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9" r:id="rId1"/>
  </p:sldMasterIdLst>
  <p:notesMasterIdLst>
    <p:notesMasterId r:id="rId33"/>
  </p:notesMasterIdLst>
  <p:sldIdLst>
    <p:sldId id="346" r:id="rId2"/>
    <p:sldId id="347" r:id="rId3"/>
    <p:sldId id="348" r:id="rId4"/>
    <p:sldId id="349" r:id="rId5"/>
    <p:sldId id="350" r:id="rId6"/>
    <p:sldId id="351" r:id="rId7"/>
    <p:sldId id="352" r:id="rId8"/>
    <p:sldId id="353" r:id="rId9"/>
    <p:sldId id="354" r:id="rId10"/>
    <p:sldId id="408" r:id="rId11"/>
    <p:sldId id="357" r:id="rId12"/>
    <p:sldId id="409" r:id="rId13"/>
    <p:sldId id="359" r:id="rId14"/>
    <p:sldId id="410" r:id="rId15"/>
    <p:sldId id="363" r:id="rId16"/>
    <p:sldId id="362" r:id="rId17"/>
    <p:sldId id="411" r:id="rId18"/>
    <p:sldId id="365" r:id="rId19"/>
    <p:sldId id="366" r:id="rId20"/>
    <p:sldId id="367" r:id="rId21"/>
    <p:sldId id="413" r:id="rId22"/>
    <p:sldId id="414" r:id="rId23"/>
    <p:sldId id="415" r:id="rId24"/>
    <p:sldId id="412" r:id="rId25"/>
    <p:sldId id="416" r:id="rId26"/>
    <p:sldId id="417" r:id="rId27"/>
    <p:sldId id="418" r:id="rId28"/>
    <p:sldId id="419" r:id="rId29"/>
    <p:sldId id="420" r:id="rId30"/>
    <p:sldId id="421" r:id="rId31"/>
    <p:sldId id="422" r:id="rId32"/>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00"/>
    <a:srgbClr val="00FFFF"/>
    <a:srgbClr val="FFD319"/>
    <a:srgbClr val="006600"/>
    <a:srgbClr val="0000FF"/>
    <a:srgbClr val="CC00CC"/>
    <a:srgbClr val="9966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Средний стиль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37CE84F3-28C3-443E-9E96-99CF82512B78}" styleName="Темный стиль 1 - акцент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1" autoAdjust="0"/>
    <p:restoredTop sz="94434" autoAdjust="0"/>
  </p:normalViewPr>
  <p:slideViewPr>
    <p:cSldViewPr>
      <p:cViewPr>
        <p:scale>
          <a:sx n="75" d="100"/>
          <a:sy n="75" d="100"/>
        </p:scale>
        <p:origin x="123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ru-RU" dirty="0"/>
              <a:t>Возраст учащихся в </a:t>
            </a:r>
            <a:r>
              <a:rPr lang="ru-RU" dirty="0" smtClean="0"/>
              <a:t>2018 </a:t>
            </a:r>
            <a:r>
              <a:rPr lang="ru-RU" dirty="0"/>
              <a:t>- </a:t>
            </a:r>
            <a:r>
              <a:rPr lang="ru-RU" dirty="0" smtClean="0"/>
              <a:t>2019 учебному году</a:t>
            </a:r>
            <a:endParaRPr lang="ru-RU" dirty="0"/>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Возраст учащихся в 2018 - 2019 учебном году</c:v>
                </c:pt>
              </c:strCache>
            </c:strRef>
          </c:tx>
          <c:dPt>
            <c:idx val="0"/>
            <c:bubble3D val="0"/>
            <c:spPr>
              <a:solidFill>
                <a:schemeClr val="accent1"/>
              </a:solidFill>
              <a:ln>
                <a:noFill/>
              </a:ln>
              <a:effectLst>
                <a:outerShdw blurRad="254000" sx="102000" sy="102000" algn="ctr" rotWithShape="0">
                  <a:prstClr val="black">
                    <a:alpha val="20000"/>
                  </a:prstClr>
                </a:outerShdw>
              </a:effectLst>
            </c:spPr>
          </c:dPt>
          <c:dPt>
            <c:idx val="1"/>
            <c:bubble3D val="0"/>
            <c:spPr>
              <a:solidFill>
                <a:schemeClr val="accent2"/>
              </a:solidFill>
              <a:ln>
                <a:noFill/>
              </a:ln>
              <a:effectLst>
                <a:outerShdw blurRad="254000" sx="102000" sy="102000" algn="ctr" rotWithShape="0">
                  <a:prstClr val="black">
                    <a:alpha val="20000"/>
                  </a:prstClr>
                </a:outerShdw>
              </a:effectLst>
            </c:spPr>
          </c:dPt>
          <c:dPt>
            <c:idx val="2"/>
            <c:bubble3D val="0"/>
            <c:spPr>
              <a:solidFill>
                <a:schemeClr val="accent3"/>
              </a:solidFill>
              <a:ln>
                <a:noFill/>
              </a:ln>
              <a:effectLst>
                <a:outerShdw blurRad="254000" sx="102000" sy="102000" algn="ctr" rotWithShape="0">
                  <a:prstClr val="black">
                    <a:alpha val="20000"/>
                  </a:prstClr>
                </a:outerShdw>
              </a:effectLst>
            </c:spPr>
          </c:dPt>
          <c:dPt>
            <c:idx val="3"/>
            <c:bubble3D val="0"/>
            <c:spPr>
              <a:solidFill>
                <a:schemeClr val="accent4"/>
              </a:solidFill>
              <a:ln>
                <a:noFill/>
              </a:ln>
              <a:effectLst>
                <a:outerShdw blurRad="254000" sx="102000" sy="102000" algn="ctr" rotWithShape="0">
                  <a:prstClr val="black">
                    <a:alpha val="20000"/>
                  </a:prstClr>
                </a:outerShdw>
              </a:effectLst>
            </c:spPr>
          </c:dPt>
          <c:dLbls>
            <c:dLbl>
              <c:idx val="3"/>
              <c:layout>
                <c:manualLayout>
                  <c:x val="1.6632061846377656E-3"/>
                  <c:y val="7.6430370226876487E-2"/>
                </c:manualLayout>
              </c:layout>
              <c:dLblPos val="bestFit"/>
              <c:showLegendKey val="0"/>
              <c:showVal val="0"/>
              <c:showCatName val="0"/>
              <c:showSerName val="0"/>
              <c:showPercent val="1"/>
              <c:showBubbleSize val="0"/>
              <c:extLst>
                <c:ext xmlns:c15="http://schemas.microsoft.com/office/drawing/2012/chart" uri="{CE6537A1-D6FC-4f65-9D91-7224C49458BB}"/>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Лист1!$A$2:$A$5</c:f>
              <c:strCache>
                <c:ptCount val="4"/>
                <c:pt idx="0">
                  <c:v>5-9 лет (829 чел.)</c:v>
                </c:pt>
                <c:pt idx="1">
                  <c:v>10-14 лет (369 чел.)</c:v>
                </c:pt>
                <c:pt idx="2">
                  <c:v>15-17 лет (68 чел.)</c:v>
                </c:pt>
                <c:pt idx="3">
                  <c:v>18 лет и старше (0 чел.)</c:v>
                </c:pt>
              </c:strCache>
            </c:strRef>
          </c:cat>
          <c:val>
            <c:numRef>
              <c:f>Лист1!$B$2:$B$5</c:f>
              <c:numCache>
                <c:formatCode>0%</c:formatCode>
                <c:ptCount val="4"/>
                <c:pt idx="0">
                  <c:v>0.65</c:v>
                </c:pt>
                <c:pt idx="1">
                  <c:v>0.28999999999999998</c:v>
                </c:pt>
                <c:pt idx="2">
                  <c:v>0.06</c:v>
                </c:pt>
                <c:pt idx="3">
                  <c:v>0</c:v>
                </c:pt>
              </c:numCache>
            </c:numRef>
          </c:val>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9817308034956282"/>
          <c:y val="0.25721617648734574"/>
          <c:w val="0.29184375216170949"/>
          <c:h val="0.4446268673724033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ru-RU"/>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BF8D6-DE08-4B83-AF76-D3066C548C41}" type="datetimeFigureOut">
              <a:rPr lang="ru-RU" smtClean="0"/>
              <a:t>03.03.2020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2003BB-B086-4628-83C9-927405B1DAEA}" type="slidenum">
              <a:rPr lang="ru-RU" smtClean="0"/>
              <a:t>‹#›</a:t>
            </a:fld>
            <a:endParaRPr lang="ru-RU"/>
          </a:p>
        </p:txBody>
      </p:sp>
    </p:spTree>
    <p:extLst>
      <p:ext uri="{BB962C8B-B14F-4D97-AF65-F5344CB8AC3E}">
        <p14:creationId xmlns:p14="http://schemas.microsoft.com/office/powerpoint/2010/main" val="4024024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C2003BB-B086-4628-83C9-927405B1DAEA}" type="slidenum">
              <a:rPr lang="ru-RU" smtClean="0"/>
              <a:t>5</a:t>
            </a:fld>
            <a:endParaRPr lang="ru-RU"/>
          </a:p>
        </p:txBody>
      </p:sp>
    </p:spTree>
    <p:extLst>
      <p:ext uri="{BB962C8B-B14F-4D97-AF65-F5344CB8AC3E}">
        <p14:creationId xmlns:p14="http://schemas.microsoft.com/office/powerpoint/2010/main" val="15582534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p:spPr>
      </p:pic>
      <p:grpSp>
        <p:nvGrpSpPr>
          <p:cNvPr id="5"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 name="Rectangle 5"/>
            <p:cNvSpPr>
              <a:spLocks noChangeArrowheads="1"/>
            </p:cNvSpPr>
            <p:nvPr/>
          </p:nvSpPr>
          <p:spPr bwMode="auto">
            <a:xfrm>
              <a:off x="1209675" y="4763"/>
              <a:ext cx="23813" cy="2181225"/>
            </a:xfrm>
            <a:prstGeom prst="rect">
              <a:avLst/>
            </a:prstGeom>
            <a:grpFill/>
            <a:ln>
              <a:noFill/>
            </a:ln>
            <a:extLst/>
          </p:spPr>
        </p:sp>
        <p:sp>
          <p:nvSpPr>
            <p:cNvPr id="7"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p:spPr>
        </p:sp>
        <p:sp>
          <p:nvSpPr>
            <p:cNvPr id="8"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p:spPr>
        </p:sp>
        <p:sp>
          <p:nvSpPr>
            <p:cNvPr id="9" name="Rectangle 8"/>
            <p:cNvSpPr>
              <a:spLocks noChangeArrowheads="1"/>
            </p:cNvSpPr>
            <p:nvPr/>
          </p:nvSpPr>
          <p:spPr bwMode="auto">
            <a:xfrm>
              <a:off x="414338" y="9525"/>
              <a:ext cx="28575" cy="4481513"/>
            </a:xfrm>
            <a:prstGeom prst="rect">
              <a:avLst/>
            </a:prstGeom>
            <a:grpFill/>
            <a:ln>
              <a:noFill/>
            </a:ln>
            <a:extLst/>
          </p:spPr>
        </p:sp>
        <p:sp>
          <p:nvSpPr>
            <p:cNvPr id="10"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p:spPr>
        </p:sp>
        <p:sp>
          <p:nvSpPr>
            <p:cNvPr id="11"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p:spPr>
        </p:sp>
        <p:sp>
          <p:nvSpPr>
            <p:cNvPr id="12"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p:spPr>
        </p:sp>
        <p:sp>
          <p:nvSpPr>
            <p:cNvPr id="13"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p:spPr>
        </p:sp>
        <p:sp>
          <p:nvSpPr>
            <p:cNvPr id="14"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p:spPr>
        </p:sp>
        <p:sp>
          <p:nvSpPr>
            <p:cNvPr id="15"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p:spPr>
        </p:sp>
        <p:sp>
          <p:nvSpPr>
            <p:cNvPr id="16"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p:spPr>
        </p:sp>
        <p:sp>
          <p:nvSpPr>
            <p:cNvPr id="17"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p:spPr>
        </p:sp>
        <p:sp>
          <p:nvSpPr>
            <p:cNvPr id="18"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p:spPr>
        </p:sp>
        <p:sp>
          <p:nvSpPr>
            <p:cNvPr id="19"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p:spPr>
        </p:sp>
        <p:sp>
          <p:nvSpPr>
            <p:cNvPr id="20"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p:spPr>
        </p:sp>
        <p:sp>
          <p:nvSpPr>
            <p:cNvPr id="21"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p:spPr>
        </p:sp>
        <p:sp>
          <p:nvSpPr>
            <p:cNvPr id="22"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p:spPr>
        </p:sp>
        <p:sp>
          <p:nvSpPr>
            <p:cNvPr id="23"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p:spPr>
        </p:sp>
        <p:sp>
          <p:nvSpPr>
            <p:cNvPr id="24"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p:spPr>
        </p:sp>
        <p:sp>
          <p:nvSpPr>
            <p:cNvPr id="25"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p:spPr>
        </p:sp>
        <p:sp>
          <p:nvSpPr>
            <p:cNvPr id="26"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p:spPr>
        </p:sp>
        <p:sp>
          <p:nvSpPr>
            <p:cNvPr id="27"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p:spPr>
        </p:sp>
        <p:sp>
          <p:nvSpPr>
            <p:cNvPr id="28"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p:spPr>
        </p:sp>
        <p:sp>
          <p:nvSpPr>
            <p:cNvPr id="29"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p:spPr>
        </p:sp>
        <p:sp>
          <p:nvSpPr>
            <p:cNvPr id="30"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p:spPr>
        </p:sp>
        <p:sp>
          <p:nvSpPr>
            <p:cNvPr id="31"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p:spPr>
        </p:sp>
        <p:sp>
          <p:nvSpPr>
            <p:cNvPr id="32"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p:spPr>
        </p:sp>
        <p:sp>
          <p:nvSpPr>
            <p:cNvPr id="33"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p:spPr>
        </p:sp>
        <p:sp>
          <p:nvSpPr>
            <p:cNvPr id="34" name="Rectangle 33"/>
            <p:cNvSpPr>
              <a:spLocks noChangeArrowheads="1"/>
            </p:cNvSpPr>
            <p:nvPr/>
          </p:nvSpPr>
          <p:spPr bwMode="auto">
            <a:xfrm>
              <a:off x="642938" y="6610350"/>
              <a:ext cx="23813" cy="242888"/>
            </a:xfrm>
            <a:prstGeom prst="rect">
              <a:avLst/>
            </a:prstGeom>
            <a:grpFill/>
            <a:ln>
              <a:noFill/>
            </a:ln>
            <a:extLst/>
          </p:spPr>
        </p:sp>
        <p:sp>
          <p:nvSpPr>
            <p:cNvPr id="35"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p:spPr>
        </p:sp>
        <p:sp>
          <p:nvSpPr>
            <p:cNvPr id="36"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p:spPr>
        </p:sp>
        <p:sp>
          <p:nvSpPr>
            <p:cNvPr id="37"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p:spPr>
        </p:sp>
        <p:sp>
          <p:nvSpPr>
            <p:cNvPr id="38"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p:spPr>
        </p:sp>
        <p:sp>
          <p:nvSpPr>
            <p:cNvPr id="39"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p:spPr>
        </p:sp>
        <p:sp>
          <p:nvSpPr>
            <p:cNvPr id="40"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p:spPr>
        </p:sp>
        <p:sp>
          <p:nvSpPr>
            <p:cNvPr id="41"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p:spPr>
        </p:sp>
        <p:sp>
          <p:nvSpPr>
            <p:cNvPr id="42"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p:spPr>
        </p:sp>
        <p:sp>
          <p:nvSpPr>
            <p:cNvPr id="43"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p:spPr>
        </p:sp>
        <p:sp>
          <p:nvSpPr>
            <p:cNvPr id="44"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p:spPr>
        </p:sp>
        <p:sp>
          <p:nvSpPr>
            <p:cNvPr id="45"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p:spPr>
        </p:sp>
        <p:sp>
          <p:nvSpPr>
            <p:cNvPr id="46" name="Rectangle 45"/>
            <p:cNvSpPr>
              <a:spLocks noChangeArrowheads="1"/>
            </p:cNvSpPr>
            <p:nvPr/>
          </p:nvSpPr>
          <p:spPr bwMode="auto">
            <a:xfrm>
              <a:off x="1228725" y="4662488"/>
              <a:ext cx="23813" cy="2181225"/>
            </a:xfrm>
            <a:prstGeom prst="rect">
              <a:avLst/>
            </a:prstGeom>
            <a:grpFill/>
            <a:ln>
              <a:noFill/>
            </a:ln>
            <a:extLst/>
          </p:spPr>
        </p:sp>
        <p:sp>
          <p:nvSpPr>
            <p:cNvPr id="47"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p:spPr>
        </p:sp>
        <p:sp>
          <p:nvSpPr>
            <p:cNvPr id="48"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p:spPr>
        </p:sp>
        <p:sp>
          <p:nvSpPr>
            <p:cNvPr id="49"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p:spPr>
        </p:sp>
        <p:sp>
          <p:nvSpPr>
            <p:cNvPr id="50"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p:spPr>
        </p:sp>
        <p:sp>
          <p:nvSpPr>
            <p:cNvPr id="51"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p:spPr>
        </p:sp>
        <p:sp>
          <p:nvSpPr>
            <p:cNvPr id="52"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p:spPr>
        </p:sp>
        <p:sp>
          <p:nvSpPr>
            <p:cNvPr id="53"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p:spPr>
        </p:sp>
        <p:sp>
          <p:nvSpPr>
            <p:cNvPr id="54"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p:spPr>
        </p:sp>
        <p:sp>
          <p:nvSpPr>
            <p:cNvPr id="55"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p:spPr>
        </p:sp>
        <p:sp>
          <p:nvSpPr>
            <p:cNvPr id="56"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p:spPr>
        </p:sp>
        <p:sp>
          <p:nvSpPr>
            <p:cNvPr id="57"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p:spPr>
        </p:sp>
        <p:sp>
          <p:nvSpPr>
            <p:cNvPr id="58"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p:spPr>
        </p:sp>
        <p:sp>
          <p:nvSpPr>
            <p:cNvPr id="59"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p:spPr>
        </p:sp>
      </p:grpSp>
      <p:sp>
        <p:nvSpPr>
          <p:cNvPr id="2" name="Title 1"/>
          <p:cNvSpPr>
            <a:spLocks noGrp="1"/>
          </p:cNvSpPr>
          <p:nvPr>
            <p:ph type="ctrTitle"/>
          </p:nvPr>
        </p:nvSpPr>
        <p:spPr>
          <a:xfrm>
            <a:off x="1900238" y="1122363"/>
            <a:ext cx="6593681" cy="2387600"/>
          </a:xfrm>
        </p:spPr>
        <p:txBody>
          <a:bodyPr anchor="b"/>
          <a:lstStyle>
            <a:lvl1pPr algn="l">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60" name="Date Placeholder 3"/>
          <p:cNvSpPr>
            <a:spLocks noGrp="1"/>
          </p:cNvSpPr>
          <p:nvPr>
            <p:ph type="dt" sz="half" idx="10"/>
          </p:nvPr>
        </p:nvSpPr>
        <p:spPr>
          <a:xfrm>
            <a:off x="5800725" y="5410200"/>
            <a:ext cx="2057400" cy="365125"/>
          </a:xfrm>
        </p:spPr>
        <p:txBody>
          <a:bodyPr/>
          <a:lstStyle>
            <a:lvl1pPr>
              <a:defRPr/>
            </a:lvl1pPr>
          </a:lstStyle>
          <a:p>
            <a:pPr>
              <a:defRPr/>
            </a:pPr>
            <a:endParaRPr lang="ru-RU"/>
          </a:p>
        </p:txBody>
      </p:sp>
      <p:sp>
        <p:nvSpPr>
          <p:cNvPr id="61" name="Footer Placeholder 4"/>
          <p:cNvSpPr>
            <a:spLocks noGrp="1"/>
          </p:cNvSpPr>
          <p:nvPr>
            <p:ph type="ftr" sz="quarter" idx="11"/>
          </p:nvPr>
        </p:nvSpPr>
        <p:spPr>
          <a:xfrm>
            <a:off x="1900238" y="5410200"/>
            <a:ext cx="3843337" cy="365125"/>
          </a:xfrm>
        </p:spPr>
        <p:txBody>
          <a:bodyPr/>
          <a:lstStyle>
            <a:lvl1pPr>
              <a:defRPr/>
            </a:lvl1pPr>
          </a:lstStyle>
          <a:p>
            <a:pPr>
              <a:defRPr/>
            </a:pPr>
            <a:endParaRPr lang="ru-RU"/>
          </a:p>
        </p:txBody>
      </p:sp>
      <p:sp>
        <p:nvSpPr>
          <p:cNvPr id="62" name="Slide Number Placeholder 5"/>
          <p:cNvSpPr>
            <a:spLocks noGrp="1"/>
          </p:cNvSpPr>
          <p:nvPr>
            <p:ph type="sldNum" sz="quarter" idx="12"/>
          </p:nvPr>
        </p:nvSpPr>
        <p:spPr>
          <a:xfrm>
            <a:off x="7915275" y="5410200"/>
            <a:ext cx="579438" cy="365125"/>
          </a:xfrm>
        </p:spPr>
        <p:txBody>
          <a:bodyPr/>
          <a:lstStyle>
            <a:lvl1pPr>
              <a:defRPr/>
            </a:lvl1pPr>
          </a:lstStyle>
          <a:p>
            <a:fld id="{6C6CCF68-DE6A-4E6C-A9DF-3746972EEB64}" type="slidenum">
              <a:rPr lang="ru-RU"/>
              <a:pPr/>
              <a:t>‹#›</a:t>
            </a:fld>
            <a:endParaRPr lang="ru-RU"/>
          </a:p>
        </p:txBody>
      </p:sp>
    </p:spTree>
    <p:extLst>
      <p:ext uri="{BB962C8B-B14F-4D97-AF65-F5344CB8AC3E}">
        <p14:creationId xmlns:p14="http://schemas.microsoft.com/office/powerpoint/2010/main" val="3072104830"/>
      </p:ext>
    </p:extLst>
  </p:cSld>
  <p:clrMapOvr>
    <a:masterClrMapping/>
  </p:clrMapOvr>
  <p:transition spd="slow">
    <p:wheel spokes="1"/>
    <p:sndAc>
      <p:end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ru-RU" smtClean="0"/>
              <a:t>Образец заголовка</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fld id="{353C19E8-69F2-484A-82BE-C841E28892AC}" type="slidenum">
              <a:rPr lang="ru-RU"/>
              <a:pPr/>
              <a:t>‹#›</a:t>
            </a:fld>
            <a:endParaRPr lang="ru-RU"/>
          </a:p>
        </p:txBody>
      </p:sp>
    </p:spTree>
    <p:extLst>
      <p:ext uri="{BB962C8B-B14F-4D97-AF65-F5344CB8AC3E}">
        <p14:creationId xmlns:p14="http://schemas.microsoft.com/office/powerpoint/2010/main" val="1054849274"/>
      </p:ext>
    </p:extLst>
  </p:cSld>
  <p:clrMapOvr>
    <a:masterClrMapping/>
  </p:clrMapOvr>
  <p:transition spd="slow">
    <p:wheel spokes="1"/>
    <p:sndAc>
      <p:end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lstStyle>
            <a:lvl1pPr>
              <a:defRPr sz="3600"/>
            </a:lvl1pPr>
          </a:lstStyle>
          <a:p>
            <a:r>
              <a:rPr lang="ru-RU" smtClean="0"/>
              <a:t>Образец заголовка</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fld id="{312EF80C-5E66-4B6F-A30F-AABADF73611F}" type="slidenum">
              <a:rPr lang="ru-RU"/>
              <a:pPr/>
              <a:t>‹#›</a:t>
            </a:fld>
            <a:endParaRPr lang="ru-RU"/>
          </a:p>
        </p:txBody>
      </p:sp>
    </p:spTree>
    <p:extLst>
      <p:ext uri="{BB962C8B-B14F-4D97-AF65-F5344CB8AC3E}">
        <p14:creationId xmlns:p14="http://schemas.microsoft.com/office/powerpoint/2010/main" val="1641839457"/>
      </p:ext>
    </p:extLst>
  </p:cSld>
  <p:clrMapOvr>
    <a:masterClrMapping/>
  </p:clrMapOvr>
  <p:transition spd="slow">
    <p:wheel spokes="1"/>
    <p:sndAc>
      <p:end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3"/>
          <p:cNvSpPr>
            <a:spLocks noGrp="1"/>
          </p:cNvSpPr>
          <p:nvPr>
            <p:ph type="dt" sz="half" idx="10"/>
          </p:nvPr>
        </p:nvSpPr>
        <p:spPr/>
        <p:txBody>
          <a:bodyPr/>
          <a:lstStyle>
            <a:lvl1pPr>
              <a:defRPr/>
            </a:lvl1pPr>
          </a:lstStyle>
          <a:p>
            <a:pPr>
              <a:defRPr/>
            </a:pPr>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fld id="{A215D080-74ED-4AB0-90C1-019451DAA914}" type="slidenum">
              <a:rPr lang="ru-RU"/>
              <a:pPr/>
              <a:t>‹#›</a:t>
            </a:fld>
            <a:endParaRPr lang="ru-RU"/>
          </a:p>
        </p:txBody>
      </p:sp>
    </p:spTree>
    <p:extLst>
      <p:ext uri="{BB962C8B-B14F-4D97-AF65-F5344CB8AC3E}">
        <p14:creationId xmlns:p14="http://schemas.microsoft.com/office/powerpoint/2010/main" val="3231955654"/>
      </p:ext>
    </p:extLst>
  </p:cSld>
  <p:clrMapOvr>
    <a:masterClrMapping/>
  </p:clrMapOvr>
  <p:transition spd="slow">
    <p:wheel spokes="1"/>
    <p:sndAc>
      <p:end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56058" y="3073398"/>
            <a:ext cx="3658793"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3073398"/>
            <a:ext cx="3656408" cy="2717801"/>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fld id="{9726D5F5-E514-4B42-8FAC-F943B81C25E3}" type="slidenum">
              <a:rPr lang="ru-RU"/>
              <a:pPr/>
              <a:t>‹#›</a:t>
            </a:fld>
            <a:endParaRPr lang="ru-RU"/>
          </a:p>
        </p:txBody>
      </p:sp>
    </p:spTree>
    <p:extLst>
      <p:ext uri="{BB962C8B-B14F-4D97-AF65-F5344CB8AC3E}">
        <p14:creationId xmlns:p14="http://schemas.microsoft.com/office/powerpoint/2010/main" val="1091164569"/>
      </p:ext>
    </p:extLst>
  </p:cSld>
  <p:clrMapOvr>
    <a:masterClrMapping/>
  </p:clrMapOvr>
  <p:transition spd="slow">
    <p:wheel spokes="1"/>
    <p:sndAc>
      <p:end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fld id="{30842C82-5B00-4001-BD4B-C0E37ABA9C01}" type="slidenum">
              <a:rPr lang="ru-RU"/>
              <a:pPr/>
              <a:t>‹#›</a:t>
            </a:fld>
            <a:endParaRPr lang="ru-RU"/>
          </a:p>
        </p:txBody>
      </p:sp>
    </p:spTree>
    <p:extLst>
      <p:ext uri="{BB962C8B-B14F-4D97-AF65-F5344CB8AC3E}">
        <p14:creationId xmlns:p14="http://schemas.microsoft.com/office/powerpoint/2010/main" val="4000247899"/>
      </p:ext>
    </p:extLst>
  </p:cSld>
  <p:clrMapOvr>
    <a:masterClrMapping/>
  </p:clrMapOvr>
  <p:transition spd="slow">
    <p:wheel spokes="1"/>
    <p:sndAc>
      <p:end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fld id="{5ECC1C0E-B500-4513-BD1B-D8F4FDD68E33}" type="slidenum">
              <a:rPr lang="ru-RU"/>
              <a:pPr/>
              <a:t>‹#›</a:t>
            </a:fld>
            <a:endParaRPr lang="ru-RU"/>
          </a:p>
        </p:txBody>
      </p:sp>
    </p:spTree>
    <p:extLst>
      <p:ext uri="{BB962C8B-B14F-4D97-AF65-F5344CB8AC3E}">
        <p14:creationId xmlns:p14="http://schemas.microsoft.com/office/powerpoint/2010/main" val="2453896698"/>
      </p:ext>
    </p:extLst>
  </p:cSld>
  <p:clrMapOvr>
    <a:masterClrMapping/>
  </p:clrMapOvr>
  <p:transition spd="slow">
    <p:wheel spokes="1"/>
    <p:sndAc>
      <p:end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fld id="{37345F20-41A6-4563-83BE-EA575CDDAA06}" type="slidenum">
              <a:rPr lang="ru-RU"/>
              <a:pPr/>
              <a:t>‹#›</a:t>
            </a:fld>
            <a:endParaRPr lang="ru-RU"/>
          </a:p>
        </p:txBody>
      </p:sp>
    </p:spTree>
    <p:extLst>
      <p:ext uri="{BB962C8B-B14F-4D97-AF65-F5344CB8AC3E}">
        <p14:creationId xmlns:p14="http://schemas.microsoft.com/office/powerpoint/2010/main" val="106737103"/>
      </p:ext>
    </p:extLst>
  </p:cSld>
  <p:clrMapOvr>
    <a:masterClrMapping/>
  </p:clrMapOvr>
  <p:transition spd="slow">
    <p:wheel spokes="1"/>
    <p:sndAc>
      <p:end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ormAutofit/>
          </a:bodyPr>
          <a:lstStyle>
            <a:lvl1pPr>
              <a:defRPr lang="en-US" sz="3200"/>
            </a:lvl1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fld id="{0FA693CE-5E92-4E1C-953A-11B55A447378}" type="slidenum">
              <a:rPr lang="ru-RU"/>
              <a:pPr/>
              <a:t>‹#›</a:t>
            </a:fld>
            <a:endParaRPr lang="ru-RU"/>
          </a:p>
        </p:txBody>
      </p:sp>
    </p:spTree>
    <p:extLst>
      <p:ext uri="{BB962C8B-B14F-4D97-AF65-F5344CB8AC3E}">
        <p14:creationId xmlns:p14="http://schemas.microsoft.com/office/powerpoint/2010/main" val="745360302"/>
      </p:ext>
    </p:extLst>
  </p:cSld>
  <p:clrMapOvr>
    <a:masterClrMapping/>
  </p:clrMapOvr>
  <p:transition spd="slow">
    <p:wheel spokes="1"/>
    <p:sndAc>
      <p:end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ormAutofit/>
          </a:bodyPr>
          <a:lstStyle>
            <a:lvl1pPr>
              <a:buNone/>
              <a:defRPr lang="en-US" sz="3200"/>
            </a:lvl1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fld id="{8FF2C8C3-F2BE-4B3B-838C-6687DA56980C}" type="slidenum">
              <a:rPr lang="ru-RU"/>
              <a:pPr/>
              <a:t>‹#›</a:t>
            </a:fld>
            <a:endParaRPr lang="ru-RU"/>
          </a:p>
        </p:txBody>
      </p:sp>
    </p:spTree>
    <p:extLst>
      <p:ext uri="{BB962C8B-B14F-4D97-AF65-F5344CB8AC3E}">
        <p14:creationId xmlns:p14="http://schemas.microsoft.com/office/powerpoint/2010/main" val="3253258651"/>
      </p:ext>
    </p:extLst>
  </p:cSld>
  <p:clrMapOvr>
    <a:masterClrMapping/>
  </p:clrMapOvr>
  <p:transition spd="slow">
    <p:wheel spokes="1"/>
    <p:sndAc>
      <p:end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fld id="{09A298DE-618C-4664-8BAB-3A4FCCB2131A}" type="slidenum">
              <a:rPr lang="ru-RU"/>
              <a:pPr/>
              <a:t>‹#›</a:t>
            </a:fld>
            <a:endParaRPr lang="ru-RU"/>
          </a:p>
        </p:txBody>
      </p:sp>
    </p:spTree>
    <p:extLst>
      <p:ext uri="{BB962C8B-B14F-4D97-AF65-F5344CB8AC3E}">
        <p14:creationId xmlns:p14="http://schemas.microsoft.com/office/powerpoint/2010/main" val="1171814386"/>
      </p:ext>
    </p:extLst>
  </p:cSld>
  <p:clrMapOvr>
    <a:masterClrMapping/>
  </p:clrMapOvr>
  <p:transition spd="slow">
    <p:wheel spokes="1"/>
    <p:sndAc>
      <p:end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5" name="TextBox 4"/>
          <p:cNvSpPr txBox="1"/>
          <p:nvPr/>
        </p:nvSpPr>
        <p:spPr>
          <a:xfrm>
            <a:off x="696913" y="719138"/>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1" hangingPunct="1">
              <a:defRPr/>
            </a:pPr>
            <a:r>
              <a:rPr lang="en-US" sz="8000" dirty="0">
                <a:effectLst/>
              </a:rPr>
              <a:t>“</a:t>
            </a:r>
          </a:p>
        </p:txBody>
      </p:sp>
      <p:sp>
        <p:nvSpPr>
          <p:cNvPr id="6" name="TextBox 5"/>
          <p:cNvSpPr txBox="1"/>
          <p:nvPr/>
        </p:nvSpPr>
        <p:spPr>
          <a:xfrm>
            <a:off x="7816850" y="2765425"/>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1" hangingPunct="1">
              <a:defRPr/>
            </a:pPr>
            <a:r>
              <a:rPr lang="en-US" sz="8000" dirty="0">
                <a:effectLst/>
              </a:rPr>
              <a:t>”</a:t>
            </a:r>
          </a:p>
        </p:txBody>
      </p:sp>
      <p:sp>
        <p:nvSpPr>
          <p:cNvPr id="2" name="Title 1"/>
          <p:cNvSpPr>
            <a:spLocks noGrp="1"/>
          </p:cNvSpPr>
          <p:nvPr>
            <p:ph type="title"/>
          </p:nvPr>
        </p:nvSpPr>
        <p:spPr>
          <a:xfrm>
            <a:off x="1084659" y="609600"/>
            <a:ext cx="6977064" cy="2748429"/>
          </a:xfrm>
        </p:spPr>
        <p:txBody>
          <a:bodyPr/>
          <a:lstStyle>
            <a:lvl1pPr>
              <a:defRPr sz="36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290484" y="3365557"/>
            <a:ext cx="6564224" cy="548968"/>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7" name="Date Placeholder 4"/>
          <p:cNvSpPr>
            <a:spLocks noGrp="1"/>
          </p:cNvSpPr>
          <p:nvPr>
            <p:ph type="dt" sz="half" idx="14"/>
          </p:nvPr>
        </p:nvSpPr>
        <p:spPr/>
        <p:txBody>
          <a:bodyPr/>
          <a:lstStyle>
            <a:lvl1pPr>
              <a:defRPr/>
            </a:lvl1pPr>
          </a:lstStyle>
          <a:p>
            <a:pPr>
              <a:defRPr/>
            </a:pPr>
            <a:endParaRPr lang="ru-RU"/>
          </a:p>
        </p:txBody>
      </p:sp>
      <p:sp>
        <p:nvSpPr>
          <p:cNvPr id="8" name="Footer Placeholder 5"/>
          <p:cNvSpPr>
            <a:spLocks noGrp="1"/>
          </p:cNvSpPr>
          <p:nvPr>
            <p:ph type="ftr" sz="quarter" idx="15"/>
          </p:nvPr>
        </p:nvSpPr>
        <p:spPr/>
        <p:txBody>
          <a:bodyPr/>
          <a:lstStyle>
            <a:lvl1pPr>
              <a:defRPr/>
            </a:lvl1pPr>
          </a:lstStyle>
          <a:p>
            <a:pPr>
              <a:defRPr/>
            </a:pPr>
            <a:endParaRPr lang="ru-RU"/>
          </a:p>
        </p:txBody>
      </p:sp>
      <p:sp>
        <p:nvSpPr>
          <p:cNvPr id="9" name="Slide Number Placeholder 6"/>
          <p:cNvSpPr>
            <a:spLocks noGrp="1"/>
          </p:cNvSpPr>
          <p:nvPr>
            <p:ph type="sldNum" sz="quarter" idx="16"/>
          </p:nvPr>
        </p:nvSpPr>
        <p:spPr/>
        <p:txBody>
          <a:bodyPr/>
          <a:lstStyle>
            <a:lvl1pPr>
              <a:defRPr/>
            </a:lvl1pPr>
          </a:lstStyle>
          <a:p>
            <a:fld id="{79A41420-9D88-418C-812A-2E9FDCB29119}" type="slidenum">
              <a:rPr lang="ru-RU"/>
              <a:pPr/>
              <a:t>‹#›</a:t>
            </a:fld>
            <a:endParaRPr lang="ru-RU"/>
          </a:p>
        </p:txBody>
      </p:sp>
    </p:spTree>
    <p:extLst>
      <p:ext uri="{BB962C8B-B14F-4D97-AF65-F5344CB8AC3E}">
        <p14:creationId xmlns:p14="http://schemas.microsoft.com/office/powerpoint/2010/main" val="1205403772"/>
      </p:ext>
    </p:extLst>
  </p:cSld>
  <p:clrMapOvr>
    <a:masterClrMapping/>
  </p:clrMapOvr>
  <p:transition spd="slow">
    <p:wheel spokes="1"/>
    <p:sndAc>
      <p:end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lstStyle>
            <a:lvl1pPr>
              <a:defRPr sz="3600"/>
            </a:lvl1pPr>
          </a:lstStyle>
          <a:p>
            <a:r>
              <a:rPr lang="ru-RU" smtClean="0"/>
              <a:t>Образец заголовка</a:t>
            </a:r>
            <a:endParaRPr lang="en-US" dirty="0"/>
          </a:p>
        </p:txBody>
      </p:sp>
      <p:sp>
        <p:nvSpPr>
          <p:cNvPr id="4" name="Text Placeholder 3"/>
          <p:cNvSpPr>
            <a:spLocks noGrp="1"/>
          </p:cNvSpPr>
          <p:nvPr>
            <p:ph type="body" sz="half" idx="2"/>
          </p:nvPr>
        </p:nvSpPr>
        <p:spPr>
          <a:xfrm>
            <a:off x="856023" y="4657655"/>
            <a:ext cx="7428379" cy="11406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fld id="{C173114E-E514-43FD-8F6C-F34CD65AAA8D}" type="slidenum">
              <a:rPr lang="ru-RU"/>
              <a:pPr/>
              <a:t>‹#›</a:t>
            </a:fld>
            <a:endParaRPr lang="ru-RU"/>
          </a:p>
        </p:txBody>
      </p:sp>
    </p:spTree>
    <p:extLst>
      <p:ext uri="{BB962C8B-B14F-4D97-AF65-F5344CB8AC3E}">
        <p14:creationId xmlns:p14="http://schemas.microsoft.com/office/powerpoint/2010/main" val="993834635"/>
      </p:ext>
    </p:extLst>
  </p:cSld>
  <p:clrMapOvr>
    <a:masterClrMapping/>
  </p:clrMapOvr>
  <p:transition spd="slow">
    <p:wheel spokes="1"/>
    <p:sndAc>
      <p:end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856059" y="3360263"/>
            <a:ext cx="2396432" cy="243093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3386075" y="3363435"/>
            <a:ext cx="2388958" cy="243093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5889332" y="3360263"/>
            <a:ext cx="2396226" cy="243093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3" name="Date Placeholder 3"/>
          <p:cNvSpPr>
            <a:spLocks noGrp="1"/>
          </p:cNvSpPr>
          <p:nvPr>
            <p:ph type="dt" sz="half" idx="18"/>
          </p:nvPr>
        </p:nvSpPr>
        <p:spPr/>
        <p:txBody>
          <a:bodyPr/>
          <a:lstStyle>
            <a:lvl1pPr>
              <a:defRPr/>
            </a:lvl1pPr>
          </a:lstStyle>
          <a:p>
            <a:pPr>
              <a:defRPr/>
            </a:pPr>
            <a:endParaRPr lang="ru-RU"/>
          </a:p>
        </p:txBody>
      </p:sp>
      <p:sp>
        <p:nvSpPr>
          <p:cNvPr id="14" name="Footer Placeholder 4"/>
          <p:cNvSpPr>
            <a:spLocks noGrp="1"/>
          </p:cNvSpPr>
          <p:nvPr>
            <p:ph type="ftr" sz="quarter" idx="19"/>
          </p:nvPr>
        </p:nvSpPr>
        <p:spPr/>
        <p:txBody>
          <a:bodyPr/>
          <a:lstStyle>
            <a:lvl1pPr>
              <a:defRPr/>
            </a:lvl1pPr>
          </a:lstStyle>
          <a:p>
            <a:pPr>
              <a:defRPr/>
            </a:pPr>
            <a:endParaRPr lang="ru-RU"/>
          </a:p>
        </p:txBody>
      </p:sp>
      <p:sp>
        <p:nvSpPr>
          <p:cNvPr id="16" name="Slide Number Placeholder 5"/>
          <p:cNvSpPr>
            <a:spLocks noGrp="1"/>
          </p:cNvSpPr>
          <p:nvPr>
            <p:ph type="sldNum" sz="quarter" idx="20"/>
          </p:nvPr>
        </p:nvSpPr>
        <p:spPr/>
        <p:txBody>
          <a:bodyPr/>
          <a:lstStyle>
            <a:lvl1pPr>
              <a:defRPr/>
            </a:lvl1pPr>
          </a:lstStyle>
          <a:p>
            <a:fld id="{B5F9C86E-0EE4-4153-B6E0-8CD75F75311D}" type="slidenum">
              <a:rPr lang="ru-RU"/>
              <a:pPr/>
              <a:t>‹#›</a:t>
            </a:fld>
            <a:endParaRPr lang="ru-RU"/>
          </a:p>
        </p:txBody>
      </p:sp>
    </p:spTree>
    <p:extLst>
      <p:ext uri="{BB962C8B-B14F-4D97-AF65-F5344CB8AC3E}">
        <p14:creationId xmlns:p14="http://schemas.microsoft.com/office/powerpoint/2010/main" val="2168478434"/>
      </p:ext>
    </p:extLst>
  </p:cSld>
  <p:clrMapOvr>
    <a:masterClrMapping/>
  </p:clrMapOvr>
  <p:transition spd="slow">
    <p:wheel spokes="1"/>
    <p:sndAc>
      <p:end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ormAutofit/>
          </a:bodyPr>
          <a:lstStyle>
            <a:lvl1pPr>
              <a:buNone/>
              <a:defRPr lang="en-US" sz="1800" dirty="0"/>
            </a:lvl1pPr>
          </a:lstStyle>
          <a:p>
            <a:pPr lvl="0"/>
            <a:r>
              <a:rPr lang="ru-RU" noProof="0" smtClean="0"/>
              <a:t>Вставка рисунка</a:t>
            </a:r>
            <a:endParaRPr lang="en-US" noProof="0" dirty="0"/>
          </a:p>
        </p:txBody>
      </p:sp>
      <p:sp>
        <p:nvSpPr>
          <p:cNvPr id="21" name="Text Placeholder 3"/>
          <p:cNvSpPr>
            <a:spLocks noGrp="1"/>
          </p:cNvSpPr>
          <p:nvPr>
            <p:ph type="body" sz="half" idx="18"/>
          </p:nvPr>
        </p:nvSpPr>
        <p:spPr>
          <a:xfrm>
            <a:off x="856060" y="4980859"/>
            <a:ext cx="2396430" cy="81784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ormAutofit/>
          </a:bodyPr>
          <a:lstStyle>
            <a:lvl1pPr>
              <a:buNone/>
              <a:defRPr lang="en-US" sz="1800" dirty="0"/>
            </a:lvl1pPr>
          </a:lstStyle>
          <a:p>
            <a:pPr lvl="0"/>
            <a:r>
              <a:rPr lang="ru-RU" noProof="0" smtClean="0"/>
              <a:t>Вставка рисунка</a:t>
            </a:r>
            <a:endParaRPr lang="en-US" noProof="0" dirty="0"/>
          </a:p>
        </p:txBody>
      </p:sp>
      <p:sp>
        <p:nvSpPr>
          <p:cNvPr id="24" name="Text Placeholder 3"/>
          <p:cNvSpPr>
            <a:spLocks noGrp="1"/>
          </p:cNvSpPr>
          <p:nvPr>
            <p:ph type="body" sz="half" idx="19"/>
          </p:nvPr>
        </p:nvSpPr>
        <p:spPr>
          <a:xfrm>
            <a:off x="3365695" y="4980857"/>
            <a:ext cx="2400300" cy="81034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ormAutofit/>
          </a:bodyPr>
          <a:lstStyle>
            <a:lvl1pPr>
              <a:buNone/>
              <a:defRPr lang="en-US" sz="1800" dirty="0"/>
            </a:lvl1pPr>
          </a:lstStyle>
          <a:p>
            <a:pPr lvl="0"/>
            <a:r>
              <a:rPr lang="ru-RU" noProof="0" smtClean="0"/>
              <a:t>Вставка рисунка</a:t>
            </a:r>
            <a:endParaRPr lang="en-US" noProof="0" dirty="0"/>
          </a:p>
        </p:txBody>
      </p:sp>
      <p:sp>
        <p:nvSpPr>
          <p:cNvPr id="27" name="Text Placeholder 3"/>
          <p:cNvSpPr>
            <a:spLocks noGrp="1"/>
          </p:cNvSpPr>
          <p:nvPr>
            <p:ph type="body" sz="half" idx="20"/>
          </p:nvPr>
        </p:nvSpPr>
        <p:spPr>
          <a:xfrm>
            <a:off x="5889332" y="4980855"/>
            <a:ext cx="2396226" cy="810345"/>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2" name="Date Placeholder 2"/>
          <p:cNvSpPr>
            <a:spLocks noGrp="1"/>
          </p:cNvSpPr>
          <p:nvPr>
            <p:ph type="dt" sz="half" idx="23"/>
          </p:nvPr>
        </p:nvSpPr>
        <p:spPr/>
        <p:txBody>
          <a:bodyPr/>
          <a:lstStyle>
            <a:lvl1pPr>
              <a:defRPr/>
            </a:lvl1pPr>
          </a:lstStyle>
          <a:p>
            <a:pPr>
              <a:defRPr/>
            </a:pPr>
            <a:endParaRPr lang="ru-RU"/>
          </a:p>
        </p:txBody>
      </p:sp>
      <p:sp>
        <p:nvSpPr>
          <p:cNvPr id="13" name="Footer Placeholder 3"/>
          <p:cNvSpPr>
            <a:spLocks noGrp="1"/>
          </p:cNvSpPr>
          <p:nvPr>
            <p:ph type="ftr" sz="quarter" idx="24"/>
          </p:nvPr>
        </p:nvSpPr>
        <p:spPr/>
        <p:txBody>
          <a:bodyPr/>
          <a:lstStyle>
            <a:lvl1pPr>
              <a:defRPr cap="all" baseline="0"/>
            </a:lvl1pPr>
          </a:lstStyle>
          <a:p>
            <a:pPr>
              <a:defRPr/>
            </a:pPr>
            <a:endParaRPr lang="ru-RU"/>
          </a:p>
        </p:txBody>
      </p:sp>
      <p:sp>
        <p:nvSpPr>
          <p:cNvPr id="14" name="Slide Number Placeholder 4"/>
          <p:cNvSpPr>
            <a:spLocks noGrp="1"/>
          </p:cNvSpPr>
          <p:nvPr>
            <p:ph type="sldNum" sz="quarter" idx="25"/>
          </p:nvPr>
        </p:nvSpPr>
        <p:spPr/>
        <p:txBody>
          <a:bodyPr/>
          <a:lstStyle>
            <a:lvl1pPr>
              <a:defRPr/>
            </a:lvl1pPr>
          </a:lstStyle>
          <a:p>
            <a:fld id="{07C89FCF-3BE1-4F9E-8F11-5E30FD6427DD}" type="slidenum">
              <a:rPr lang="ru-RU"/>
              <a:pPr/>
              <a:t>‹#›</a:t>
            </a:fld>
            <a:endParaRPr lang="ru-RU"/>
          </a:p>
        </p:txBody>
      </p:sp>
    </p:spTree>
    <p:extLst>
      <p:ext uri="{BB962C8B-B14F-4D97-AF65-F5344CB8AC3E}">
        <p14:creationId xmlns:p14="http://schemas.microsoft.com/office/powerpoint/2010/main" val="3468482913"/>
      </p:ext>
    </p:extLst>
  </p:cSld>
  <p:clrMapOvr>
    <a:masterClrMapping/>
  </p:clrMapOvr>
  <p:transition spd="slow">
    <p:wheel spokes="1"/>
    <p:sndAc>
      <p:end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fld id="{683D4A3F-557D-4C89-94BA-E50424A696A5}" type="slidenum">
              <a:rPr lang="ru-RU"/>
              <a:pPr/>
              <a:t>‹#›</a:t>
            </a:fld>
            <a:endParaRPr lang="ru-RU"/>
          </a:p>
        </p:txBody>
      </p:sp>
    </p:spTree>
    <p:extLst>
      <p:ext uri="{BB962C8B-B14F-4D97-AF65-F5344CB8AC3E}">
        <p14:creationId xmlns:p14="http://schemas.microsoft.com/office/powerpoint/2010/main" val="2430837243"/>
      </p:ext>
    </p:extLst>
  </p:cSld>
  <p:clrMapOvr>
    <a:masterClrMapping/>
  </p:clrMapOvr>
  <p:transition spd="slow">
    <p:wheel spokes="1"/>
    <p:sndAc>
      <p:end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fld id="{13352560-26E8-4B81-B421-E4A60ED00EEE}" type="slidenum">
              <a:rPr lang="ru-RU"/>
              <a:pPr/>
              <a:t>‹#›</a:t>
            </a:fld>
            <a:endParaRPr lang="ru-RU"/>
          </a:p>
        </p:txBody>
      </p:sp>
    </p:spTree>
    <p:extLst>
      <p:ext uri="{BB962C8B-B14F-4D97-AF65-F5344CB8AC3E}">
        <p14:creationId xmlns:p14="http://schemas.microsoft.com/office/powerpoint/2010/main" val="3244945230"/>
      </p:ext>
    </p:extLst>
  </p:cSld>
  <p:clrMapOvr>
    <a:masterClrMapping/>
  </p:clrMapOvr>
  <p:transition spd="slow">
    <p:wheel spokes="1"/>
    <p:sndAc>
      <p:endSnd/>
    </p:sndAc>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1371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981200"/>
            <a:ext cx="8229600" cy="4114800"/>
          </a:xfrm>
        </p:spPr>
        <p:txBody>
          <a:bodyPr rtlCol="0">
            <a:normAutofit/>
          </a:bodyPr>
          <a:lstStyle/>
          <a:p>
            <a:pPr lvl="0"/>
            <a:endParaRPr lang="ru-RU" noProof="0" smtClean="0"/>
          </a:p>
        </p:txBody>
      </p:sp>
      <p:sp>
        <p:nvSpPr>
          <p:cNvPr id="4" name="Date Placeholder 3"/>
          <p:cNvSpPr>
            <a:spLocks noGrp="1"/>
          </p:cNvSpPr>
          <p:nvPr>
            <p:ph type="dt" sz="half" idx="10"/>
          </p:nvPr>
        </p:nvSpPr>
        <p:spPr/>
        <p:txBody>
          <a:bodyPr/>
          <a:lstStyle>
            <a:lvl1pPr>
              <a:defRPr/>
            </a:lvl1pPr>
          </a:lstStyle>
          <a:p>
            <a:pPr>
              <a:defRPr/>
            </a:pPr>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fld id="{303007B3-8BEA-445A-9E6D-14694DEFE854}" type="slidenum">
              <a:rPr lang="ru-RU"/>
              <a:pPr/>
              <a:t>‹#›</a:t>
            </a:fld>
            <a:endParaRPr lang="ru-RU"/>
          </a:p>
        </p:txBody>
      </p:sp>
    </p:spTree>
    <p:extLst>
      <p:ext uri="{BB962C8B-B14F-4D97-AF65-F5344CB8AC3E}">
        <p14:creationId xmlns:p14="http://schemas.microsoft.com/office/powerpoint/2010/main" val="3439361287"/>
      </p:ext>
    </p:extLst>
  </p:cSld>
  <p:clrMapOvr>
    <a:masterClrMapping/>
  </p:clrMapOvr>
  <p:transition spd="slow">
    <p:wheel spokes="1"/>
    <p:sndAc>
      <p:end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p:spPr>
      </p:pic>
      <p:grpSp>
        <p:nvGrpSpPr>
          <p:cNvPr id="1027" name="Group 7"/>
          <p:cNvGrpSpPr>
            <a:grpSpLocks/>
          </p:cNvGrpSpPr>
          <p:nvPr/>
        </p:nvGrpSpPr>
        <p:grpSpPr bwMode="auto">
          <a:xfrm>
            <a:off x="-14288" y="0"/>
            <a:ext cx="9042401" cy="6858000"/>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p:spPr>
          </p:sp>
          <p:sp>
            <p:nvSpPr>
              <p:cNvPr id="37" name="Rectangle 21"/>
              <p:cNvSpPr>
                <a:spLocks noChangeArrowheads="1"/>
              </p:cNvSpPr>
              <p:nvPr/>
            </p:nvSpPr>
            <p:spPr bwMode="auto">
              <a:xfrm>
                <a:off x="133350" y="4662488"/>
                <a:ext cx="23813" cy="2181225"/>
              </a:xfrm>
              <a:prstGeom prst="rect">
                <a:avLst/>
              </a:prstGeom>
              <a:grpFill/>
              <a:ln>
                <a:noFill/>
              </a:ln>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p:spPr>
          </p:sp>
          <p:sp>
            <p:nvSpPr>
              <p:cNvPr id="20" name="Rectangle 41"/>
              <p:cNvSpPr>
                <a:spLocks noChangeArrowheads="1"/>
              </p:cNvSpPr>
              <p:nvPr/>
            </p:nvSpPr>
            <p:spPr bwMode="auto">
              <a:xfrm>
                <a:off x="11939587" y="6596063"/>
                <a:ext cx="23813" cy="252413"/>
              </a:xfrm>
              <a:prstGeom prst="rect">
                <a:avLst/>
              </a:prstGeom>
              <a:grpFill/>
              <a:ln>
                <a:noFill/>
              </a:ln>
              <a:extLst/>
            </p:spPr>
          </p:sp>
        </p:grpSp>
      </p:grpSp>
      <p:sp>
        <p:nvSpPr>
          <p:cNvPr id="2" name="Title Placeholder 1"/>
          <p:cNvSpPr>
            <a:spLocks noGrp="1"/>
          </p:cNvSpPr>
          <p:nvPr>
            <p:ph type="title"/>
          </p:nvPr>
        </p:nvSpPr>
        <p:spPr>
          <a:xfrm>
            <a:off x="855663" y="619125"/>
            <a:ext cx="7429500" cy="1477963"/>
          </a:xfrm>
          <a:prstGeom prst="rect">
            <a:avLst/>
          </a:prstGeom>
        </p:spPr>
        <p:txBody>
          <a:bodyPr vert="horz" lIns="91440" tIns="45720" rIns="91440" bIns="45720" rtlCol="0" anchor="ctr">
            <a:normAutofit/>
          </a:bodyPr>
          <a:lstStyle/>
          <a:p>
            <a:endParaRPr lang="en-US" dirty="0"/>
          </a:p>
        </p:txBody>
      </p:sp>
      <p:sp>
        <p:nvSpPr>
          <p:cNvPr id="1029" name="Text Placeholder 2"/>
          <p:cNvSpPr>
            <a:spLocks noGrp="1"/>
          </p:cNvSpPr>
          <p:nvPr>
            <p:ph type="body" idx="1"/>
          </p:nvPr>
        </p:nvSpPr>
        <p:spPr bwMode="auto">
          <a:xfrm>
            <a:off x="855663" y="2249488"/>
            <a:ext cx="7429500" cy="35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5592763" y="5883275"/>
            <a:ext cx="2057400" cy="365125"/>
          </a:xfrm>
          <a:prstGeom prst="rect">
            <a:avLst/>
          </a:prstGeom>
        </p:spPr>
        <p:txBody>
          <a:bodyPr vert="horz" lIns="91440" tIns="45720" rIns="91440" bIns="45720" rtlCol="0" anchor="ctr"/>
          <a:lstStyle>
            <a:lvl1pPr algn="r" eaLnBrk="1" hangingPunct="1">
              <a:defRPr sz="1050">
                <a:solidFill>
                  <a:schemeClr val="tx1">
                    <a:tint val="75000"/>
                  </a:schemeClr>
                </a:solidFill>
              </a:defRPr>
            </a:lvl1pPr>
          </a:lstStyle>
          <a:p>
            <a:pPr>
              <a:defRPr/>
            </a:pPr>
            <a:endParaRPr lang="ru-RU"/>
          </a:p>
        </p:txBody>
      </p:sp>
      <p:sp>
        <p:nvSpPr>
          <p:cNvPr id="5" name="Footer Placeholder 4"/>
          <p:cNvSpPr>
            <a:spLocks noGrp="1"/>
          </p:cNvSpPr>
          <p:nvPr>
            <p:ph type="ftr" sz="quarter" idx="3"/>
          </p:nvPr>
        </p:nvSpPr>
        <p:spPr>
          <a:xfrm>
            <a:off x="855663" y="5883275"/>
            <a:ext cx="4679950" cy="365125"/>
          </a:xfrm>
          <a:prstGeom prst="rect">
            <a:avLst/>
          </a:prstGeom>
        </p:spPr>
        <p:txBody>
          <a:bodyPr vert="horz" lIns="91440" tIns="45720" rIns="91440" bIns="45720" rtlCol="0" anchor="ctr"/>
          <a:lstStyle>
            <a:lvl1pPr algn="l" eaLnBrk="1" hangingPunct="1">
              <a:defRPr sz="1050">
                <a:solidFill>
                  <a:schemeClr val="tx1">
                    <a:tint val="75000"/>
                  </a:schemeClr>
                </a:solidFill>
              </a:defRPr>
            </a:lvl1pPr>
          </a:lstStyle>
          <a:p>
            <a:pPr>
              <a:defRPr/>
            </a:pPr>
            <a:endParaRPr lang="ru-RU"/>
          </a:p>
        </p:txBody>
      </p:sp>
      <p:sp>
        <p:nvSpPr>
          <p:cNvPr id="6" name="Slide Number Placeholder 5"/>
          <p:cNvSpPr>
            <a:spLocks noGrp="1"/>
          </p:cNvSpPr>
          <p:nvPr>
            <p:ph type="sldNum" sz="quarter" idx="4"/>
          </p:nvPr>
        </p:nvSpPr>
        <p:spPr>
          <a:xfrm>
            <a:off x="7707313" y="5883275"/>
            <a:ext cx="57785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FFFFFF"/>
                </a:solidFill>
              </a:defRPr>
            </a:lvl1pPr>
          </a:lstStyle>
          <a:p>
            <a:fld id="{6D82B925-3CDB-47CC-ABF1-BE41B06A6155}" type="slidenum">
              <a:rPr lang="ru-RU"/>
              <a:pPr/>
              <a:t>‹#›</a:t>
            </a:fld>
            <a:endParaRPr lang="ru-RU"/>
          </a:p>
        </p:txBody>
      </p:sp>
    </p:spTree>
  </p:cSld>
  <p:clrMap bg1="dk1" tx1="lt1" bg2="dk2" tx2="lt2" accent1="accent1" accent2="accent2" accent3="accent3" accent4="accent4" accent5="accent5" accent6="accent6" hlink="hlink" folHlink="folHlink"/>
  <p:sldLayoutIdLst>
    <p:sldLayoutId id="2147484163" r:id="rId1"/>
    <p:sldLayoutId id="2147484164" r:id="rId2"/>
    <p:sldLayoutId id="2147484165" r:id="rId3"/>
    <p:sldLayoutId id="2147484166" r:id="rId4"/>
    <p:sldLayoutId id="2147484167" r:id="rId5"/>
    <p:sldLayoutId id="2147484168" r:id="rId6"/>
    <p:sldLayoutId id="2147484169" r:id="rId7"/>
    <p:sldLayoutId id="2147484170" r:id="rId8"/>
    <p:sldLayoutId id="2147484171" r:id="rId9"/>
    <p:sldLayoutId id="2147484172" r:id="rId10"/>
    <p:sldLayoutId id="2147484173" r:id="rId11"/>
    <p:sldLayoutId id="2147484174" r:id="rId12"/>
    <p:sldLayoutId id="2147484175" r:id="rId13"/>
    <p:sldLayoutId id="2147484176" r:id="rId14"/>
    <p:sldLayoutId id="2147484177" r:id="rId15"/>
    <p:sldLayoutId id="2147484178" r:id="rId16"/>
    <p:sldLayoutId id="2147484179" r:id="rId17"/>
    <p:sldLayoutId id="2147484180" r:id="rId18"/>
  </p:sldLayoutIdLst>
  <p:transition spd="slow">
    <p:wheel spokes="1"/>
    <p:sndAc>
      <p:endSnd/>
    </p:sndAc>
  </p:transition>
  <p:timing>
    <p:tnLst>
      <p:par>
        <p:cTn id="1" dur="indefinite" restart="never" nodeType="tmRoot"/>
      </p:par>
    </p:tnLst>
  </p:timing>
  <p:txStyles>
    <p:titleStyle>
      <a:lvl1pPr algn="l" rtl="0" eaLnBrk="0" fontAlgn="base" hangingPunct="0">
        <a:lnSpc>
          <a:spcPct val="90000"/>
        </a:lnSpc>
        <a:spcBef>
          <a:spcPct val="0"/>
        </a:spcBef>
        <a:spcAft>
          <a:spcPct val="0"/>
        </a:spcAft>
        <a:defRPr sz="3600" kern="1200" cap="all">
          <a:solidFill>
            <a:schemeClr val="tx1"/>
          </a:solidFill>
          <a:latin typeface="+mj-lt"/>
          <a:ea typeface="+mj-ea"/>
          <a:cs typeface="+mj-cs"/>
        </a:defRPr>
      </a:lvl1pPr>
      <a:lvl2pPr algn="l" rtl="0" eaLnBrk="0" fontAlgn="base" hangingPunct="0">
        <a:lnSpc>
          <a:spcPct val="90000"/>
        </a:lnSpc>
        <a:spcBef>
          <a:spcPct val="0"/>
        </a:spcBef>
        <a:spcAft>
          <a:spcPct val="0"/>
        </a:spcAft>
        <a:defRPr sz="3600">
          <a:solidFill>
            <a:schemeClr val="tx1"/>
          </a:solidFill>
          <a:latin typeface="Tw Cen MT" panose="020B0602020104020603" pitchFamily="34" charset="0"/>
        </a:defRPr>
      </a:lvl2pPr>
      <a:lvl3pPr algn="l" rtl="0" eaLnBrk="0" fontAlgn="base" hangingPunct="0">
        <a:lnSpc>
          <a:spcPct val="90000"/>
        </a:lnSpc>
        <a:spcBef>
          <a:spcPct val="0"/>
        </a:spcBef>
        <a:spcAft>
          <a:spcPct val="0"/>
        </a:spcAft>
        <a:defRPr sz="3600">
          <a:solidFill>
            <a:schemeClr val="tx1"/>
          </a:solidFill>
          <a:latin typeface="Tw Cen MT" panose="020B0602020104020603" pitchFamily="34" charset="0"/>
        </a:defRPr>
      </a:lvl3pPr>
      <a:lvl4pPr algn="l" rtl="0" eaLnBrk="0" fontAlgn="base" hangingPunct="0">
        <a:lnSpc>
          <a:spcPct val="90000"/>
        </a:lnSpc>
        <a:spcBef>
          <a:spcPct val="0"/>
        </a:spcBef>
        <a:spcAft>
          <a:spcPct val="0"/>
        </a:spcAft>
        <a:defRPr sz="3600">
          <a:solidFill>
            <a:schemeClr val="tx1"/>
          </a:solidFill>
          <a:latin typeface="Tw Cen MT" panose="020B0602020104020603" pitchFamily="34" charset="0"/>
        </a:defRPr>
      </a:lvl4pPr>
      <a:lvl5pPr algn="l" rtl="0" eaLnBrk="0" fontAlgn="base" hangingPunct="0">
        <a:lnSpc>
          <a:spcPct val="90000"/>
        </a:lnSpc>
        <a:spcBef>
          <a:spcPct val="0"/>
        </a:spcBef>
        <a:spcAft>
          <a:spcPct val="0"/>
        </a:spcAft>
        <a:defRPr sz="3600">
          <a:solidFill>
            <a:schemeClr val="tx1"/>
          </a:solidFill>
          <a:latin typeface="Tw Cen MT" panose="020B0602020104020603" pitchFamily="34" charset="0"/>
        </a:defRPr>
      </a:lvl5pPr>
      <a:lvl6pPr marL="457200" algn="l" rtl="0" fontAlgn="base">
        <a:lnSpc>
          <a:spcPct val="90000"/>
        </a:lnSpc>
        <a:spcBef>
          <a:spcPct val="0"/>
        </a:spcBef>
        <a:spcAft>
          <a:spcPct val="0"/>
        </a:spcAft>
        <a:defRPr sz="3600">
          <a:solidFill>
            <a:schemeClr val="tx1"/>
          </a:solidFill>
          <a:latin typeface="Tw Cen MT" panose="020B0602020104020603" pitchFamily="34" charset="0"/>
        </a:defRPr>
      </a:lvl6pPr>
      <a:lvl7pPr marL="914400" algn="l" rtl="0" fontAlgn="base">
        <a:lnSpc>
          <a:spcPct val="90000"/>
        </a:lnSpc>
        <a:spcBef>
          <a:spcPct val="0"/>
        </a:spcBef>
        <a:spcAft>
          <a:spcPct val="0"/>
        </a:spcAft>
        <a:defRPr sz="3600">
          <a:solidFill>
            <a:schemeClr val="tx1"/>
          </a:solidFill>
          <a:latin typeface="Tw Cen MT" panose="020B0602020104020603" pitchFamily="34" charset="0"/>
        </a:defRPr>
      </a:lvl7pPr>
      <a:lvl8pPr marL="1371600" algn="l" rtl="0" fontAlgn="base">
        <a:lnSpc>
          <a:spcPct val="90000"/>
        </a:lnSpc>
        <a:spcBef>
          <a:spcPct val="0"/>
        </a:spcBef>
        <a:spcAft>
          <a:spcPct val="0"/>
        </a:spcAft>
        <a:defRPr sz="3600">
          <a:solidFill>
            <a:schemeClr val="tx1"/>
          </a:solidFill>
          <a:latin typeface="Tw Cen MT" panose="020B0602020104020603" pitchFamily="34" charset="0"/>
        </a:defRPr>
      </a:lvl8pPr>
      <a:lvl9pPr marL="1828800" algn="l" rtl="0" fontAlgn="base">
        <a:lnSpc>
          <a:spcPct val="90000"/>
        </a:lnSpc>
        <a:spcBef>
          <a:spcPct val="0"/>
        </a:spcBef>
        <a:spcAft>
          <a:spcPct val="0"/>
        </a:spcAft>
        <a:defRPr sz="3600">
          <a:solidFill>
            <a:schemeClr val="tx1"/>
          </a:solidFill>
          <a:latin typeface="Tw Cen MT" panose="020B0602020104020603" pitchFamily="34" charset="0"/>
        </a:defRPr>
      </a:lvl9pPr>
    </p:titleStyle>
    <p:bodyStyle>
      <a:lvl1pPr marL="228600" indent="-228600" algn="l" rtl="0" eaLnBrk="0" fontAlgn="base" hangingPunct="0">
        <a:lnSpc>
          <a:spcPct val="120000"/>
        </a:lnSpc>
        <a:spcBef>
          <a:spcPts val="1000"/>
        </a:spcBef>
        <a:spcAft>
          <a:spcPct val="0"/>
        </a:spcAft>
        <a:buSzPct val="125000"/>
        <a:buFont typeface="Arial" charset="0"/>
        <a:buChar char="•"/>
        <a:defRPr sz="2400" kern="1200">
          <a:solidFill>
            <a:schemeClr val="tx1"/>
          </a:solidFill>
          <a:latin typeface="+mn-lt"/>
          <a:ea typeface="+mn-ea"/>
          <a:cs typeface="+mn-cs"/>
        </a:defRPr>
      </a:lvl1pPr>
      <a:lvl2pPr marL="685800" indent="-228600" algn="l" rtl="0" eaLnBrk="0" fontAlgn="base" hangingPunct="0">
        <a:lnSpc>
          <a:spcPct val="120000"/>
        </a:lnSpc>
        <a:spcBef>
          <a:spcPts val="500"/>
        </a:spcBef>
        <a:spcAft>
          <a:spcPct val="0"/>
        </a:spcAft>
        <a:buSzPct val="125000"/>
        <a:buFont typeface="Arial" charset="0"/>
        <a:buChar char="•"/>
        <a:defRPr sz="2000" kern="1200">
          <a:solidFill>
            <a:schemeClr val="tx1"/>
          </a:solidFill>
          <a:latin typeface="+mn-lt"/>
          <a:ea typeface="+mn-ea"/>
          <a:cs typeface="+mn-cs"/>
        </a:defRPr>
      </a:lvl2pPr>
      <a:lvl3pPr marL="1143000" indent="-228600" algn="l" rtl="0" eaLnBrk="0" fontAlgn="base" hangingPunct="0">
        <a:lnSpc>
          <a:spcPct val="120000"/>
        </a:lnSpc>
        <a:spcBef>
          <a:spcPts val="500"/>
        </a:spcBef>
        <a:spcAft>
          <a:spcPct val="0"/>
        </a:spcAft>
        <a:buSzPct val="125000"/>
        <a:buFont typeface="Arial" charset="0"/>
        <a:buChar char="•"/>
        <a:defRPr kern="1200">
          <a:solidFill>
            <a:schemeClr val="tx1"/>
          </a:solidFill>
          <a:latin typeface="+mn-lt"/>
          <a:ea typeface="+mn-ea"/>
          <a:cs typeface="+mn-cs"/>
        </a:defRPr>
      </a:lvl3pPr>
      <a:lvl4pPr marL="1600200" indent="-228600" algn="l" rtl="0" eaLnBrk="0" fontAlgn="base" hangingPunct="0">
        <a:lnSpc>
          <a:spcPct val="120000"/>
        </a:lnSpc>
        <a:spcBef>
          <a:spcPts val="500"/>
        </a:spcBef>
        <a:spcAft>
          <a:spcPct val="0"/>
        </a:spcAft>
        <a:buSzPct val="125000"/>
        <a:buFont typeface="Arial" charset="0"/>
        <a:buChar char="•"/>
        <a:defRPr sz="1600" kern="1200">
          <a:solidFill>
            <a:schemeClr val="tx1"/>
          </a:solidFill>
          <a:latin typeface="+mn-lt"/>
          <a:ea typeface="+mn-ea"/>
          <a:cs typeface="+mn-cs"/>
        </a:defRPr>
      </a:lvl4pPr>
      <a:lvl5pPr marL="2057400" indent="-228600" algn="l" rtl="0" eaLnBrk="0" fontAlgn="base" hangingPunct="0">
        <a:lnSpc>
          <a:spcPct val="120000"/>
        </a:lnSpc>
        <a:spcBef>
          <a:spcPts val="500"/>
        </a:spcBef>
        <a:spcAft>
          <a:spcPct val="0"/>
        </a:spcAft>
        <a:buSzPct val="125000"/>
        <a:buFont typeface="Arial"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maougsyut@eduklgd.ru" TargetMode="External"/><Relationship Id="rId2" Type="http://schemas.openxmlformats.org/officeDocument/2006/relationships/hyperlink" Target="http://sut39.ru/" TargetMode="Externa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yuid.ru/" TargetMode="External"/><Relationship Id="rId2" Type="http://schemas.openxmlformats.org/officeDocument/2006/relationships/hyperlink" Target="https://vk.com/uid_baltika"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0975" y="3573463"/>
            <a:ext cx="9505950" cy="2123658"/>
          </a:xfrm>
          <a:prstGeom prst="rect">
            <a:avLst/>
          </a:prstGeom>
          <a:noFill/>
        </p:spPr>
        <p:txBody>
          <a:bodyPr>
            <a:spAutoFit/>
          </a:bodyPr>
          <a:lstStyle/>
          <a:p>
            <a:pPr algn="ctr" eaLnBrk="1" hangingPunct="1">
              <a:defRPr/>
            </a:pPr>
            <a:r>
              <a:rPr lang="ru-RU" sz="36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ПУБЛИЧНЫЙ ОТЧЕТ  </a:t>
            </a:r>
          </a:p>
          <a:p>
            <a:pPr algn="ctr" eaLnBrk="1" hangingPunct="1">
              <a:defRPr/>
            </a:pPr>
            <a:r>
              <a:rPr lang="ru-RU" sz="24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д</a:t>
            </a:r>
            <a:r>
              <a:rPr lang="ru-RU" sz="24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иректора муниципального </a:t>
            </a:r>
            <a:r>
              <a:rPr lang="ru-RU" sz="24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автономного учреждения дополнительного образования города Калининграда </a:t>
            </a:r>
          </a:p>
          <a:p>
            <a:pPr algn="ctr" eaLnBrk="1" hangingPunct="1">
              <a:defRPr/>
            </a:pPr>
            <a:r>
              <a:rPr lang="ru-RU" sz="24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Станция юных </a:t>
            </a:r>
            <a:r>
              <a:rPr lang="ru-RU" sz="2400" b="1" dirty="0" smtClean="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техников за 2018-2019 </a:t>
            </a:r>
            <a:r>
              <a:rPr lang="ru-RU" sz="24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учебный года</a:t>
            </a:r>
          </a:p>
          <a:p>
            <a:pPr algn="ctr" eaLnBrk="1" hangingPunct="1">
              <a:defRPr/>
            </a:pPr>
            <a:endParaRPr lang="ru-RU" sz="24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2963" y="1270000"/>
            <a:ext cx="2268537"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439738" y="5673725"/>
            <a:ext cx="8713787" cy="2368550"/>
          </a:xfrm>
          <a:prstGeom prst="rect">
            <a:avLst/>
          </a:prstGeom>
          <a:noFill/>
        </p:spPr>
        <p:txBody>
          <a:bodyPr>
            <a:spAutoFit/>
          </a:bodyPr>
          <a:lstStyle/>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r>
              <a:rPr lang="ru-RU" sz="2000" b="1" dirty="0">
                <a:latin typeface="Times New Roman" panose="02020603050405020304" pitchFamily="18" charset="0"/>
                <a:cs typeface="Times New Roman" panose="02020603050405020304" pitchFamily="18" charset="0"/>
              </a:rPr>
              <a:t>Адрес: </a:t>
            </a:r>
            <a:r>
              <a:rPr lang="ru-RU" sz="2000" dirty="0">
                <a:latin typeface="Times New Roman" panose="02020603050405020304" pitchFamily="18" charset="0"/>
                <a:cs typeface="Times New Roman" panose="02020603050405020304" pitchFamily="18" charset="0"/>
              </a:rPr>
              <a:t>236006, Калининград, Московский проспект, дом 169 А </a:t>
            </a:r>
          </a:p>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endParaRPr lang="ru-RU" sz="2800" dirty="0">
              <a:latin typeface="Times New Roman" panose="02020603050405020304" pitchFamily="18" charset="0"/>
              <a:cs typeface="Times New Roman" panose="02020603050405020304" pitchFamily="18" charset="0"/>
            </a:endParaRPr>
          </a:p>
          <a:p>
            <a:pPr algn="ctr" eaLnBrk="1" hangingPunct="1">
              <a:defRPr/>
            </a:pPr>
            <a:endParaRPr lang="ru-RU" sz="6000" dirty="0">
              <a:ln w="0"/>
              <a:effectLst>
                <a:outerShdw blurRad="38100" dist="19050" dir="2700000" algn="tl" rotWithShape="0">
                  <a:schemeClr val="dk1">
                    <a:alpha val="40000"/>
                  </a:schemeClr>
                </a:outerShdw>
              </a:effectLst>
            </a:endParaRPr>
          </a:p>
        </p:txBody>
      </p:sp>
      <p:sp>
        <p:nvSpPr>
          <p:cNvPr id="20485" name="Прямоугольник 4"/>
          <p:cNvSpPr>
            <a:spLocks noChangeArrowheads="1"/>
          </p:cNvSpPr>
          <p:nvPr/>
        </p:nvSpPr>
        <p:spPr bwMode="auto">
          <a:xfrm>
            <a:off x="0" y="333375"/>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ru-RU" sz="1600" b="1" dirty="0">
                <a:solidFill>
                  <a:schemeClr val="bg1"/>
                </a:solidFill>
                <a:latin typeface="Times New Roman" pitchFamily="18" charset="0"/>
                <a:cs typeface="Times New Roman" pitchFamily="18" charset="0"/>
              </a:rPr>
              <a:t>Учредитель: Комитет по образованию администрации городского округа </a:t>
            </a:r>
          </a:p>
          <a:p>
            <a:pPr algn="ctr" eaLnBrk="1" hangingPunct="1"/>
            <a:r>
              <a:rPr lang="ru-RU" sz="1600" b="1" dirty="0">
                <a:solidFill>
                  <a:schemeClr val="bg1"/>
                </a:solidFill>
                <a:latin typeface="Times New Roman" pitchFamily="18" charset="0"/>
                <a:cs typeface="Times New Roman" pitchFamily="18" charset="0"/>
              </a:rPr>
              <a:t>«Город Калининград</a:t>
            </a:r>
            <a:r>
              <a:rPr lang="ru-RU" sz="1600" b="1" dirty="0" smtClean="0">
                <a:solidFill>
                  <a:schemeClr val="bg1"/>
                </a:solidFill>
                <a:latin typeface="Times New Roman" pitchFamily="18" charset="0"/>
                <a:cs typeface="Times New Roman" pitchFamily="18" charset="0"/>
              </a:rPr>
              <a:t>»</a:t>
            </a:r>
            <a:endParaRPr lang="ru-RU" sz="1600" dirty="0">
              <a:solidFill>
                <a:schemeClr val="bg1"/>
              </a:solidFill>
              <a:latin typeface="Times New Roman" pitchFamily="18" charset="0"/>
              <a:cs typeface="Times New Roman" pitchFamily="18" charset="0"/>
            </a:endParaRPr>
          </a:p>
        </p:txBody>
      </p:sp>
    </p:spTree>
  </p:cSld>
  <p:clrMapOvr>
    <a:masterClrMapping/>
  </p:clrMapOvr>
  <p:transition spd="slow">
    <p:wheel spokes="1"/>
    <p:sndAc>
      <p:end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2000"/>
                            </p:stCondLst>
                            <p:childTnLst>
                              <p:par>
                                <p:cTn id="11" presetID="16" presetClass="entr" presetSubtype="37"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2000"/>
                                        <p:tgtEl>
                                          <p:spTgt spid="4"/>
                                        </p:tgtEl>
                                      </p:cBhvr>
                                    </p:animEffect>
                                  </p:childTnLst>
                                </p:cTn>
                              </p:par>
                            </p:childTnLst>
                          </p:cTn>
                        </p:par>
                        <p:par>
                          <p:cTn id="14" fill="hold" nodeType="afterGroup">
                            <p:stCondLst>
                              <p:cond delay="40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p:cNvSpPr>
            <a:spLocks noChangeArrowheads="1"/>
          </p:cNvSpPr>
          <p:nvPr/>
        </p:nvSpPr>
        <p:spPr bwMode="auto">
          <a:xfrm>
            <a:off x="250825" y="231894"/>
            <a:ext cx="8893175" cy="638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0850">
              <a:lnSpc>
                <a:spcPct val="120000"/>
              </a:lnSpc>
              <a:spcBef>
                <a:spcPts val="1000"/>
              </a:spcBef>
              <a:buSzPct val="125000"/>
              <a:buFont typeface="Arial" panose="020B0604020202020204" pitchFamily="34" charset="0"/>
              <a:buChar char="•"/>
              <a:defRPr sz="2400">
                <a:solidFill>
                  <a:schemeClr val="tx1"/>
                </a:solidFill>
                <a:latin typeface="Tw Cen MT" panose="020B0602020104020603" pitchFamily="34" charset="0"/>
              </a:defRPr>
            </a:lvl1pPr>
            <a:lvl2pPr marL="742950" indent="-285750">
              <a:lnSpc>
                <a:spcPct val="120000"/>
              </a:lnSpc>
              <a:spcBef>
                <a:spcPts val="500"/>
              </a:spcBef>
              <a:buSzPct val="125000"/>
              <a:buFont typeface="Arial" panose="020B0604020202020204" pitchFamily="34" charset="0"/>
              <a:buChar char="•"/>
              <a:defRPr sz="2000">
                <a:solidFill>
                  <a:schemeClr val="tx1"/>
                </a:solidFill>
                <a:latin typeface="Tw Cen MT" panose="020B0602020104020603" pitchFamily="34" charset="0"/>
              </a:defRPr>
            </a:lvl2pPr>
            <a:lvl3pPr marL="1143000" indent="-228600">
              <a:lnSpc>
                <a:spcPct val="120000"/>
              </a:lnSpc>
              <a:spcBef>
                <a:spcPts val="500"/>
              </a:spcBef>
              <a:buSzPct val="125000"/>
              <a:buFont typeface="Arial" panose="020B0604020202020204" pitchFamily="34" charset="0"/>
              <a:buChar char="•"/>
              <a:defRPr>
                <a:solidFill>
                  <a:schemeClr val="tx1"/>
                </a:solidFill>
                <a:latin typeface="Tw Cen MT" panose="020B0602020104020603" pitchFamily="34" charset="0"/>
              </a:defRPr>
            </a:lvl3pPr>
            <a:lvl4pPr marL="16002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4pPr>
            <a:lvl5pPr marL="20574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5pPr>
            <a:lvl6pPr marL="25146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6pPr>
            <a:lvl7pPr marL="29718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7pPr>
            <a:lvl8pPr marL="34290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8pPr>
            <a:lvl9pPr marL="38862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9pPr>
          </a:lstStyle>
          <a:p>
            <a:pPr algn="ctr">
              <a:lnSpc>
                <a:spcPct val="100000"/>
              </a:lnSpc>
              <a:spcBef>
                <a:spcPct val="0"/>
              </a:spcBef>
              <a:buSzTx/>
              <a:buFontTx/>
              <a:buNone/>
              <a:defRPr/>
            </a:pPr>
            <a:r>
              <a:rPr lang="ru-RU" b="1" dirty="0" smtClean="0">
                <a:solidFill>
                  <a:schemeClr val="bg1"/>
                </a:solidFill>
                <a:latin typeface="Times New Roman" panose="02020603050405020304" pitchFamily="18" charset="0"/>
                <a:cs typeface="Times New Roman" panose="02020603050405020304" pitchFamily="18" charset="0"/>
              </a:rPr>
              <a:t>Общие сведения об образовательном учреждении </a:t>
            </a:r>
          </a:p>
          <a:p>
            <a:pPr algn="ctr">
              <a:lnSpc>
                <a:spcPct val="100000"/>
              </a:lnSpc>
              <a:spcBef>
                <a:spcPct val="0"/>
              </a:spcBef>
              <a:buSzTx/>
              <a:buFontTx/>
              <a:buNone/>
              <a:defRPr/>
            </a:pP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ct val="0"/>
              </a:spcBef>
              <a:buSzTx/>
              <a:buFont typeface="Arial" panose="020B0604020202020204" pitchFamily="34" charset="0"/>
              <a:buNone/>
              <a:defRPr/>
            </a:pPr>
            <a:r>
              <a:rPr lang="ru-RU" sz="1800" b="1" dirty="0" smtClean="0">
                <a:solidFill>
                  <a:schemeClr val="bg1"/>
                </a:solidFill>
                <a:latin typeface="Times New Roman" panose="02020603050405020304" pitchFamily="18" charset="0"/>
                <a:cs typeface="Times New Roman" panose="02020603050405020304" pitchFamily="18" charset="0"/>
              </a:rPr>
              <a:t>Наименование ОУ: </a:t>
            </a: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Муниципальное автономное учреждение дополнительного </a:t>
            </a:r>
            <a:r>
              <a:rPr lang="ru-RU" sz="1800" dirty="0">
                <a:solidFill>
                  <a:schemeClr val="accent2">
                    <a:lumMod val="75000"/>
                  </a:schemeClr>
                </a:solidFill>
                <a:latin typeface="Times New Roman" panose="02020603050405020304" pitchFamily="18" charset="0"/>
                <a:cs typeface="Times New Roman" panose="02020603050405020304" pitchFamily="18" charset="0"/>
              </a:rPr>
              <a:t> </a:t>
            </a: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                                       образования города Калининграда Станция юных техников (</a:t>
            </a:r>
            <a:r>
              <a:rPr lang="ru-RU" sz="1800" b="1" dirty="0" smtClean="0">
                <a:solidFill>
                  <a:schemeClr val="accent2">
                    <a:lumMod val="75000"/>
                  </a:schemeClr>
                </a:solidFill>
                <a:latin typeface="Times New Roman" panose="02020603050405020304" pitchFamily="18" charset="0"/>
                <a:cs typeface="Times New Roman" panose="02020603050405020304" pitchFamily="18" charset="0"/>
              </a:rPr>
              <a:t>МАУДО СЮТ)</a:t>
            </a:r>
            <a:endParaRPr lang="ru-RU" sz="1800" dirty="0" smtClean="0">
              <a:solidFill>
                <a:schemeClr val="accent2">
                  <a:lumMod val="75000"/>
                </a:schemeClr>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700" b="1" dirty="0" smtClean="0">
                <a:solidFill>
                  <a:schemeClr val="bg1"/>
                </a:solidFill>
                <a:latin typeface="Times New Roman" panose="02020603050405020304" pitchFamily="18" charset="0"/>
                <a:cs typeface="Times New Roman" panose="02020603050405020304" pitchFamily="18" charset="0"/>
              </a:rPr>
              <a:t>Контактный телефон</a:t>
            </a:r>
            <a:r>
              <a:rPr lang="ru-RU" sz="1700" dirty="0" smtClean="0">
                <a:solidFill>
                  <a:schemeClr val="bg1"/>
                </a:solidFill>
                <a:latin typeface="Times New Roman" panose="02020603050405020304" pitchFamily="18" charset="0"/>
                <a:cs typeface="Times New Roman" panose="02020603050405020304" pitchFamily="18" charset="0"/>
              </a:rPr>
              <a:t>: (тел/факс) 8(4012) 98-40-91, 8(4012</a:t>
            </a:r>
            <a:r>
              <a:rPr lang="ru-RU" sz="1700" dirty="0">
                <a:solidFill>
                  <a:schemeClr val="bg1"/>
                </a:solidFill>
                <a:latin typeface="Times New Roman" panose="02020603050405020304" pitchFamily="18" charset="0"/>
                <a:cs typeface="Times New Roman" panose="02020603050405020304" pitchFamily="18" charset="0"/>
              </a:rPr>
              <a:t>) </a:t>
            </a:r>
            <a:r>
              <a:rPr lang="ru-RU" sz="1700" dirty="0" smtClean="0">
                <a:solidFill>
                  <a:schemeClr val="bg1"/>
                </a:solidFill>
                <a:latin typeface="Times New Roman" panose="02020603050405020304" pitchFamily="18" charset="0"/>
                <a:cs typeface="Times New Roman" panose="02020603050405020304" pitchFamily="18" charset="0"/>
              </a:rPr>
              <a:t>98-40-93, </a:t>
            </a:r>
            <a:endParaRPr lang="ru-RU" sz="1700" b="1"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800" b="1" dirty="0">
                <a:solidFill>
                  <a:schemeClr val="bg1"/>
                </a:solidFill>
                <a:latin typeface="Times New Roman" panose="02020603050405020304" pitchFamily="18" charset="0"/>
                <a:cs typeface="Times New Roman" panose="02020603050405020304" pitchFamily="18" charset="0"/>
              </a:rPr>
              <a:t>сайт учреждения</a:t>
            </a:r>
            <a:r>
              <a:rPr lang="ru-RU" sz="1800" dirty="0">
                <a:solidFill>
                  <a:schemeClr val="bg1"/>
                </a:solidFill>
                <a:latin typeface="Times New Roman" panose="02020603050405020304" pitchFamily="18" charset="0"/>
                <a:cs typeface="Times New Roman" panose="02020603050405020304" pitchFamily="18" charset="0"/>
              </a:rPr>
              <a:t> </a:t>
            </a:r>
            <a:r>
              <a:rPr lang="ru-RU" sz="1800" u="sng" dirty="0">
                <a:latin typeface="Times New Roman" panose="02020603050405020304" pitchFamily="18" charset="0"/>
                <a:cs typeface="Times New Roman" panose="02020603050405020304" pitchFamily="18" charset="0"/>
                <a:hlinkClick r:id="rId2"/>
              </a:rPr>
              <a:t>http://sut39.ru/</a:t>
            </a:r>
            <a:r>
              <a:rPr lang="ru-RU" sz="1800" dirty="0">
                <a:latin typeface="Times New Roman" panose="02020603050405020304" pitchFamily="18" charset="0"/>
                <a:cs typeface="Times New Roman" panose="02020603050405020304" pitchFamily="18" charset="0"/>
              </a:rPr>
              <a:t> </a:t>
            </a:r>
            <a:r>
              <a:rPr lang="en-US" sz="1800" b="1" dirty="0">
                <a:solidFill>
                  <a:schemeClr val="bg1"/>
                </a:solidFill>
                <a:latin typeface="Times New Roman" panose="02020603050405020304" pitchFamily="18" charset="0"/>
                <a:cs typeface="Times New Roman" panose="02020603050405020304" pitchFamily="18" charset="0"/>
              </a:rPr>
              <a:t>e</a:t>
            </a:r>
            <a:r>
              <a:rPr lang="ru-RU" sz="1800" b="1" dirty="0">
                <a:solidFill>
                  <a:schemeClr val="bg1"/>
                </a:solidFill>
                <a:latin typeface="Times New Roman" panose="02020603050405020304" pitchFamily="18" charset="0"/>
                <a:cs typeface="Times New Roman" panose="02020603050405020304" pitchFamily="18" charset="0"/>
              </a:rPr>
              <a:t>-</a:t>
            </a:r>
            <a:r>
              <a:rPr lang="en-US" sz="1800" b="1" dirty="0">
                <a:solidFill>
                  <a:schemeClr val="bg1"/>
                </a:solidFill>
                <a:latin typeface="Times New Roman" panose="02020603050405020304" pitchFamily="18" charset="0"/>
                <a:cs typeface="Times New Roman" panose="02020603050405020304" pitchFamily="18" charset="0"/>
              </a:rPr>
              <a:t>mail</a:t>
            </a:r>
            <a:r>
              <a:rPr lang="ru-RU" sz="1800" b="1" dirty="0">
                <a:solidFill>
                  <a:schemeClr val="bg1"/>
                </a:solidFill>
                <a:latin typeface="Times New Roman" panose="02020603050405020304" pitchFamily="18" charset="0"/>
                <a:cs typeface="Times New Roman" panose="02020603050405020304" pitchFamily="18" charset="0"/>
              </a:rPr>
              <a:t>:</a:t>
            </a:r>
            <a:r>
              <a:rPr lang="ru-RU" sz="1800" b="1" dirty="0">
                <a:latin typeface="Times New Roman" panose="02020603050405020304" pitchFamily="18" charset="0"/>
                <a:cs typeface="Times New Roman" panose="02020603050405020304" pitchFamily="18" charset="0"/>
              </a:rPr>
              <a:t> </a:t>
            </a:r>
            <a:r>
              <a:rPr lang="en-US" sz="1800" b="1" u="sng" dirty="0" err="1">
                <a:latin typeface="Times New Roman" panose="02020603050405020304" pitchFamily="18" charset="0"/>
                <a:cs typeface="Times New Roman" panose="02020603050405020304" pitchFamily="18" charset="0"/>
                <a:hlinkClick r:id="rId3"/>
              </a:rPr>
              <a:t>maougsyut</a:t>
            </a:r>
            <a:r>
              <a:rPr lang="ru-RU" sz="1800" b="1" u="sng" dirty="0">
                <a:latin typeface="Times New Roman" panose="02020603050405020304" pitchFamily="18" charset="0"/>
                <a:cs typeface="Times New Roman" panose="02020603050405020304" pitchFamily="18" charset="0"/>
                <a:hlinkClick r:id="rId3"/>
              </a:rPr>
              <a:t>@</a:t>
            </a:r>
            <a:r>
              <a:rPr lang="en-US" sz="1800" b="1" u="sng" dirty="0" err="1">
                <a:latin typeface="Times New Roman" panose="02020603050405020304" pitchFamily="18" charset="0"/>
                <a:cs typeface="Times New Roman" panose="02020603050405020304" pitchFamily="18" charset="0"/>
                <a:hlinkClick r:id="rId3"/>
              </a:rPr>
              <a:t>eduklgd</a:t>
            </a:r>
            <a:r>
              <a:rPr lang="ru-RU" sz="1800" b="1" u="sng" dirty="0">
                <a:latin typeface="Times New Roman" panose="02020603050405020304" pitchFamily="18" charset="0"/>
                <a:cs typeface="Times New Roman" panose="02020603050405020304" pitchFamily="18" charset="0"/>
                <a:hlinkClick r:id="rId3"/>
              </a:rPr>
              <a:t>.</a:t>
            </a:r>
            <a:r>
              <a:rPr lang="en-US" sz="1800" b="1" u="sng" dirty="0" err="1" smtClean="0">
                <a:latin typeface="Times New Roman" panose="02020603050405020304" pitchFamily="18" charset="0"/>
                <a:cs typeface="Times New Roman" panose="02020603050405020304" pitchFamily="18" charset="0"/>
                <a:hlinkClick r:id="rId3"/>
              </a:rPr>
              <a:t>ru</a:t>
            </a:r>
            <a:endParaRPr lang="ru-RU" sz="1800" b="1" u="sng" dirty="0" smtClean="0">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700" b="1" dirty="0" smtClean="0">
                <a:solidFill>
                  <a:schemeClr val="bg1"/>
                </a:solidFill>
                <a:latin typeface="Times New Roman" panose="02020603050405020304" pitchFamily="18" charset="0"/>
                <a:cs typeface="Times New Roman" panose="02020603050405020304" pitchFamily="18" charset="0"/>
              </a:rPr>
              <a:t>Год основания учреждения: </a:t>
            </a:r>
            <a:r>
              <a:rPr lang="ru-RU" sz="1700" dirty="0" smtClean="0">
                <a:solidFill>
                  <a:schemeClr val="bg1"/>
                </a:solidFill>
                <a:latin typeface="Times New Roman" panose="02020603050405020304" pitchFamily="18" charset="0"/>
                <a:cs typeface="Times New Roman" panose="02020603050405020304" pitchFamily="18" charset="0"/>
              </a:rPr>
              <a:t>1976 год</a:t>
            </a:r>
          </a:p>
          <a:p>
            <a:pPr>
              <a:lnSpc>
                <a:spcPct val="100000"/>
              </a:lnSpc>
              <a:spcBef>
                <a:spcPct val="0"/>
              </a:spcBef>
              <a:buSzTx/>
              <a:buFontTx/>
              <a:buNone/>
              <a:defRPr/>
            </a:pPr>
            <a:r>
              <a:rPr lang="ru-RU" sz="1700" b="1" dirty="0" smtClean="0">
                <a:solidFill>
                  <a:schemeClr val="bg1"/>
                </a:solidFill>
                <a:latin typeface="Times New Roman" panose="02020603050405020304" pitchFamily="18" charset="0"/>
                <a:cs typeface="Times New Roman" panose="02020603050405020304" pitchFamily="18" charset="0"/>
              </a:rPr>
              <a:t>Лицензия: </a:t>
            </a:r>
            <a:r>
              <a:rPr lang="ru-RU" sz="1800" dirty="0">
                <a:solidFill>
                  <a:schemeClr val="bg1"/>
                </a:solidFill>
                <a:latin typeface="Times New Roman" panose="02020603050405020304" pitchFamily="18" charset="0"/>
                <a:cs typeface="Times New Roman" panose="02020603050405020304" pitchFamily="18" charset="0"/>
              </a:rPr>
              <a:t>№ </a:t>
            </a:r>
            <a:r>
              <a:rPr lang="ru-RU" sz="1800" dirty="0" smtClean="0">
                <a:solidFill>
                  <a:schemeClr val="bg1"/>
                </a:solidFill>
                <a:latin typeface="Times New Roman" panose="02020603050405020304" pitchFamily="18" charset="0"/>
                <a:cs typeface="Times New Roman" panose="02020603050405020304" pitchFamily="18" charset="0"/>
              </a:rPr>
              <a:t>ДО-1762 </a:t>
            </a:r>
            <a:r>
              <a:rPr lang="ru-RU" sz="1800" dirty="0">
                <a:solidFill>
                  <a:schemeClr val="bg1"/>
                </a:solidFill>
                <a:latin typeface="Times New Roman" panose="02020603050405020304" pitchFamily="18" charset="0"/>
                <a:cs typeface="Times New Roman" panose="02020603050405020304" pitchFamily="18" charset="0"/>
              </a:rPr>
              <a:t>от 31 января 2019 г.</a:t>
            </a:r>
            <a:endParaRPr lang="ru-RU" sz="1800" b="1"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700" b="1" dirty="0" smtClean="0">
                <a:solidFill>
                  <a:schemeClr val="bg1"/>
                </a:solidFill>
                <a:latin typeface="Times New Roman" panose="02020603050405020304" pitchFamily="18" charset="0"/>
                <a:cs typeface="Times New Roman" panose="02020603050405020304" pitchFamily="18" charset="0"/>
              </a:rPr>
              <a:t>Руководство учреждения:</a:t>
            </a:r>
            <a:r>
              <a:rPr lang="ru-RU" sz="1700" dirty="0" smtClean="0">
                <a:solidFill>
                  <a:schemeClr val="bg1"/>
                </a:solidFill>
                <a:latin typeface="Times New Roman" panose="02020603050405020304" pitchFamily="18" charset="0"/>
                <a:cs typeface="Times New Roman" panose="02020603050405020304" pitchFamily="18" charset="0"/>
              </a:rPr>
              <a:t> </a:t>
            </a:r>
          </a:p>
          <a:p>
            <a:pPr>
              <a:lnSpc>
                <a:spcPct val="100000"/>
              </a:lnSpc>
              <a:spcBef>
                <a:spcPct val="0"/>
              </a:spcBef>
              <a:buSzTx/>
              <a:buFontTx/>
              <a:buNone/>
              <a:defRPr/>
            </a:pPr>
            <a:r>
              <a:rPr lang="ru-RU" sz="1700" dirty="0" smtClean="0">
                <a:solidFill>
                  <a:schemeClr val="bg1"/>
                </a:solidFill>
                <a:latin typeface="Times New Roman" panose="02020603050405020304" pitchFamily="18" charset="0"/>
                <a:cs typeface="Times New Roman" panose="02020603050405020304" pitchFamily="18" charset="0"/>
              </a:rPr>
              <a:t>Директор: Стецюк Ольга Евгеньевна</a:t>
            </a:r>
          </a:p>
          <a:p>
            <a:pPr>
              <a:lnSpc>
                <a:spcPct val="100000"/>
              </a:lnSpc>
              <a:spcBef>
                <a:spcPct val="0"/>
              </a:spcBef>
              <a:buSzTx/>
              <a:buFontTx/>
              <a:buNone/>
              <a:defRPr/>
            </a:pPr>
            <a:r>
              <a:rPr lang="ru-RU" sz="1700" dirty="0" smtClean="0">
                <a:solidFill>
                  <a:schemeClr val="bg1"/>
                </a:solidFill>
                <a:latin typeface="Times New Roman" panose="02020603050405020304" pitchFamily="18" charset="0"/>
                <a:cs typeface="Times New Roman" panose="02020603050405020304" pitchFamily="18" charset="0"/>
              </a:rPr>
              <a:t>Заместитель директора: </a:t>
            </a:r>
            <a:r>
              <a:rPr lang="ru-RU" sz="1700" dirty="0" err="1" smtClean="0">
                <a:solidFill>
                  <a:schemeClr val="bg1"/>
                </a:solidFill>
                <a:latin typeface="Times New Roman" panose="02020603050405020304" pitchFamily="18" charset="0"/>
                <a:cs typeface="Times New Roman" panose="02020603050405020304" pitchFamily="18" charset="0"/>
              </a:rPr>
              <a:t>Перевозникова</a:t>
            </a:r>
            <a:r>
              <a:rPr lang="ru-RU" sz="1700" dirty="0" smtClean="0">
                <a:solidFill>
                  <a:schemeClr val="bg1"/>
                </a:solidFill>
                <a:latin typeface="Times New Roman" panose="02020603050405020304" pitchFamily="18" charset="0"/>
                <a:cs typeface="Times New Roman" panose="02020603050405020304" pitchFamily="18" charset="0"/>
              </a:rPr>
              <a:t> Анна Александровна</a:t>
            </a:r>
          </a:p>
          <a:p>
            <a:pPr>
              <a:lnSpc>
                <a:spcPct val="100000"/>
              </a:lnSpc>
              <a:spcBef>
                <a:spcPct val="0"/>
              </a:spcBef>
              <a:buSzTx/>
              <a:buFontTx/>
              <a:buNone/>
              <a:defRPr/>
            </a:pPr>
            <a:r>
              <a:rPr lang="ru-RU" sz="1700" dirty="0" smtClean="0">
                <a:solidFill>
                  <a:schemeClr val="bg1"/>
                </a:solidFill>
                <a:latin typeface="Times New Roman" panose="02020603050405020304" pitchFamily="18" charset="0"/>
                <a:cs typeface="Times New Roman" panose="02020603050405020304" pitchFamily="18" charset="0"/>
              </a:rPr>
              <a:t>Главный бухгалтер: </a:t>
            </a:r>
            <a:r>
              <a:rPr lang="ru-RU" sz="1700" dirty="0" err="1" smtClean="0">
                <a:solidFill>
                  <a:schemeClr val="bg1"/>
                </a:solidFill>
                <a:latin typeface="Times New Roman" panose="02020603050405020304" pitchFamily="18" charset="0"/>
                <a:cs typeface="Times New Roman" panose="02020603050405020304" pitchFamily="18" charset="0"/>
              </a:rPr>
              <a:t>Язовитенко</a:t>
            </a:r>
            <a:r>
              <a:rPr lang="ru-RU" sz="1700" dirty="0" smtClean="0">
                <a:solidFill>
                  <a:schemeClr val="bg1"/>
                </a:solidFill>
                <a:latin typeface="Times New Roman" panose="02020603050405020304" pitchFamily="18" charset="0"/>
                <a:cs typeface="Times New Roman" panose="02020603050405020304" pitchFamily="18" charset="0"/>
              </a:rPr>
              <a:t> Оксана Николаевна</a:t>
            </a:r>
          </a:p>
          <a:p>
            <a:pPr>
              <a:lnSpc>
                <a:spcPct val="100000"/>
              </a:lnSpc>
              <a:spcBef>
                <a:spcPct val="0"/>
              </a:spcBef>
              <a:buSzTx/>
              <a:buFontTx/>
              <a:buNone/>
              <a:defRPr/>
            </a:pPr>
            <a:r>
              <a:rPr lang="ru-RU" sz="1700" b="1" dirty="0" smtClean="0">
                <a:solidFill>
                  <a:schemeClr val="bg1"/>
                </a:solidFill>
                <a:latin typeface="Times New Roman" panose="02020603050405020304" pitchFamily="18" charset="0"/>
                <a:cs typeface="Times New Roman" panose="02020603050405020304" pitchFamily="18" charset="0"/>
              </a:rPr>
              <a:t>Педагогические работники</a:t>
            </a:r>
            <a:r>
              <a:rPr lang="ru-RU" sz="1700" b="1" dirty="0">
                <a:solidFill>
                  <a:schemeClr val="bg1"/>
                </a:solidFill>
                <a:latin typeface="Times New Roman" panose="02020603050405020304" pitchFamily="18" charset="0"/>
                <a:cs typeface="Times New Roman" panose="02020603050405020304" pitchFamily="18" charset="0"/>
              </a:rPr>
              <a:t>:</a:t>
            </a:r>
            <a:endParaRPr lang="ru-RU" sz="17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700" dirty="0" smtClean="0">
                <a:solidFill>
                  <a:schemeClr val="bg1"/>
                </a:solidFill>
                <a:latin typeface="Times New Roman" panose="02020603050405020304" pitchFamily="18" charset="0"/>
                <a:cs typeface="Times New Roman" panose="02020603050405020304" pitchFamily="18" charset="0"/>
              </a:rPr>
              <a:t> </a:t>
            </a:r>
            <a:r>
              <a:rPr lang="ru-RU" sz="1800" dirty="0" err="1" smtClean="0">
                <a:solidFill>
                  <a:schemeClr val="bg1"/>
                </a:solidFill>
                <a:latin typeface="Times New Roman" panose="02020603050405020304" pitchFamily="18" charset="0"/>
                <a:cs typeface="Times New Roman" panose="02020603050405020304" pitchFamily="18" charset="0"/>
              </a:rPr>
              <a:t>Лавренчук</a:t>
            </a:r>
            <a:r>
              <a:rPr lang="ru-RU" sz="1800" dirty="0" smtClean="0">
                <a:solidFill>
                  <a:schemeClr val="bg1"/>
                </a:solidFill>
                <a:latin typeface="Times New Roman" panose="02020603050405020304" pitchFamily="18" charset="0"/>
                <a:cs typeface="Times New Roman" panose="02020603050405020304" pitchFamily="18" charset="0"/>
              </a:rPr>
              <a:t> </a:t>
            </a:r>
            <a:r>
              <a:rPr lang="ru-RU" sz="1800" dirty="0">
                <a:solidFill>
                  <a:schemeClr val="bg1"/>
                </a:solidFill>
                <a:latin typeface="Times New Roman" panose="02020603050405020304" pitchFamily="18" charset="0"/>
                <a:cs typeface="Times New Roman" panose="02020603050405020304" pitchFamily="18" charset="0"/>
              </a:rPr>
              <a:t>Мария Александровна</a:t>
            </a:r>
          </a:p>
          <a:p>
            <a:pPr>
              <a:lnSpc>
                <a:spcPct val="100000"/>
              </a:lnSpc>
              <a:spcBef>
                <a:spcPts val="0"/>
              </a:spcBef>
            </a:pPr>
            <a:r>
              <a:rPr lang="ru-RU" sz="1800" dirty="0" err="1">
                <a:solidFill>
                  <a:schemeClr val="bg1"/>
                </a:solidFill>
                <a:latin typeface="Times New Roman" panose="02020603050405020304" pitchFamily="18" charset="0"/>
                <a:cs typeface="Times New Roman" panose="02020603050405020304" pitchFamily="18" charset="0"/>
              </a:rPr>
              <a:t>Мартышевский</a:t>
            </a:r>
            <a:r>
              <a:rPr lang="ru-RU" sz="1800" dirty="0">
                <a:solidFill>
                  <a:schemeClr val="bg1"/>
                </a:solidFill>
                <a:latin typeface="Times New Roman" panose="02020603050405020304" pitchFamily="18" charset="0"/>
                <a:cs typeface="Times New Roman" panose="02020603050405020304" pitchFamily="18" charset="0"/>
              </a:rPr>
              <a:t> Олег Вадимович</a:t>
            </a:r>
          </a:p>
          <a:p>
            <a:pPr>
              <a:lnSpc>
                <a:spcPct val="100000"/>
              </a:lnSpc>
              <a:spcBef>
                <a:spcPts val="0"/>
              </a:spcBef>
            </a:pPr>
            <a:r>
              <a:rPr lang="ru-RU" sz="1800" dirty="0">
                <a:solidFill>
                  <a:schemeClr val="bg1"/>
                </a:solidFill>
                <a:latin typeface="Times New Roman" panose="02020603050405020304" pitchFamily="18" charset="0"/>
                <a:cs typeface="Times New Roman" panose="02020603050405020304" pitchFamily="18" charset="0"/>
              </a:rPr>
              <a:t>Овсянникова Елена Викторовна</a:t>
            </a:r>
          </a:p>
          <a:p>
            <a:pPr>
              <a:lnSpc>
                <a:spcPct val="100000"/>
              </a:lnSpc>
              <a:spcBef>
                <a:spcPts val="0"/>
              </a:spcBef>
            </a:pPr>
            <a:r>
              <a:rPr lang="ru-RU" sz="1800" dirty="0" err="1">
                <a:solidFill>
                  <a:schemeClr val="bg1"/>
                </a:solidFill>
                <a:latin typeface="Times New Roman" panose="02020603050405020304" pitchFamily="18" charset="0"/>
                <a:cs typeface="Times New Roman" panose="02020603050405020304" pitchFamily="18" charset="0"/>
              </a:rPr>
              <a:t>Смольянова</a:t>
            </a:r>
            <a:r>
              <a:rPr lang="ru-RU" sz="1800" dirty="0">
                <a:solidFill>
                  <a:schemeClr val="bg1"/>
                </a:solidFill>
                <a:latin typeface="Times New Roman" panose="02020603050405020304" pitchFamily="18" charset="0"/>
                <a:cs typeface="Times New Roman" panose="02020603050405020304" pitchFamily="18" charset="0"/>
              </a:rPr>
              <a:t> Екатерина Сергеевна </a:t>
            </a:r>
          </a:p>
          <a:p>
            <a:pPr>
              <a:lnSpc>
                <a:spcPct val="100000"/>
              </a:lnSpc>
              <a:spcBef>
                <a:spcPts val="0"/>
              </a:spcBef>
            </a:pPr>
            <a:r>
              <a:rPr lang="ru-RU" sz="1800" dirty="0">
                <a:solidFill>
                  <a:schemeClr val="bg1"/>
                </a:solidFill>
                <a:latin typeface="Times New Roman" panose="02020603050405020304" pitchFamily="18" charset="0"/>
                <a:cs typeface="Times New Roman" panose="02020603050405020304" pitchFamily="18" charset="0"/>
              </a:rPr>
              <a:t>Тихомирова Виктория Константиновна</a:t>
            </a:r>
          </a:p>
          <a:p>
            <a:pPr>
              <a:lnSpc>
                <a:spcPct val="100000"/>
              </a:lnSpc>
              <a:spcBef>
                <a:spcPts val="0"/>
              </a:spcBef>
            </a:pPr>
            <a:r>
              <a:rPr lang="ru-RU" sz="1800" dirty="0">
                <a:solidFill>
                  <a:schemeClr val="bg1"/>
                </a:solidFill>
                <a:latin typeface="Times New Roman" panose="02020603050405020304" pitchFamily="18" charset="0"/>
                <a:cs typeface="Times New Roman" panose="02020603050405020304" pitchFamily="18" charset="0"/>
              </a:rPr>
              <a:t>Хмельницкая Лариса Степановна</a:t>
            </a:r>
          </a:p>
          <a:p>
            <a:pPr>
              <a:lnSpc>
                <a:spcPct val="100000"/>
              </a:lnSpc>
              <a:spcBef>
                <a:spcPts val="0"/>
              </a:spcBef>
            </a:pPr>
            <a:r>
              <a:rPr lang="ru-RU" sz="1800" dirty="0" err="1">
                <a:solidFill>
                  <a:schemeClr val="bg1"/>
                </a:solidFill>
                <a:latin typeface="Times New Roman" panose="02020603050405020304" pitchFamily="18" charset="0"/>
                <a:cs typeface="Times New Roman" panose="02020603050405020304" pitchFamily="18" charset="0"/>
              </a:rPr>
              <a:t>Шаркова</a:t>
            </a:r>
            <a:r>
              <a:rPr lang="ru-RU" sz="1800" dirty="0">
                <a:solidFill>
                  <a:schemeClr val="bg1"/>
                </a:solidFill>
                <a:latin typeface="Times New Roman" panose="02020603050405020304" pitchFamily="18" charset="0"/>
                <a:cs typeface="Times New Roman" panose="02020603050405020304" pitchFamily="18" charset="0"/>
              </a:rPr>
              <a:t> Наталья Георгиевна</a:t>
            </a:r>
          </a:p>
          <a:p>
            <a:pPr>
              <a:lnSpc>
                <a:spcPct val="100000"/>
              </a:lnSpc>
              <a:spcBef>
                <a:spcPts val="0"/>
              </a:spcBef>
            </a:pPr>
            <a:r>
              <a:rPr lang="ru-RU" sz="1800" dirty="0" err="1">
                <a:solidFill>
                  <a:schemeClr val="bg1"/>
                </a:solidFill>
                <a:latin typeface="Times New Roman" panose="02020603050405020304" pitchFamily="18" charset="0"/>
                <a:cs typeface="Times New Roman" panose="02020603050405020304" pitchFamily="18" charset="0"/>
              </a:rPr>
              <a:t>Янчевская</a:t>
            </a:r>
            <a:r>
              <a:rPr lang="ru-RU" sz="1800" dirty="0">
                <a:solidFill>
                  <a:schemeClr val="bg1"/>
                </a:solidFill>
                <a:latin typeface="Times New Roman" panose="02020603050405020304" pitchFamily="18" charset="0"/>
                <a:cs typeface="Times New Roman" panose="02020603050405020304" pitchFamily="18" charset="0"/>
              </a:rPr>
              <a:t> Надежда Александровна</a:t>
            </a:r>
          </a:p>
          <a:p>
            <a:pPr>
              <a:lnSpc>
                <a:spcPct val="100000"/>
              </a:lnSpc>
              <a:spcBef>
                <a:spcPts val="0"/>
              </a:spcBef>
            </a:pPr>
            <a:r>
              <a:rPr lang="ru-RU" sz="1800" dirty="0">
                <a:solidFill>
                  <a:schemeClr val="bg1"/>
                </a:solidFill>
                <a:latin typeface="Times New Roman" panose="02020603050405020304" pitchFamily="18" charset="0"/>
                <a:cs typeface="Times New Roman" panose="02020603050405020304" pitchFamily="18" charset="0"/>
              </a:rPr>
              <a:t>- педагог-организатор</a:t>
            </a:r>
          </a:p>
          <a:p>
            <a:pPr>
              <a:lnSpc>
                <a:spcPct val="100000"/>
              </a:lnSpc>
              <a:spcBef>
                <a:spcPts val="0"/>
              </a:spcBef>
            </a:pPr>
            <a:r>
              <a:rPr lang="ru-RU" sz="1800" dirty="0">
                <a:solidFill>
                  <a:schemeClr val="bg1"/>
                </a:solidFill>
                <a:latin typeface="Times New Roman" panose="02020603050405020304" pitchFamily="18" charset="0"/>
                <a:cs typeface="Times New Roman" panose="02020603050405020304" pitchFamily="18" charset="0"/>
              </a:rPr>
              <a:t>Лобанова Юлия Владимировна</a:t>
            </a:r>
          </a:p>
        </p:txBody>
      </p:sp>
      <p:pic>
        <p:nvPicPr>
          <p:cNvPr id="21507"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4005263"/>
            <a:ext cx="252095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heel spokes="1"/>
    <p:sndAc>
      <p:end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260350"/>
            <a:ext cx="8183562" cy="431800"/>
          </a:xfrm>
        </p:spPr>
        <p:txBody>
          <a:bodyPr/>
          <a:lstStyle/>
          <a:p>
            <a:pPr algn="ctr" eaLnBrk="1" fontAlgn="auto" hangingPunct="1">
              <a:spcAft>
                <a:spcPts val="0"/>
              </a:spcAft>
              <a:defRPr/>
            </a:pPr>
            <a:r>
              <a:rPr lang="ru-RU" sz="2400" b="1" cap="none" dirty="0" smtClean="0">
                <a:solidFill>
                  <a:schemeClr val="bg1"/>
                </a:solidFill>
                <a:latin typeface="Times New Roman" panose="02020603050405020304" pitchFamily="18" charset="0"/>
                <a:cs typeface="Times New Roman" panose="02020603050405020304" pitchFamily="18" charset="0"/>
              </a:rPr>
              <a:t>Краткая справка об истории учреждения</a:t>
            </a:r>
            <a:endParaRPr lang="ru-RU" sz="2400" cap="none" dirty="0">
              <a:solidFill>
                <a:schemeClr val="bg1"/>
              </a:solidFill>
              <a:latin typeface="Times New Roman" panose="02020603050405020304" pitchFamily="18" charset="0"/>
              <a:cs typeface="Times New Roman" panose="02020603050405020304" pitchFamily="18" charset="0"/>
            </a:endParaRPr>
          </a:p>
        </p:txBody>
      </p:sp>
      <p:sp>
        <p:nvSpPr>
          <p:cNvPr id="11267" name="Текст 2"/>
          <p:cNvSpPr>
            <a:spLocks noGrp="1"/>
          </p:cNvSpPr>
          <p:nvPr>
            <p:ph type="body" idx="1"/>
          </p:nvPr>
        </p:nvSpPr>
        <p:spPr>
          <a:xfrm>
            <a:off x="684213" y="692150"/>
            <a:ext cx="8183562" cy="5661025"/>
          </a:xfrm>
        </p:spPr>
        <p:txBody>
          <a:bodyPr rtlCol="0">
            <a:noAutofit/>
          </a:bodyPr>
          <a:lstStyle/>
          <a:p>
            <a:pPr eaLnBrk="1" fontAlgn="auto" hangingPunct="1">
              <a:spcBef>
                <a:spcPct val="0"/>
              </a:spcBef>
              <a:buFont typeface="Arial" panose="020B0604020202020204" pitchFamily="34" charset="0"/>
              <a:buNone/>
              <a:defRPr/>
            </a:pPr>
            <a:r>
              <a:rPr lang="ru-RU" sz="1500" dirty="0" smtClean="0">
                <a:solidFill>
                  <a:schemeClr val="bg1"/>
                </a:solidFill>
                <a:latin typeface="Times New Roman" panose="02020603050405020304" pitchFamily="18" charset="0"/>
                <a:cs typeface="Times New Roman" panose="02020603050405020304" pitchFamily="18" charset="0"/>
              </a:rPr>
              <a:t>1 сентября 1976 года приказом по Управлению городского отдела народного образования была создана городская Станция юных техников. </a:t>
            </a:r>
          </a:p>
          <a:p>
            <a:pPr eaLnBrk="1" fontAlgn="auto" hangingPunct="1">
              <a:spcBef>
                <a:spcPct val="0"/>
              </a:spcBef>
              <a:buFont typeface="Arial" panose="020B0604020202020204" pitchFamily="34" charset="0"/>
              <a:buNone/>
              <a:defRPr/>
            </a:pPr>
            <a:r>
              <a:rPr lang="ru-RU" sz="1500" dirty="0" smtClean="0">
                <a:solidFill>
                  <a:schemeClr val="bg1"/>
                </a:solidFill>
                <a:latin typeface="Times New Roman" panose="02020603050405020304" pitchFamily="18" charset="0"/>
                <a:cs typeface="Times New Roman" panose="02020603050405020304" pitchFamily="18" charset="0"/>
              </a:rPr>
              <a:t>С 1984 по сентябрь 2007 года городская Станция юных техников размещалась в старом немецком здании по адресу: ул. Кутузова, 10. </a:t>
            </a:r>
          </a:p>
          <a:p>
            <a:pPr eaLnBrk="1" fontAlgn="auto" hangingPunct="1">
              <a:spcBef>
                <a:spcPct val="0"/>
              </a:spcBef>
              <a:buFont typeface="Arial" panose="020B0604020202020204" pitchFamily="34" charset="0"/>
              <a:buNone/>
              <a:defRPr/>
            </a:pPr>
            <a:r>
              <a:rPr lang="ru-RU" sz="1500" dirty="0" smtClean="0">
                <a:solidFill>
                  <a:schemeClr val="bg1"/>
                </a:solidFill>
                <a:latin typeface="Times New Roman" panose="02020603050405020304" pitchFamily="18" charset="0"/>
                <a:cs typeface="Times New Roman" panose="02020603050405020304" pitchFamily="18" charset="0"/>
              </a:rPr>
              <a:t>В сентябре 2007 года Станция юных техников переехала во вновь построенное здание на Московском проспекте.  </a:t>
            </a:r>
          </a:p>
          <a:p>
            <a:pPr eaLnBrk="1" fontAlgn="auto" hangingPunct="1">
              <a:spcBef>
                <a:spcPct val="0"/>
              </a:spcBef>
              <a:buFont typeface="Arial" panose="020B0604020202020204" pitchFamily="34" charset="0"/>
              <a:buNone/>
              <a:defRPr/>
            </a:pPr>
            <a:r>
              <a:rPr lang="ru-RU" sz="1500" dirty="0" smtClean="0">
                <a:solidFill>
                  <a:schemeClr val="bg1"/>
                </a:solidFill>
                <a:latin typeface="Times New Roman" panose="02020603050405020304" pitchFamily="18" charset="0"/>
                <a:cs typeface="Times New Roman" panose="02020603050405020304" pitchFamily="18" charset="0"/>
              </a:rPr>
              <a:t>Первые кружки на Станции начали свою работу в декабре 1976 года – это были популярные в те годы кружки выжигания, чеканки и фотодела. Первоначально контингент обучающихся составлял 120 детей, к 1980 году количество детей выросло до 350 человек, а к 1984 эта цифра составляла в среднем 650 человек. </a:t>
            </a:r>
          </a:p>
          <a:p>
            <a:pPr eaLnBrk="1" fontAlgn="auto" hangingPunct="1">
              <a:spcBef>
                <a:spcPct val="0"/>
              </a:spcBef>
              <a:buFont typeface="Arial" panose="020B0604020202020204" pitchFamily="34" charset="0"/>
              <a:buNone/>
              <a:defRPr/>
            </a:pPr>
            <a:r>
              <a:rPr lang="ru-RU" sz="1500" dirty="0" smtClean="0">
                <a:solidFill>
                  <a:schemeClr val="bg1"/>
                </a:solidFill>
                <a:latin typeface="Times New Roman" panose="02020603050405020304" pitchFamily="18" charset="0"/>
                <a:cs typeface="Times New Roman" panose="02020603050405020304" pitchFamily="18" charset="0"/>
              </a:rPr>
              <a:t>В настоящий момент на Станции занимаются 1260 детей в возрасте с 5 до 18 лет. </a:t>
            </a:r>
          </a:p>
          <a:p>
            <a:pPr eaLnBrk="1" fontAlgn="auto" hangingPunct="1">
              <a:spcBef>
                <a:spcPct val="0"/>
              </a:spcBef>
              <a:buFont typeface="Arial" panose="020B0604020202020204" pitchFamily="34" charset="0"/>
              <a:buNone/>
              <a:defRPr/>
            </a:pPr>
            <a:r>
              <a:rPr lang="ru-RU" sz="1500" dirty="0" smtClean="0">
                <a:solidFill>
                  <a:schemeClr val="bg1"/>
                </a:solidFill>
                <a:latin typeface="Times New Roman" panose="02020603050405020304" pitchFamily="18" charset="0"/>
                <a:cs typeface="Times New Roman" panose="02020603050405020304" pitchFamily="18" charset="0"/>
              </a:rPr>
              <a:t>Без малого 30 лет возглавлял работу Станции (со дня её основания и по сентябрь 2006 года) Петр Георгиевич </a:t>
            </a:r>
            <a:r>
              <a:rPr lang="ru-RU" sz="1500" dirty="0" err="1" smtClean="0">
                <a:solidFill>
                  <a:schemeClr val="bg1"/>
                </a:solidFill>
                <a:latin typeface="Times New Roman" panose="02020603050405020304" pitchFamily="18" charset="0"/>
                <a:cs typeface="Times New Roman" panose="02020603050405020304" pitchFamily="18" charset="0"/>
              </a:rPr>
              <a:t>Середников</a:t>
            </a:r>
            <a:r>
              <a:rPr lang="ru-RU" sz="1500" dirty="0" smtClean="0">
                <a:solidFill>
                  <a:schemeClr val="bg1"/>
                </a:solidFill>
                <a:latin typeface="Times New Roman" panose="02020603050405020304" pitchFamily="18" charset="0"/>
                <a:cs typeface="Times New Roman" panose="02020603050405020304" pitchFamily="18" charset="0"/>
              </a:rPr>
              <a:t> – Почётный работник общего образования. </a:t>
            </a:r>
          </a:p>
          <a:p>
            <a:pPr eaLnBrk="1" fontAlgn="auto" hangingPunct="1">
              <a:spcBef>
                <a:spcPct val="0"/>
              </a:spcBef>
              <a:buFont typeface="Arial" panose="020B0604020202020204" pitchFamily="34" charset="0"/>
              <a:buNone/>
              <a:defRPr/>
            </a:pPr>
            <a:r>
              <a:rPr lang="ru-RU" sz="1500" dirty="0" smtClean="0">
                <a:solidFill>
                  <a:schemeClr val="bg1"/>
                </a:solidFill>
                <a:latin typeface="Times New Roman" panose="02020603050405020304" pitchFamily="18" charset="0"/>
                <a:cs typeface="Times New Roman" panose="02020603050405020304" pitchFamily="18" charset="0"/>
              </a:rPr>
              <a:t>Через Городскую станцию юных техников за все эти годы прошло более 20 тысяч ребят, в их числе и бывший мэр города Калининграда Юрий Савенко. </a:t>
            </a:r>
          </a:p>
          <a:p>
            <a:pPr eaLnBrk="1" fontAlgn="auto" hangingPunct="1">
              <a:spcBef>
                <a:spcPct val="0"/>
              </a:spcBef>
              <a:buFont typeface="Arial" panose="020B0604020202020204" pitchFamily="34" charset="0"/>
              <a:buNone/>
              <a:defRPr/>
            </a:pPr>
            <a:r>
              <a:rPr lang="ru-RU" sz="1500" dirty="0" smtClean="0">
                <a:solidFill>
                  <a:schemeClr val="bg1"/>
                </a:solidFill>
                <a:latin typeface="Times New Roman" panose="02020603050405020304" pitchFamily="18" charset="0"/>
                <a:cs typeface="Times New Roman" panose="02020603050405020304" pitchFamily="18" charset="0"/>
              </a:rPr>
              <a:t>Многие воспитанники Станции юных техников с помощью педагогов нашли своё место в жизни, избрали свою жизненную стезю.</a:t>
            </a:r>
          </a:p>
          <a:p>
            <a:pPr eaLnBrk="1" fontAlgn="auto" hangingPunct="1">
              <a:spcBef>
                <a:spcPct val="0"/>
              </a:spcBef>
              <a:buFont typeface="Arial" panose="020B0604020202020204" pitchFamily="34" charset="0"/>
              <a:buNone/>
              <a:defRPr/>
            </a:pPr>
            <a:r>
              <a:rPr lang="ru-RU" sz="1500" dirty="0" smtClean="0">
                <a:solidFill>
                  <a:schemeClr val="bg1"/>
                </a:solidFill>
                <a:latin typeface="Times New Roman" panose="02020603050405020304" pitchFamily="18" charset="0"/>
                <a:cs typeface="Times New Roman" panose="02020603050405020304" pitchFamily="18" charset="0"/>
              </a:rPr>
              <a:t> </a:t>
            </a:r>
          </a:p>
          <a:p>
            <a:pPr eaLnBrk="1" fontAlgn="auto" hangingPunct="1">
              <a:spcBef>
                <a:spcPct val="0"/>
              </a:spcBef>
              <a:buFont typeface="Arial" panose="020B0604020202020204" pitchFamily="34" charset="0"/>
              <a:buNone/>
              <a:defRPr/>
            </a:pPr>
            <a:endParaRPr lang="ru-RU" sz="1500" dirty="0" smtClean="0">
              <a:solidFill>
                <a:srgbClr val="B95C00"/>
              </a:solidFill>
              <a:latin typeface="Times New Roman" panose="02020603050405020304" pitchFamily="18" charset="0"/>
              <a:cs typeface="Times New Roman" panose="02020603050405020304" pitchFamily="18" charset="0"/>
            </a:endParaRPr>
          </a:p>
        </p:txBody>
      </p:sp>
    </p:spTree>
  </p:cSld>
  <p:clrMapOvr>
    <a:masterClrMapping/>
  </p:clrMapOvr>
  <p:transition spd="slow">
    <p:wheel spokes="1"/>
    <p:sndAc>
      <p:end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ChangeArrowheads="1"/>
          </p:cNvSpPr>
          <p:nvPr/>
        </p:nvSpPr>
        <p:spPr bwMode="auto">
          <a:xfrm>
            <a:off x="468313" y="320193"/>
            <a:ext cx="8208962" cy="66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indent="450850" algn="ctr"/>
            <a:r>
              <a:rPr lang="ru-RU" sz="2400" b="1" dirty="0">
                <a:latin typeface="Times New Roman" pitchFamily="18" charset="0"/>
                <a:cs typeface="Times New Roman" pitchFamily="18" charset="0"/>
              </a:rPr>
              <a:t> </a:t>
            </a:r>
            <a:r>
              <a:rPr lang="ru-RU" sz="2400" b="1" dirty="0">
                <a:solidFill>
                  <a:schemeClr val="bg1"/>
                </a:solidFill>
                <a:latin typeface="Times New Roman" pitchFamily="18" charset="0"/>
                <a:cs typeface="Times New Roman" pitchFamily="18" charset="0"/>
              </a:rPr>
              <a:t>Нормативно – правовая база</a:t>
            </a:r>
          </a:p>
          <a:p>
            <a:pPr indent="450850" algn="ctr"/>
            <a:endParaRPr lang="ru-RU" sz="1600" dirty="0">
              <a:solidFill>
                <a:schemeClr val="bg1"/>
              </a:solidFill>
            </a:endParaRPr>
          </a:p>
          <a:p>
            <a:pPr indent="450850" algn="just"/>
            <a:r>
              <a:rPr lang="ru-RU" sz="2200" b="1" dirty="0">
                <a:solidFill>
                  <a:schemeClr val="bg1"/>
                </a:solidFill>
                <a:latin typeface="Times New Roman" pitchFamily="18" charset="0"/>
                <a:cs typeface="Times New Roman" pitchFamily="18" charset="0"/>
              </a:rPr>
              <a:t>Устав учреждения: </a:t>
            </a:r>
            <a:r>
              <a:rPr lang="ru-RU" sz="2200" dirty="0">
                <a:solidFill>
                  <a:schemeClr val="bg1"/>
                </a:solidFill>
                <a:latin typeface="Times New Roman" pitchFamily="18" charset="0"/>
                <a:cs typeface="Times New Roman" pitchFamily="18" charset="0"/>
              </a:rPr>
              <a:t>Устав муниципального автономного </a:t>
            </a:r>
            <a:r>
              <a:rPr lang="ru-RU" sz="2200" dirty="0" smtClean="0">
                <a:solidFill>
                  <a:schemeClr val="bg1"/>
                </a:solidFill>
                <a:latin typeface="Times New Roman" pitchFamily="18" charset="0"/>
                <a:cs typeface="Times New Roman" pitchFamily="18" charset="0"/>
              </a:rPr>
              <a:t>учреждения </a:t>
            </a:r>
            <a:r>
              <a:rPr lang="ru-RU" sz="2200" dirty="0">
                <a:solidFill>
                  <a:schemeClr val="bg1"/>
                </a:solidFill>
                <a:latin typeface="Times New Roman" pitchFamily="18" charset="0"/>
                <a:cs typeface="Times New Roman" pitchFamily="18" charset="0"/>
              </a:rPr>
              <a:t>дополнительного образования </a:t>
            </a:r>
            <a:r>
              <a:rPr lang="ru-RU" sz="2200" dirty="0" smtClean="0">
                <a:solidFill>
                  <a:schemeClr val="bg1"/>
                </a:solidFill>
                <a:latin typeface="Times New Roman" pitchFamily="18" charset="0"/>
                <a:cs typeface="Times New Roman" pitchFamily="18" charset="0"/>
              </a:rPr>
              <a:t>города </a:t>
            </a:r>
            <a:r>
              <a:rPr lang="ru-RU" sz="2200" dirty="0">
                <a:solidFill>
                  <a:schemeClr val="bg1"/>
                </a:solidFill>
                <a:latin typeface="Times New Roman" pitchFamily="18" charset="0"/>
                <a:cs typeface="Times New Roman" pitchFamily="18" charset="0"/>
              </a:rPr>
              <a:t>Калининграда </a:t>
            </a:r>
            <a:r>
              <a:rPr lang="ru-RU" sz="2200" dirty="0" smtClean="0">
                <a:solidFill>
                  <a:schemeClr val="bg1"/>
                </a:solidFill>
                <a:latin typeface="Times New Roman" pitchFamily="18" charset="0"/>
                <a:cs typeface="Times New Roman" pitchFamily="18" charset="0"/>
              </a:rPr>
              <a:t>Станции </a:t>
            </a:r>
            <a:r>
              <a:rPr lang="ru-RU" sz="2200" dirty="0">
                <a:solidFill>
                  <a:schemeClr val="bg1"/>
                </a:solidFill>
                <a:latin typeface="Times New Roman" pitchFamily="18" charset="0"/>
                <a:cs typeface="Times New Roman" pitchFamily="18" charset="0"/>
              </a:rPr>
              <a:t>юных техников.</a:t>
            </a:r>
          </a:p>
          <a:p>
            <a:pPr indent="450850" algn="just"/>
            <a:r>
              <a:rPr lang="ru-RU" sz="2200" b="1" dirty="0">
                <a:solidFill>
                  <a:schemeClr val="bg1"/>
                </a:solidFill>
                <a:latin typeface="Times New Roman" pitchFamily="18" charset="0"/>
                <a:cs typeface="Times New Roman" pitchFamily="18" charset="0"/>
              </a:rPr>
              <a:t>Договор о взаимоотношениях с Учредителем (дата подписания):</a:t>
            </a:r>
            <a:r>
              <a:rPr lang="ru-RU" sz="2200" dirty="0">
                <a:solidFill>
                  <a:schemeClr val="bg1"/>
                </a:solidFill>
                <a:latin typeface="Times New Roman" pitchFamily="18" charset="0"/>
                <a:cs typeface="Times New Roman" pitchFamily="18" charset="0"/>
              </a:rPr>
              <a:t> от 01.01.2007г.</a:t>
            </a:r>
          </a:p>
          <a:p>
            <a:pPr indent="450850" algn="just"/>
            <a:r>
              <a:rPr lang="ru-RU" sz="2200" b="1" dirty="0">
                <a:solidFill>
                  <a:schemeClr val="bg1"/>
                </a:solidFill>
                <a:latin typeface="Times New Roman" pitchFamily="18" charset="0"/>
                <a:cs typeface="Times New Roman" pitchFamily="18" charset="0"/>
              </a:rPr>
              <a:t>Договор о закреплении имущества в оперативное </a:t>
            </a:r>
            <a:r>
              <a:rPr lang="ru-RU" sz="2200" b="1" dirty="0" smtClean="0">
                <a:solidFill>
                  <a:schemeClr val="bg1"/>
                </a:solidFill>
                <a:latin typeface="Times New Roman" pitchFamily="18" charset="0"/>
                <a:cs typeface="Times New Roman" pitchFamily="18" charset="0"/>
              </a:rPr>
              <a:t>управление:</a:t>
            </a:r>
            <a:r>
              <a:rPr lang="ru-RU" sz="2200" dirty="0" smtClean="0">
                <a:solidFill>
                  <a:schemeClr val="bg1"/>
                </a:solidFill>
                <a:latin typeface="Times New Roman" pitchFamily="18" charset="0"/>
                <a:cs typeface="Times New Roman" pitchFamily="18" charset="0"/>
              </a:rPr>
              <a:t>  </a:t>
            </a:r>
            <a:r>
              <a:rPr lang="ru-RU" sz="2200" dirty="0">
                <a:solidFill>
                  <a:schemeClr val="bg1"/>
                </a:solidFill>
                <a:latin typeface="Times New Roman" pitchFamily="18" charset="0"/>
                <a:cs typeface="Times New Roman" pitchFamily="18" charset="0"/>
              </a:rPr>
              <a:t>Свидетельство о государственной регистрации права от 17 июля 2013 года, регистрационный номер 39-АБ № 215183-объект права земельный участок кадастровый номер 39:15:132803:70; Свидетельство о государственной регистрации права от 09 ноября 2012 года, регистрационный номер 39-АБ № </a:t>
            </a:r>
            <a:r>
              <a:rPr lang="ru-RU" sz="2200" dirty="0" smtClean="0">
                <a:solidFill>
                  <a:schemeClr val="bg1"/>
                </a:solidFill>
                <a:latin typeface="Times New Roman" pitchFamily="18" charset="0"/>
                <a:cs typeface="Times New Roman" pitchFamily="18" charset="0"/>
              </a:rPr>
              <a:t>108756 - нежилое </a:t>
            </a:r>
            <a:r>
              <a:rPr lang="ru-RU" sz="2200" dirty="0">
                <a:solidFill>
                  <a:schemeClr val="bg1"/>
                </a:solidFill>
                <a:latin typeface="Times New Roman" pitchFamily="18" charset="0"/>
                <a:cs typeface="Times New Roman" pitchFamily="18" charset="0"/>
              </a:rPr>
              <a:t>спортивное здание кадастровый номер 39:15:132803:0:6</a:t>
            </a:r>
          </a:p>
          <a:p>
            <a:pPr indent="450850" algn="just"/>
            <a:endParaRPr lang="ru-RU" sz="2200" dirty="0">
              <a:solidFill>
                <a:schemeClr val="bg1"/>
              </a:solidFill>
              <a:latin typeface="Times New Roman" pitchFamily="18" charset="0"/>
              <a:cs typeface="Times New Roman" pitchFamily="18" charset="0"/>
            </a:endParaRPr>
          </a:p>
          <a:p>
            <a:pPr indent="450850" algn="ctr"/>
            <a:r>
              <a:rPr lang="ru-RU" sz="2200" b="1" dirty="0">
                <a:solidFill>
                  <a:schemeClr val="bg1"/>
                </a:solidFill>
                <a:latin typeface="Times New Roman" pitchFamily="18" charset="0"/>
                <a:cs typeface="Times New Roman" pitchFamily="18" charset="0"/>
              </a:rPr>
              <a:t>В своей деятельности работа ведется на основании ЗАКОНА ОБ ОБРАЗОВАНИИ</a:t>
            </a:r>
          </a:p>
          <a:p>
            <a:pPr indent="450850" algn="just"/>
            <a:endParaRPr lang="ru-RU" sz="1600" dirty="0">
              <a:cs typeface="Times New Roman" pitchFamily="18" charset="0"/>
            </a:endParaRPr>
          </a:p>
          <a:p>
            <a:pPr indent="450850" algn="just"/>
            <a:endParaRPr lang="ru-RU" dirty="0"/>
          </a:p>
        </p:txBody>
      </p:sp>
    </p:spTree>
  </p:cSld>
  <p:clrMapOvr>
    <a:masterClrMapping/>
  </p:clrMapOvr>
  <p:transition spd="slow">
    <p:wheel spokes="1"/>
    <p:sndAc>
      <p:end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Заголовок 1"/>
          <p:cNvSpPr>
            <a:spLocks noGrp="1"/>
          </p:cNvSpPr>
          <p:nvPr>
            <p:ph type="title"/>
          </p:nvPr>
        </p:nvSpPr>
        <p:spPr bwMode="auto">
          <a:xfrm>
            <a:off x="468313" y="-242888"/>
            <a:ext cx="8183562" cy="2376488"/>
          </a:xfrm>
        </p:spPr>
        <p:txBody>
          <a:bodyPr wrap="square" numCol="1" anchorCtr="0" compatLnSpc="1">
            <a:prstTxWarp prst="textNoShape">
              <a:avLst/>
            </a:prstTxWarp>
          </a:bodyPr>
          <a:lstStyle/>
          <a:p>
            <a:pPr indent="450850" algn="ctr" eaLnBrk="1" hangingPunct="1"/>
            <a:r>
              <a:rPr lang="ru-RU" sz="1400" b="1" cap="none" dirty="0" smtClean="0">
                <a:solidFill>
                  <a:schemeClr val="bg1"/>
                </a:solidFill>
                <a:latin typeface="Times New Roman" pitchFamily="18" charset="0"/>
                <a:cs typeface="Times New Roman" pitchFamily="18" charset="0"/>
              </a:rPr>
              <a:t>УСЛОВИЯ ОРГАНИЗАЦИИ ОБРАЗОВАТЕЛЬНОГО ПРОЦЕССА</a:t>
            </a:r>
            <a:r>
              <a:rPr lang="ru-RU" sz="1400" cap="none" dirty="0" smtClean="0">
                <a:solidFill>
                  <a:schemeClr val="bg1"/>
                </a:solidFill>
                <a:latin typeface="Times New Roman" pitchFamily="18" charset="0"/>
                <a:cs typeface="Times New Roman" pitchFamily="18" charset="0"/>
              </a:rPr>
              <a:t/>
            </a:r>
            <a:br>
              <a:rPr lang="ru-RU" sz="1400" cap="none" dirty="0" smtClean="0">
                <a:solidFill>
                  <a:schemeClr val="bg1"/>
                </a:solidFill>
                <a:latin typeface="Times New Roman" pitchFamily="18" charset="0"/>
                <a:cs typeface="Times New Roman" pitchFamily="18" charset="0"/>
              </a:rPr>
            </a:br>
            <a:r>
              <a:rPr lang="ru-RU" sz="1400" b="1" cap="none" dirty="0" smtClean="0">
                <a:solidFill>
                  <a:schemeClr val="bg1"/>
                </a:solidFill>
                <a:latin typeface="Times New Roman" pitchFamily="18" charset="0"/>
                <a:cs typeface="Times New Roman" pitchFamily="18" charset="0"/>
              </a:rPr>
              <a:t>ТИП ЗДАНИЙ</a:t>
            </a:r>
            <a:r>
              <a:rPr lang="ru-RU" sz="1400" cap="none" dirty="0" smtClean="0">
                <a:solidFill>
                  <a:schemeClr val="bg1"/>
                </a:solidFill>
                <a:latin typeface="Times New Roman" pitchFamily="18" charset="0"/>
                <a:cs typeface="Times New Roman" pitchFamily="18" charset="0"/>
              </a:rPr>
              <a:t> – ДЮСТК (ДЕТСКО-ЮНОШЕСКИЙ СПОРТИВНО-ТЕХНИЧЕСКИЙ КОМПЛЕКС)</a:t>
            </a:r>
            <a:br>
              <a:rPr lang="ru-RU" sz="1400" cap="none" dirty="0" smtClean="0">
                <a:solidFill>
                  <a:schemeClr val="bg1"/>
                </a:solidFill>
                <a:latin typeface="Times New Roman" pitchFamily="18" charset="0"/>
                <a:cs typeface="Times New Roman" pitchFamily="18" charset="0"/>
              </a:rPr>
            </a:br>
            <a:r>
              <a:rPr lang="ru-RU" sz="1400" b="1" cap="none" dirty="0" smtClean="0">
                <a:solidFill>
                  <a:schemeClr val="bg1"/>
                </a:solidFill>
                <a:latin typeface="Times New Roman" pitchFamily="18" charset="0"/>
                <a:cs typeface="Times New Roman" pitchFamily="18" charset="0"/>
              </a:rPr>
              <a:t>ГОД ВВОДА В ЭКСПЛУАТАЦИЮ</a:t>
            </a:r>
            <a:r>
              <a:rPr lang="ru-RU" sz="1400" cap="none" dirty="0" smtClean="0">
                <a:solidFill>
                  <a:schemeClr val="bg1"/>
                </a:solidFill>
                <a:latin typeface="Times New Roman" pitchFamily="18" charset="0"/>
                <a:cs typeface="Times New Roman" pitchFamily="18" charset="0"/>
              </a:rPr>
              <a:t> – 2007 ГОД</a:t>
            </a:r>
            <a:br>
              <a:rPr lang="ru-RU" sz="1400" cap="none" dirty="0" smtClean="0">
                <a:solidFill>
                  <a:schemeClr val="bg1"/>
                </a:solidFill>
                <a:latin typeface="Times New Roman" pitchFamily="18" charset="0"/>
                <a:cs typeface="Times New Roman" pitchFamily="18" charset="0"/>
              </a:rPr>
            </a:br>
            <a:r>
              <a:rPr lang="ru-RU" sz="1400" b="1" cap="none" dirty="0" smtClean="0">
                <a:solidFill>
                  <a:schemeClr val="bg1"/>
                </a:solidFill>
                <a:latin typeface="Times New Roman" pitchFamily="18" charset="0"/>
                <a:cs typeface="Times New Roman" pitchFamily="18" charset="0"/>
              </a:rPr>
              <a:t> РЕАЛЬНАЯ НАПОЛНЯЕМОСТЬ:</a:t>
            </a:r>
            <a:r>
              <a:rPr lang="ru-RU" sz="1400" cap="none" dirty="0" smtClean="0">
                <a:solidFill>
                  <a:schemeClr val="bg1"/>
                </a:solidFill>
                <a:latin typeface="Times New Roman" pitchFamily="18" charset="0"/>
                <a:cs typeface="Times New Roman" pitchFamily="18" charset="0"/>
              </a:rPr>
              <a:t> ОДНОВРЕМЕННО МОГУТ ЗАНИМАТЬСЯ 75-90 ЧЕЛОВЕК</a:t>
            </a:r>
            <a:br>
              <a:rPr lang="ru-RU" sz="1400" cap="none" dirty="0" smtClean="0">
                <a:solidFill>
                  <a:schemeClr val="bg1"/>
                </a:solidFill>
                <a:latin typeface="Times New Roman" pitchFamily="18" charset="0"/>
                <a:cs typeface="Times New Roman" pitchFamily="18" charset="0"/>
              </a:rPr>
            </a:br>
            <a:r>
              <a:rPr lang="ru-RU" sz="1400" b="1" cap="none" dirty="0" smtClean="0">
                <a:solidFill>
                  <a:schemeClr val="bg1"/>
                </a:solidFill>
                <a:latin typeface="Times New Roman" pitchFamily="18" charset="0"/>
                <a:cs typeface="Times New Roman" pitchFamily="18" charset="0"/>
              </a:rPr>
              <a:t>ДАННЫЕ О НАЛИЧИИ МАТЕРИАЛЬНО</a:t>
            </a:r>
            <a:r>
              <a:rPr lang="ru-RU" sz="1400" cap="none" dirty="0" smtClean="0">
                <a:solidFill>
                  <a:schemeClr val="bg1"/>
                </a:solidFill>
                <a:latin typeface="Times New Roman" pitchFamily="18" charset="0"/>
                <a:cs typeface="Times New Roman" pitchFamily="18" charset="0"/>
              </a:rPr>
              <a:t> </a:t>
            </a:r>
            <a:r>
              <a:rPr lang="ru-RU" sz="1400" b="1" cap="none" dirty="0" smtClean="0">
                <a:solidFill>
                  <a:schemeClr val="bg1"/>
                </a:solidFill>
                <a:latin typeface="Times New Roman" pitchFamily="18" charset="0"/>
                <a:cs typeface="Times New Roman" pitchFamily="18" charset="0"/>
              </a:rPr>
              <a:t>– ТЕХНИЧЕСКОЙ БАЗЫ:</a:t>
            </a:r>
            <a:r>
              <a:rPr lang="ru-RU" sz="1400" cap="none" dirty="0" smtClean="0">
                <a:solidFill>
                  <a:schemeClr val="bg1"/>
                </a:solidFill>
                <a:latin typeface="Times New Roman" pitchFamily="18" charset="0"/>
                <a:cs typeface="Times New Roman" pitchFamily="18" charset="0"/>
              </a:rPr>
              <a:t> </a:t>
            </a:r>
            <a:r>
              <a:rPr lang="ru-RU" sz="1300" cap="none" dirty="0" smtClean="0">
                <a:solidFill>
                  <a:schemeClr val="bg1"/>
                </a:solidFill>
                <a:latin typeface="Tahoma" pitchFamily="34" charset="0"/>
              </a:rPr>
              <a:t/>
            </a:r>
            <a:br>
              <a:rPr lang="ru-RU" sz="1300" cap="none" dirty="0" smtClean="0">
                <a:solidFill>
                  <a:schemeClr val="bg1"/>
                </a:solidFill>
                <a:latin typeface="Tahoma" pitchFamily="34" charset="0"/>
              </a:rPr>
            </a:br>
            <a:r>
              <a:rPr lang="ru-RU" cap="none" dirty="0" smtClean="0">
                <a:solidFill>
                  <a:schemeClr val="bg1"/>
                </a:solidFill>
                <a:latin typeface="Tahoma" pitchFamily="34" charset="0"/>
              </a:rPr>
              <a:t/>
            </a:r>
            <a:br>
              <a:rPr lang="ru-RU" cap="none" dirty="0" smtClean="0">
                <a:solidFill>
                  <a:schemeClr val="bg1"/>
                </a:solidFill>
                <a:latin typeface="Tahoma" pitchFamily="34" charset="0"/>
              </a:rPr>
            </a:br>
            <a:endParaRPr lang="ru-RU" sz="2900" cap="none" dirty="0" smtClean="0">
              <a:solidFill>
                <a:schemeClr val="bg1"/>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310855649"/>
              </p:ext>
            </p:extLst>
          </p:nvPr>
        </p:nvGraphicFramePr>
        <p:xfrm>
          <a:off x="323529" y="1268413"/>
          <a:ext cx="8352927" cy="5281071"/>
        </p:xfrm>
        <a:graphic>
          <a:graphicData uri="http://schemas.openxmlformats.org/drawingml/2006/table">
            <a:tbl>
              <a:tblPr>
                <a:tableStyleId>{3C2FFA5D-87B4-456A-9821-1D502468CF0F}</a:tableStyleId>
              </a:tblPr>
              <a:tblGrid>
                <a:gridCol w="432047"/>
                <a:gridCol w="6797747"/>
                <a:gridCol w="1123133"/>
              </a:tblGrid>
              <a:tr h="212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u="none" strike="noStrike" cap="none" normalizeH="0" baseline="0" dirty="0" smtClean="0">
                          <a:ln>
                            <a:noFill/>
                          </a:ln>
                          <a:effectLst/>
                          <a:latin typeface="Times New Roman" pitchFamily="18" charset="0"/>
                          <a:cs typeface="Times New Roman" pitchFamily="18" charset="0"/>
                        </a:rPr>
                        <a:t>№</a:t>
                      </a:r>
                      <a:endPar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u="none" strike="noStrike" cap="none" normalizeH="0" baseline="0" dirty="0" smtClean="0">
                          <a:ln>
                            <a:noFill/>
                          </a:ln>
                          <a:effectLst/>
                          <a:latin typeface="Times New Roman" pitchFamily="18" charset="0"/>
                          <a:cs typeface="Times New Roman" pitchFamily="18" charset="0"/>
                        </a:rPr>
                        <a:t>Наименование</a:t>
                      </a:r>
                      <a:endPar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u="none" strike="noStrike" cap="none" normalizeH="0" baseline="0" dirty="0" smtClean="0">
                          <a:ln>
                            <a:noFill/>
                          </a:ln>
                          <a:effectLst/>
                          <a:latin typeface="Times New Roman" pitchFamily="18" charset="0"/>
                          <a:cs typeface="Times New Roman" pitchFamily="18" charset="0"/>
                        </a:rPr>
                        <a:t>Показатель</a:t>
                      </a:r>
                      <a:endParaRPr kumimoji="0" lang="ru-RU" sz="14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45038" marR="45038"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зданий и сооружений (ед.)</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2</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Общая площадь всех помещений</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3389</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3</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классных комнат (включая учебные кабинеты и лаборатории)</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5</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4</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мастерских</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427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5</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книг в библиотеке (книжном фонде) (включая школьные учебники), брошюр, журналов (при отсутствии библиотеки поставить</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158</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6</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Наличие: водопровода</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Да</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7</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центрального отопления</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Да</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8</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канализации</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Да</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427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9</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кабинетов основ информатики и вычислительной техники (при отсутствии таких кабинетов поставить</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10</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в них рабочих мест с ЭВМ</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13</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11</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персональных ЭВМ</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63</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12</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приобретенных за последний год</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0</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13</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используются в учебных целях</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50</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14</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персональных ЭВМ в составе локальных вычислительных сетей</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56</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15</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переносных компьютеров (ноутбуков, планшетов)</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41</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4270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16</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Тип подключения к сети Интернет:</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выделенная линия</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686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17</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Имеет скорость подключения к сети Интернет:</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75 Мбит/с</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18</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Число персональных ЭВМ, подключенных к сети Интернет</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56</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2127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19</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используются в учебных целях </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dk1"/>
                          </a:solidFill>
                          <a:effectLst/>
                          <a:latin typeface="Times New Roman" pitchFamily="18" charset="0"/>
                          <a:ea typeface="+mn-ea"/>
                          <a:cs typeface="Times New Roman" pitchFamily="18" charset="0"/>
                        </a:rPr>
                        <a:t>48</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r h="3175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smtClean="0">
                          <a:ln>
                            <a:noFill/>
                          </a:ln>
                          <a:effectLst/>
                          <a:latin typeface="Times New Roman" pitchFamily="18" charset="0"/>
                          <a:cs typeface="Times New Roman" pitchFamily="18" charset="0"/>
                        </a:rPr>
                        <a:t>20</a:t>
                      </a:r>
                      <a:endParaRPr kumimoji="0" lang="ru-RU"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Имеет ли учреждение условия для беспрепятственного доступа инвалидов </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u="none" strike="noStrike" cap="none" normalizeH="0" baseline="0" dirty="0" smtClean="0">
                          <a:ln>
                            <a:noFill/>
                          </a:ln>
                          <a:effectLst/>
                          <a:latin typeface="Times New Roman" pitchFamily="18" charset="0"/>
                          <a:cs typeface="Times New Roman" pitchFamily="18" charset="0"/>
                        </a:rPr>
                        <a:t>Да (1 этаж)</a:t>
                      </a:r>
                      <a:endParaRPr kumimoji="0" lang="ru-RU" sz="1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68580" marR="68580" marT="0" marB="0" horzOverflow="overflow"/>
                </a:tc>
              </a:tr>
            </a:tbl>
          </a:graphicData>
        </a:graphic>
      </p:graphicFrame>
    </p:spTree>
  </p:cSld>
  <p:clrMapOvr>
    <a:masterClrMapping/>
  </p:clrMapOvr>
  <p:transition spd="slow">
    <p:wheel spokes="1"/>
    <p:sndAc>
      <p:end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850" y="188913"/>
            <a:ext cx="8470900" cy="863600"/>
          </a:xfrm>
        </p:spPr>
        <p:txBody>
          <a:bodyPr>
            <a:noAutofit/>
          </a:bodyPr>
          <a:lstStyle/>
          <a:p>
            <a:pPr algn="ctr" eaLnBrk="1" fontAlgn="auto" hangingPunct="1">
              <a:spcAft>
                <a:spcPts val="0"/>
              </a:spcAft>
              <a:defRPr/>
            </a:pPr>
            <a:r>
              <a:rPr lang="ru-RU" sz="2200" b="1" cap="none" dirty="0" smtClean="0">
                <a:solidFill>
                  <a:schemeClr val="bg1"/>
                </a:solidFill>
                <a:latin typeface="Times New Roman" pitchFamily="18" charset="0"/>
                <a:cs typeface="Times New Roman" pitchFamily="18" charset="0"/>
              </a:rPr>
              <a:t>Условия безопасности жизнедеятельности </a:t>
            </a:r>
            <a:br>
              <a:rPr lang="ru-RU" sz="2200" b="1" cap="none" dirty="0" smtClean="0">
                <a:solidFill>
                  <a:schemeClr val="bg1"/>
                </a:solidFill>
                <a:latin typeface="Times New Roman" pitchFamily="18" charset="0"/>
                <a:cs typeface="Times New Roman" pitchFamily="18" charset="0"/>
              </a:rPr>
            </a:br>
            <a:r>
              <a:rPr lang="ru-RU" sz="2200" cap="none" dirty="0" smtClean="0">
                <a:solidFill>
                  <a:schemeClr val="bg1"/>
                </a:solidFill>
                <a:latin typeface="Times New Roman" pitchFamily="18" charset="0"/>
                <a:cs typeface="Times New Roman" pitchFamily="18" charset="0"/>
              </a:rPr>
              <a:t>(особенно при стихийных бедствиях, эпидемиях, попытках террористических актов)</a:t>
            </a:r>
            <a:endParaRPr lang="ru-RU" sz="2200" cap="none" dirty="0">
              <a:solidFill>
                <a:schemeClr val="bg1"/>
              </a:solidFill>
            </a:endParaRPr>
          </a:p>
        </p:txBody>
      </p:sp>
      <p:sp>
        <p:nvSpPr>
          <p:cNvPr id="14339" name="Текст 2"/>
          <p:cNvSpPr>
            <a:spLocks noGrp="1"/>
          </p:cNvSpPr>
          <p:nvPr>
            <p:ph type="body" idx="1"/>
          </p:nvPr>
        </p:nvSpPr>
        <p:spPr>
          <a:xfrm>
            <a:off x="467544" y="1064345"/>
            <a:ext cx="8568951" cy="5460999"/>
          </a:xfrm>
        </p:spPr>
        <p:txBody>
          <a:bodyPr rtlCol="0">
            <a:normAutofit fontScale="25000" lnSpcReduction="20000"/>
          </a:bodyPr>
          <a:lstStyle/>
          <a:p>
            <a:pPr eaLnBrk="1" fontAlgn="auto" hangingPunct="1">
              <a:spcBef>
                <a:spcPct val="0"/>
              </a:spcBef>
              <a:buFont typeface="Arial" panose="020B0604020202020204" pitchFamily="34" charset="0"/>
              <a:buNone/>
              <a:defRPr/>
            </a:pPr>
            <a:r>
              <a:rPr lang="ru-RU" sz="5600" dirty="0" smtClean="0">
                <a:solidFill>
                  <a:schemeClr val="bg1"/>
                </a:solidFill>
                <a:latin typeface="Times New Roman" panose="02020603050405020304" pitchFamily="18" charset="0"/>
                <a:cs typeface="Times New Roman" panose="02020603050405020304" pitchFamily="18" charset="0"/>
              </a:rPr>
              <a:t>Техническое состояние занимаемых помещений соответствует строительным и санитарно-гигиеническим нормам. Соблюдены требования норм и правил пожарной безопасности, созданы условия для соблюдения личной гигиены. Разрешения органов санитарно-эпидемиологического и пожарного надзора на проведение образовательного процесса имеется (акт приема учреждения к учебному 2013-2014 году).</a:t>
            </a:r>
          </a:p>
          <a:p>
            <a:pPr eaLnBrk="1" fontAlgn="auto" hangingPunct="1">
              <a:spcBef>
                <a:spcPct val="0"/>
              </a:spcBef>
              <a:buFont typeface="Arial" panose="020B0604020202020204" pitchFamily="34" charset="0"/>
              <a:buNone/>
              <a:defRPr/>
            </a:pPr>
            <a:r>
              <a:rPr lang="ru-RU" sz="5600" dirty="0" smtClean="0">
                <a:solidFill>
                  <a:schemeClr val="bg1"/>
                </a:solidFill>
                <a:latin typeface="Times New Roman" panose="02020603050405020304" pitchFamily="18" charset="0"/>
                <a:cs typeface="Times New Roman" panose="02020603050405020304" pitchFamily="18" charset="0"/>
              </a:rPr>
              <a:t>Естественное и искусственное освещение достаточное. Вентиляция естественная и принудительная. Водоснабжение и канализация от городских сетей. </a:t>
            </a:r>
          </a:p>
          <a:p>
            <a:pPr eaLnBrk="1" fontAlgn="auto" hangingPunct="1">
              <a:spcBef>
                <a:spcPct val="0"/>
              </a:spcBef>
              <a:buFont typeface="Arial" panose="020B0604020202020204" pitchFamily="34" charset="0"/>
              <a:buNone/>
              <a:defRPr/>
            </a:pPr>
            <a:r>
              <a:rPr lang="ru-RU" sz="5600" b="1" dirty="0" smtClean="0">
                <a:solidFill>
                  <a:schemeClr val="bg1"/>
                </a:solidFill>
                <a:latin typeface="Times New Roman" panose="02020603050405020304" pitchFamily="18" charset="0"/>
                <a:cs typeface="Times New Roman" panose="02020603050405020304" pitchFamily="18" charset="0"/>
              </a:rPr>
              <a:t>Установлены: </a:t>
            </a:r>
            <a:endParaRPr lang="ru-RU" sz="5600" dirty="0" smtClean="0">
              <a:solidFill>
                <a:schemeClr val="bg1"/>
              </a:solidFill>
              <a:latin typeface="Times New Roman" panose="02020603050405020304" pitchFamily="18" charset="0"/>
              <a:cs typeface="Times New Roman" panose="02020603050405020304" pitchFamily="18" charset="0"/>
            </a:endParaRPr>
          </a:p>
          <a:p>
            <a:pPr>
              <a:spcBef>
                <a:spcPts val="0"/>
              </a:spcBef>
            </a:pPr>
            <a:r>
              <a:rPr lang="ru-RU" sz="800" dirty="0"/>
              <a:t>-«</a:t>
            </a:r>
            <a:r>
              <a:rPr lang="ru-RU" sz="6400" dirty="0">
                <a:solidFill>
                  <a:schemeClr val="bg1"/>
                </a:solidFill>
                <a:latin typeface="Times New Roman" panose="02020603050405020304" pitchFamily="18" charset="0"/>
                <a:cs typeface="Times New Roman" panose="02020603050405020304" pitchFamily="18" charset="0"/>
              </a:rPr>
              <a:t>Тревожная кнопка»;</a:t>
            </a:r>
          </a:p>
          <a:p>
            <a:pPr>
              <a:spcBef>
                <a:spcPts val="0"/>
              </a:spcBef>
            </a:pPr>
            <a:r>
              <a:rPr lang="ru-RU" sz="6400" dirty="0">
                <a:solidFill>
                  <a:schemeClr val="bg1"/>
                </a:solidFill>
                <a:latin typeface="Times New Roman" panose="02020603050405020304" pitchFamily="18" charset="0"/>
                <a:cs typeface="Times New Roman" panose="02020603050405020304" pitchFamily="18" charset="0"/>
              </a:rPr>
              <a:t>-</a:t>
            </a:r>
            <a:r>
              <a:rPr lang="ru-RU" sz="6400" dirty="0" err="1">
                <a:solidFill>
                  <a:schemeClr val="bg1"/>
                </a:solidFill>
                <a:latin typeface="Times New Roman" panose="02020603050405020304" pitchFamily="18" charset="0"/>
                <a:cs typeface="Times New Roman" panose="02020603050405020304" pitchFamily="18" charset="0"/>
              </a:rPr>
              <a:t>дымоотсекающие</a:t>
            </a:r>
            <a:r>
              <a:rPr lang="ru-RU" sz="6400" dirty="0">
                <a:solidFill>
                  <a:schemeClr val="bg1"/>
                </a:solidFill>
                <a:latin typeface="Times New Roman" panose="02020603050405020304" pitchFamily="18" charset="0"/>
                <a:cs typeface="Times New Roman" panose="02020603050405020304" pitchFamily="18" charset="0"/>
              </a:rPr>
              <a:t> двери и дымовые </a:t>
            </a:r>
            <a:r>
              <a:rPr lang="ru-RU" sz="6400" dirty="0" err="1">
                <a:solidFill>
                  <a:schemeClr val="bg1"/>
                </a:solidFill>
                <a:latin typeface="Times New Roman" panose="02020603050405020304" pitchFamily="18" charset="0"/>
                <a:cs typeface="Times New Roman" panose="02020603050405020304" pitchFamily="18" charset="0"/>
              </a:rPr>
              <a:t>извещатели</a:t>
            </a:r>
            <a:r>
              <a:rPr lang="ru-RU" sz="6400" dirty="0">
                <a:solidFill>
                  <a:schemeClr val="bg1"/>
                </a:solidFill>
                <a:latin typeface="Times New Roman" panose="02020603050405020304" pitchFamily="18" charset="0"/>
                <a:cs typeface="Times New Roman" panose="02020603050405020304" pitchFamily="18" charset="0"/>
              </a:rPr>
              <a:t>;</a:t>
            </a:r>
          </a:p>
          <a:p>
            <a:pPr>
              <a:spcBef>
                <a:spcPts val="0"/>
              </a:spcBef>
            </a:pPr>
            <a:r>
              <a:rPr lang="ru-RU" sz="6400" dirty="0">
                <a:solidFill>
                  <a:schemeClr val="bg1"/>
                </a:solidFill>
                <a:latin typeface="Times New Roman" panose="02020603050405020304" pitchFamily="18" charset="0"/>
                <a:cs typeface="Times New Roman" panose="02020603050405020304" pitchFamily="18" charset="0"/>
              </a:rPr>
              <a:t>-пожарно-охранная сигнализация;</a:t>
            </a:r>
          </a:p>
          <a:p>
            <a:pPr>
              <a:spcBef>
                <a:spcPts val="0"/>
              </a:spcBef>
            </a:pPr>
            <a:r>
              <a:rPr lang="ru-RU" sz="6400" dirty="0">
                <a:solidFill>
                  <a:schemeClr val="bg1"/>
                </a:solidFill>
                <a:latin typeface="Times New Roman" panose="02020603050405020304" pitchFamily="18" charset="0"/>
                <a:cs typeface="Times New Roman" panose="02020603050405020304" pitchFamily="18" charset="0"/>
              </a:rPr>
              <a:t>-наружное освещение;</a:t>
            </a:r>
          </a:p>
          <a:p>
            <a:pPr>
              <a:spcBef>
                <a:spcPts val="0"/>
              </a:spcBef>
            </a:pPr>
            <a:r>
              <a:rPr lang="ru-RU" sz="6400" dirty="0">
                <a:solidFill>
                  <a:schemeClr val="bg1"/>
                </a:solidFill>
                <a:latin typeface="Times New Roman" panose="02020603050405020304" pitchFamily="18" charset="0"/>
                <a:cs typeface="Times New Roman" panose="02020603050405020304" pitchFamily="18" charset="0"/>
              </a:rPr>
              <a:t>-установлено видеонаблюдение;</a:t>
            </a:r>
          </a:p>
          <a:p>
            <a:pPr>
              <a:spcBef>
                <a:spcPts val="0"/>
              </a:spcBef>
            </a:pPr>
            <a:r>
              <a:rPr lang="ru-RU" sz="6400" dirty="0">
                <a:solidFill>
                  <a:schemeClr val="bg1"/>
                </a:solidFill>
                <a:latin typeface="Times New Roman" panose="02020603050405020304" pitchFamily="18" charset="0"/>
                <a:cs typeface="Times New Roman" panose="02020603050405020304" pitchFamily="18" charset="0"/>
              </a:rPr>
              <a:t>-число огнетушителей – 21 </a:t>
            </a:r>
            <a:r>
              <a:rPr lang="ru-RU" sz="6400" dirty="0" err="1">
                <a:solidFill>
                  <a:schemeClr val="bg1"/>
                </a:solidFill>
                <a:latin typeface="Times New Roman" panose="02020603050405020304" pitchFamily="18" charset="0"/>
                <a:cs typeface="Times New Roman" panose="02020603050405020304" pitchFamily="18" charset="0"/>
              </a:rPr>
              <a:t>шт</a:t>
            </a:r>
            <a:r>
              <a:rPr lang="ru-RU" sz="6400" dirty="0">
                <a:solidFill>
                  <a:schemeClr val="bg1"/>
                </a:solidFill>
                <a:latin typeface="Times New Roman" panose="02020603050405020304" pitchFamily="18" charset="0"/>
                <a:cs typeface="Times New Roman" panose="02020603050405020304" pitchFamily="18" charset="0"/>
              </a:rPr>
              <a:t>;</a:t>
            </a:r>
          </a:p>
          <a:p>
            <a:pPr>
              <a:spcBef>
                <a:spcPts val="0"/>
              </a:spcBef>
            </a:pPr>
            <a:r>
              <a:rPr lang="ru-RU" sz="6400" dirty="0">
                <a:solidFill>
                  <a:schemeClr val="bg1"/>
                </a:solidFill>
                <a:latin typeface="Times New Roman" panose="02020603050405020304" pitchFamily="18" charset="0"/>
                <a:cs typeface="Times New Roman" panose="02020603050405020304" pitchFamily="18" charset="0"/>
              </a:rPr>
              <a:t>-система оповещения ГО и ЧС.</a:t>
            </a:r>
          </a:p>
          <a:p>
            <a:pPr eaLnBrk="1" fontAlgn="auto" hangingPunct="1">
              <a:spcBef>
                <a:spcPct val="0"/>
              </a:spcBef>
              <a:buFont typeface="Arial" panose="020B0604020202020204" pitchFamily="34" charset="0"/>
              <a:buNone/>
              <a:defRPr/>
            </a:pPr>
            <a:r>
              <a:rPr lang="ru-RU" sz="5600" b="1" dirty="0" smtClean="0">
                <a:solidFill>
                  <a:schemeClr val="bg1"/>
                </a:solidFill>
                <a:latin typeface="Times New Roman" panose="02020603050405020304" pitchFamily="18" charset="0"/>
                <a:cs typeface="Times New Roman" panose="02020603050405020304" pitchFamily="18" charset="0"/>
              </a:rPr>
              <a:t>Приказы по учреждению:</a:t>
            </a:r>
            <a:endParaRPr lang="ru-RU" sz="5600" dirty="0" smtClean="0">
              <a:solidFill>
                <a:schemeClr val="bg1"/>
              </a:solidFill>
              <a:latin typeface="Times New Roman" panose="02020603050405020304" pitchFamily="18" charset="0"/>
              <a:cs typeface="Times New Roman" panose="02020603050405020304" pitchFamily="18" charset="0"/>
            </a:endParaRPr>
          </a:p>
          <a:p>
            <a:pPr eaLnBrk="1" fontAlgn="auto" hangingPunct="1">
              <a:spcBef>
                <a:spcPct val="0"/>
              </a:spcBef>
              <a:buFont typeface="Arial" panose="020B0604020202020204" pitchFamily="34" charset="0"/>
              <a:buNone/>
              <a:defRPr/>
            </a:pPr>
            <a:r>
              <a:rPr lang="ru-RU" sz="5600" dirty="0" smtClean="0">
                <a:solidFill>
                  <a:schemeClr val="bg1"/>
                </a:solidFill>
                <a:latin typeface="Times New Roman" panose="02020603050405020304" pitchFamily="18" charset="0"/>
                <a:cs typeface="Times New Roman" panose="02020603050405020304" pitchFamily="18" charset="0"/>
              </a:rPr>
              <a:t>-об охране труда и соблюдению правил охраны труда;</a:t>
            </a:r>
          </a:p>
          <a:p>
            <a:pPr eaLnBrk="1" fontAlgn="auto" hangingPunct="1">
              <a:spcBef>
                <a:spcPct val="0"/>
              </a:spcBef>
              <a:buFont typeface="Arial" panose="020B0604020202020204" pitchFamily="34" charset="0"/>
              <a:buNone/>
              <a:defRPr/>
            </a:pPr>
            <a:r>
              <a:rPr lang="ru-RU" sz="5600" dirty="0" smtClean="0">
                <a:solidFill>
                  <a:schemeClr val="bg1"/>
                </a:solidFill>
                <a:latin typeface="Times New Roman" panose="02020603050405020304" pitchFamily="18" charset="0"/>
                <a:cs typeface="Times New Roman" panose="02020603050405020304" pitchFamily="18" charset="0"/>
              </a:rPr>
              <a:t>-о назначении уполномоченного ГО ЧС;</a:t>
            </a:r>
          </a:p>
          <a:p>
            <a:pPr eaLnBrk="1" fontAlgn="auto" hangingPunct="1">
              <a:spcBef>
                <a:spcPct val="0"/>
              </a:spcBef>
              <a:buFont typeface="Arial" panose="020B0604020202020204" pitchFamily="34" charset="0"/>
              <a:buNone/>
              <a:defRPr/>
            </a:pPr>
            <a:r>
              <a:rPr lang="ru-RU" sz="5600" dirty="0" smtClean="0">
                <a:solidFill>
                  <a:schemeClr val="bg1"/>
                </a:solidFill>
                <a:latin typeface="Times New Roman" panose="02020603050405020304" pitchFamily="18" charset="0"/>
                <a:cs typeface="Times New Roman" panose="02020603050405020304" pitchFamily="18" charset="0"/>
              </a:rPr>
              <a:t>-паспорт антитеррористической безопасности.</a:t>
            </a:r>
          </a:p>
          <a:p>
            <a:pPr eaLnBrk="1" fontAlgn="auto" hangingPunct="1">
              <a:spcBef>
                <a:spcPct val="0"/>
              </a:spcBef>
              <a:buFont typeface="Arial" panose="020B0604020202020204" pitchFamily="34" charset="0"/>
              <a:buNone/>
              <a:defRPr/>
            </a:pPr>
            <a:r>
              <a:rPr lang="ru-RU" sz="5600" dirty="0" smtClean="0">
                <a:solidFill>
                  <a:schemeClr val="bg1"/>
                </a:solidFill>
                <a:latin typeface="Times New Roman" panose="02020603050405020304" pitchFamily="18" charset="0"/>
                <a:cs typeface="Times New Roman" panose="02020603050405020304" pitchFamily="18" charset="0"/>
              </a:rPr>
              <a:t>Систематически проводятся беседы  о правилах безопасности и жизнедеятельности, ведется журнал инструктажа по технике безопасного поведения. Раз в полгода проводятся тренировки, очные занятия по эвакуации учащихся при экстренных ситуациях.</a:t>
            </a:r>
          </a:p>
          <a:p>
            <a:pPr eaLnBrk="1" fontAlgn="auto" hangingPunct="1">
              <a:spcBef>
                <a:spcPct val="0"/>
              </a:spcBef>
              <a:buFont typeface="Arial" panose="020B0604020202020204" pitchFamily="34" charset="0"/>
              <a:buNone/>
              <a:defRPr/>
            </a:pPr>
            <a:r>
              <a:rPr lang="ru-RU" sz="5600" b="1" dirty="0" smtClean="0">
                <a:solidFill>
                  <a:schemeClr val="bg1"/>
                </a:solidFill>
                <a:latin typeface="Times New Roman" panose="02020603050405020304" pitchFamily="18" charset="0"/>
                <a:cs typeface="Times New Roman" panose="02020603050405020304" pitchFamily="18" charset="0"/>
              </a:rPr>
              <a:t> </a:t>
            </a:r>
            <a:endParaRPr lang="ru-RU" sz="5600" dirty="0" smtClean="0">
              <a:solidFill>
                <a:schemeClr val="bg1"/>
              </a:solidFill>
              <a:latin typeface="Times New Roman" panose="02020603050405020304" pitchFamily="18" charset="0"/>
              <a:cs typeface="Times New Roman" panose="02020603050405020304" pitchFamily="18" charset="0"/>
            </a:endParaRPr>
          </a:p>
          <a:p>
            <a:pPr eaLnBrk="1" fontAlgn="auto" hangingPunct="1">
              <a:spcBef>
                <a:spcPct val="0"/>
              </a:spcBef>
              <a:buFont typeface="Arial" panose="020B0604020202020204" pitchFamily="34" charset="0"/>
              <a:buNone/>
              <a:defRPr/>
            </a:pPr>
            <a:endParaRPr lang="ru-RU" sz="4800" dirty="0" smtClean="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ransition spd="slow">
    <p:wheel spokes="1"/>
    <p:sndAc>
      <p:end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650" y="188640"/>
            <a:ext cx="8183563" cy="576064"/>
          </a:xfrm>
        </p:spPr>
        <p:txBody>
          <a:bodyPr>
            <a:normAutofit/>
          </a:bodyPr>
          <a:lstStyle/>
          <a:p>
            <a:pPr algn="ctr" eaLnBrk="1" fontAlgn="auto" hangingPunct="1">
              <a:spcAft>
                <a:spcPts val="0"/>
              </a:spcAft>
              <a:defRPr/>
            </a:pPr>
            <a:r>
              <a:rPr lang="ru-RU" sz="2400" b="1" cap="none" dirty="0" smtClean="0">
                <a:solidFill>
                  <a:schemeClr val="bg1"/>
                </a:solidFill>
                <a:latin typeface="Times New Roman" panose="02020603050405020304" pitchFamily="18" charset="0"/>
                <a:cs typeface="Times New Roman" panose="02020603050405020304" pitchFamily="18" charset="0"/>
              </a:rPr>
              <a:t>Информация</a:t>
            </a:r>
            <a:r>
              <a:rPr lang="ru-RU" sz="2700" b="1" cap="none" dirty="0" smtClean="0">
                <a:solidFill>
                  <a:schemeClr val="bg1"/>
                </a:solidFill>
                <a:latin typeface="Times New Roman" panose="02020603050405020304" pitchFamily="18" charset="0"/>
                <a:cs typeface="Times New Roman" panose="02020603050405020304" pitchFamily="18" charset="0"/>
              </a:rPr>
              <a:t> о ремонтно-строительных работах</a:t>
            </a:r>
            <a:endParaRPr lang="ru-RU" sz="2400" dirty="0">
              <a:solidFill>
                <a:schemeClr val="bg1"/>
              </a:solidFill>
            </a:endParaRPr>
          </a:p>
        </p:txBody>
      </p:sp>
      <p:sp>
        <p:nvSpPr>
          <p:cNvPr id="15363" name="Текст 2"/>
          <p:cNvSpPr>
            <a:spLocks noGrp="1"/>
          </p:cNvSpPr>
          <p:nvPr>
            <p:ph type="body" idx="1"/>
          </p:nvPr>
        </p:nvSpPr>
        <p:spPr>
          <a:xfrm>
            <a:off x="395535" y="764704"/>
            <a:ext cx="8424937" cy="6093296"/>
          </a:xfrm>
        </p:spPr>
        <p:txBody>
          <a:bodyPr rtlCol="0">
            <a:noAutofit/>
          </a:bodyPr>
          <a:lstStyle/>
          <a:p>
            <a:pPr algn="just">
              <a:lnSpc>
                <a:spcPct val="110000"/>
              </a:lnSpc>
              <a:spcBef>
                <a:spcPts val="0"/>
              </a:spcBef>
              <a:defRPr/>
            </a:pPr>
            <a:endParaRPr lang="ru-RU" sz="1300" dirty="0" smtClean="0">
              <a:solidFill>
                <a:schemeClr val="bg1"/>
              </a:solidFill>
              <a:latin typeface="Times New Roman" panose="02020603050405020304" pitchFamily="18" charset="0"/>
              <a:cs typeface="Times New Roman" panose="02020603050405020304" pitchFamily="18" charset="0"/>
            </a:endParaRPr>
          </a:p>
          <a:p>
            <a:pPr algn="just">
              <a:lnSpc>
                <a:spcPct val="110000"/>
              </a:lnSpc>
              <a:spcBef>
                <a:spcPts val="0"/>
              </a:spcBef>
              <a:defRPr/>
            </a:pPr>
            <a:r>
              <a:rPr lang="ru-RU" sz="1300" dirty="0" smtClean="0">
                <a:solidFill>
                  <a:schemeClr val="bg1"/>
                </a:solidFill>
                <a:latin typeface="Times New Roman" panose="02020603050405020304" pitchFamily="18" charset="0"/>
                <a:cs typeface="Times New Roman" panose="02020603050405020304" pitchFamily="18" charset="0"/>
              </a:rPr>
              <a:t>В </a:t>
            </a:r>
            <a:r>
              <a:rPr lang="ru-RU" sz="1300" dirty="0">
                <a:solidFill>
                  <a:schemeClr val="bg1"/>
                </a:solidFill>
                <a:latin typeface="Times New Roman" panose="02020603050405020304" pitchFamily="18" charset="0"/>
                <a:cs typeface="Times New Roman" panose="02020603050405020304" pitchFamily="18" charset="0"/>
              </a:rPr>
              <a:t>2017-2018 учебном году</a:t>
            </a:r>
            <a:r>
              <a:rPr lang="ru-RU" sz="1300" b="1" dirty="0">
                <a:solidFill>
                  <a:schemeClr val="bg1"/>
                </a:solidFill>
                <a:latin typeface="Times New Roman" panose="02020603050405020304" pitchFamily="18" charset="0"/>
                <a:cs typeface="Times New Roman" panose="02020603050405020304" pitchFamily="18" charset="0"/>
              </a:rPr>
              <a:t> </a:t>
            </a:r>
            <a:r>
              <a:rPr lang="ru-RU" sz="1300" dirty="0">
                <a:solidFill>
                  <a:schemeClr val="bg1"/>
                </a:solidFill>
                <a:latin typeface="Times New Roman" panose="02020603050405020304" pitchFamily="18" charset="0"/>
                <a:cs typeface="Times New Roman" panose="02020603050405020304" pitchFamily="18" charset="0"/>
              </a:rPr>
              <a:t>сделан косметический ремонт кабинетов, коридора; переоборудован </a:t>
            </a:r>
            <a:r>
              <a:rPr lang="ru-RU" sz="1300" dirty="0" smtClean="0">
                <a:solidFill>
                  <a:schemeClr val="bg1"/>
                </a:solidFill>
                <a:latin typeface="Times New Roman" panose="02020603050405020304" pitchFamily="18" charset="0"/>
                <a:cs typeface="Times New Roman" panose="02020603050405020304" pitchFamily="18" charset="0"/>
              </a:rPr>
              <a:t>и </a:t>
            </a:r>
            <a:r>
              <a:rPr lang="ru-RU" sz="1300" dirty="0">
                <a:solidFill>
                  <a:schemeClr val="bg1"/>
                </a:solidFill>
                <a:latin typeface="Times New Roman" panose="02020603050405020304" pitchFamily="18" charset="0"/>
                <a:cs typeface="Times New Roman" panose="02020603050405020304" pitchFamily="18" charset="0"/>
              </a:rPr>
              <a:t>оснащен кабинет «Радиотехнического конструирования»</a:t>
            </a:r>
            <a:r>
              <a:rPr lang="ru-RU" sz="1300" dirty="0" smtClean="0">
                <a:solidFill>
                  <a:schemeClr val="bg1"/>
                </a:solidFill>
                <a:latin typeface="Times New Roman" panose="02020603050405020304" pitchFamily="18" charset="0"/>
                <a:cs typeface="Times New Roman" panose="02020603050405020304" pitchFamily="18" charset="0"/>
              </a:rPr>
              <a:t>. </a:t>
            </a:r>
          </a:p>
          <a:p>
            <a:pPr algn="just">
              <a:lnSpc>
                <a:spcPct val="110000"/>
              </a:lnSpc>
              <a:spcBef>
                <a:spcPts val="0"/>
              </a:spcBef>
              <a:defRPr/>
            </a:pPr>
            <a:r>
              <a:rPr lang="ru-RU" sz="1300" dirty="0">
                <a:solidFill>
                  <a:schemeClr val="bg1"/>
                </a:solidFill>
                <a:latin typeface="Times New Roman" panose="02020603050405020304" pitchFamily="18" charset="0"/>
                <a:cs typeface="Times New Roman" panose="02020603050405020304" pitchFamily="18" charset="0"/>
              </a:rPr>
              <a:t>Специалистами была изучена площадка с ветровой установкой и солнечной батареей; разработаны этапы реконструкции площадки, составлена схема-чертеж макета «Кенигсберг-Калининград: прошлое и будущее».</a:t>
            </a:r>
            <a:endParaRPr lang="ru-RU" sz="1300" dirty="0" smtClean="0">
              <a:solidFill>
                <a:schemeClr val="bg1"/>
              </a:solidFill>
              <a:latin typeface="Times New Roman" panose="02020603050405020304" pitchFamily="18" charset="0"/>
              <a:cs typeface="Times New Roman" panose="02020603050405020304" pitchFamily="18" charset="0"/>
            </a:endParaRPr>
          </a:p>
          <a:p>
            <a:pPr algn="just">
              <a:lnSpc>
                <a:spcPct val="110000"/>
              </a:lnSpc>
              <a:spcBef>
                <a:spcPts val="0"/>
              </a:spcBef>
              <a:defRPr/>
            </a:pPr>
            <a:r>
              <a:rPr lang="ru-RU" sz="1300" dirty="0">
                <a:solidFill>
                  <a:schemeClr val="bg1"/>
                </a:solidFill>
                <a:latin typeface="Times New Roman" panose="02020603050405020304" pitchFamily="18" charset="0"/>
                <a:cs typeface="Times New Roman" panose="02020603050405020304" pitchFamily="18" charset="0"/>
              </a:rPr>
              <a:t>Внутри установки, учащиеся объединений МАУДО СЮТ создали площадку-макет «Кенигсберг-Калининград: прошлое и будущее» в которой объединили старые крепостные стены Кенигсберга (вмонтировав в отверстия в виде окон диодные лампы, подключенные к аккумулятору солнечной батареи) и символ 2018 года, макет нового стадиона «Калининград», который был построен к Чемпионату мира по футболу (с диодным освещением внутри). Макет площадки «Кенигсберг-Калининград: прошлое и будущее» был создан из газосиликатных блоков, которые были установлены на бетонную, армированную стяжку толщиной 5 см.  Внутри просверлены отверстия в виде окна диаметром 12 мм и вставлены диодные лампочки номиналом 7Вт. Провода были проведены под землей в специальном коробе. Весь макет был обработан грунтовкой, оштукатурен и покрашен в несколько </a:t>
            </a:r>
            <a:r>
              <a:rPr lang="ru-RU" sz="1300" dirty="0" smtClean="0">
                <a:solidFill>
                  <a:schemeClr val="bg1"/>
                </a:solidFill>
                <a:latin typeface="Times New Roman" panose="02020603050405020304" pitchFamily="18" charset="0"/>
                <a:cs typeface="Times New Roman" panose="02020603050405020304" pitchFamily="18" charset="0"/>
              </a:rPr>
              <a:t>цветов.</a:t>
            </a:r>
          </a:p>
          <a:p>
            <a:pPr algn="just">
              <a:lnSpc>
                <a:spcPct val="110000"/>
              </a:lnSpc>
              <a:spcBef>
                <a:spcPts val="0"/>
              </a:spcBef>
              <a:defRPr/>
            </a:pPr>
            <a:r>
              <a:rPr lang="ru-RU" sz="1300" dirty="0" smtClean="0">
                <a:solidFill>
                  <a:schemeClr val="bg1"/>
                </a:solidFill>
                <a:latin typeface="Times New Roman" panose="02020603050405020304" pitchFamily="18" charset="0"/>
                <a:cs typeface="Times New Roman" panose="02020603050405020304" pitchFamily="18" charset="0"/>
              </a:rPr>
              <a:t>В </a:t>
            </a:r>
            <a:r>
              <a:rPr lang="ru-RU" sz="1300" dirty="0">
                <a:solidFill>
                  <a:schemeClr val="bg1"/>
                </a:solidFill>
                <a:latin typeface="Times New Roman" panose="02020603050405020304" pitchFamily="18" charset="0"/>
                <a:cs typeface="Times New Roman" panose="02020603050405020304" pitchFamily="18" charset="0"/>
              </a:rPr>
              <a:t>ветряной установке были заменены подшипники, сальники, лопасти, блок управления, все детали были извлечены из установки, обработаны смазочными материалами. Солнечная батарея была протестирована и запущена в работу. После установки блока управления, новых аккумуляторов, преобразователя с 12В на 220В система была запущена в работу. Дополнительно была выведена уличная розетка 220В, добавлены прожекторы и заменены лампы накаливания на диодные. Дополнительно была подключена </a:t>
            </a:r>
            <a:r>
              <a:rPr lang="en-US" sz="1300" dirty="0">
                <a:solidFill>
                  <a:schemeClr val="bg1"/>
                </a:solidFill>
                <a:latin typeface="Times New Roman" panose="02020603050405020304" pitchFamily="18" charset="0"/>
                <a:cs typeface="Times New Roman" panose="02020603050405020304" pitchFamily="18" charset="0"/>
              </a:rPr>
              <a:t>LED</a:t>
            </a:r>
            <a:r>
              <a:rPr lang="ru-RU" sz="1300" dirty="0">
                <a:solidFill>
                  <a:schemeClr val="bg1"/>
                </a:solidFill>
                <a:latin typeface="Times New Roman" panose="02020603050405020304" pitchFamily="18" charset="0"/>
                <a:cs typeface="Times New Roman" panose="02020603050405020304" pitchFamily="18" charset="0"/>
              </a:rPr>
              <a:t> лента для освещения макета. Все оборудование установлено в специальном металлическом шкафу, который запирается на замок. Шкаф оборудован уплотнительной лентой и покрашен огнеупорной и антикоррозийной краской.</a:t>
            </a:r>
            <a:endParaRPr lang="ru-RU" sz="1300" dirty="0" smtClean="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ransition spd="slow">
    <p:wheel spokes="1"/>
    <p:sndAc>
      <p:end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750" y="404813"/>
            <a:ext cx="8183563" cy="503237"/>
          </a:xfrm>
        </p:spPr>
        <p:txBody>
          <a:bodyPr/>
          <a:lstStyle/>
          <a:p>
            <a:pPr algn="ctr" eaLnBrk="1" fontAlgn="auto" hangingPunct="1">
              <a:spcAft>
                <a:spcPts val="0"/>
              </a:spcAft>
              <a:defRPr/>
            </a:pPr>
            <a:r>
              <a:rPr lang="ru-RU" sz="2400" b="1" cap="none" dirty="0" smtClean="0">
                <a:solidFill>
                  <a:schemeClr val="bg1"/>
                </a:solidFill>
                <a:latin typeface="Times New Roman" panose="02020603050405020304" pitchFamily="18" charset="0"/>
                <a:cs typeface="Times New Roman" panose="02020603050405020304" pitchFamily="18" charset="0"/>
              </a:rPr>
              <a:t>Сведения о кадровом составе учреждения</a:t>
            </a:r>
            <a:endParaRPr lang="ru-RU" sz="2400" cap="none" dirty="0">
              <a:solidFill>
                <a:schemeClr val="bg1"/>
              </a:solidFill>
              <a:latin typeface="Times New Roman" panose="02020603050405020304" pitchFamily="18" charset="0"/>
              <a:cs typeface="Times New Roman" panose="02020603050405020304" pitchFamily="18" charset="0"/>
            </a:endParaRPr>
          </a:p>
        </p:txBody>
      </p:sp>
      <p:sp>
        <p:nvSpPr>
          <p:cNvPr id="16387" name="Текст 2"/>
          <p:cNvSpPr>
            <a:spLocks noGrp="1"/>
          </p:cNvSpPr>
          <p:nvPr>
            <p:ph type="body" idx="1"/>
          </p:nvPr>
        </p:nvSpPr>
        <p:spPr>
          <a:xfrm>
            <a:off x="468313" y="1484313"/>
            <a:ext cx="8183562" cy="4560887"/>
          </a:xfrm>
        </p:spPr>
        <p:txBody>
          <a:bodyPr rtlCol="0"/>
          <a:lstStyle/>
          <a:p>
            <a:pPr eaLnBrk="1" fontAlgn="auto" hangingPunct="1">
              <a:spcBef>
                <a:spcPct val="0"/>
              </a:spcBef>
              <a:buFont typeface="Arial" panose="020B0604020202020204" pitchFamily="34" charset="0"/>
              <a:buNone/>
              <a:defRPr/>
            </a:pPr>
            <a:endParaRPr lang="ru-RU" sz="5500" smtClean="0">
              <a:solidFill>
                <a:srgbClr val="B95C00"/>
              </a:solidFill>
            </a:endParaRPr>
          </a:p>
          <a:p>
            <a:pPr eaLnBrk="1" fontAlgn="auto" hangingPunct="1">
              <a:spcBef>
                <a:spcPct val="0"/>
              </a:spcBef>
              <a:buFont typeface="Arial" panose="020B0604020202020204" pitchFamily="34" charset="0"/>
              <a:buNone/>
              <a:defRPr/>
            </a:pPr>
            <a:endParaRPr lang="ru-RU" smtClean="0">
              <a:solidFill>
                <a:srgbClr val="B95C00"/>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20036828"/>
              </p:ext>
            </p:extLst>
          </p:nvPr>
        </p:nvGraphicFramePr>
        <p:xfrm>
          <a:off x="539749" y="1268413"/>
          <a:ext cx="8352733" cy="4985336"/>
        </p:xfrm>
        <a:graphic>
          <a:graphicData uri="http://schemas.openxmlformats.org/drawingml/2006/table">
            <a:tbl>
              <a:tblPr>
                <a:tableStyleId>{3C2FFA5D-87B4-456A-9821-1D502468CF0F}</a:tableStyleId>
              </a:tblPr>
              <a:tblGrid>
                <a:gridCol w="5810076"/>
                <a:gridCol w="1333573"/>
                <a:gridCol w="1209084"/>
              </a:tblGrid>
              <a:tr h="293511">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b="1" u="none" strike="noStrike" cap="none" normalizeH="0" baseline="0" dirty="0" smtClean="0">
                          <a:ln>
                            <a:noFill/>
                          </a:ln>
                          <a:effectLst/>
                          <a:latin typeface="Times New Roman" pitchFamily="18" charset="0"/>
                          <a:cs typeface="Times New Roman" pitchFamily="18" charset="0"/>
                        </a:rPr>
                        <a:t>Должность</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b="1" u="none" strike="noStrike" cap="none" normalizeH="0" baseline="0" dirty="0" smtClean="0">
                          <a:ln>
                            <a:noFill/>
                          </a:ln>
                          <a:effectLst/>
                          <a:latin typeface="Times New Roman" pitchFamily="18" charset="0"/>
                          <a:cs typeface="Times New Roman" pitchFamily="18" charset="0"/>
                        </a:rPr>
                        <a:t>По штату</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b="1" u="none" strike="noStrike" cap="none" normalizeH="0" baseline="0" dirty="0" smtClean="0">
                          <a:ln>
                            <a:noFill/>
                          </a:ln>
                          <a:effectLst/>
                          <a:latin typeface="Times New Roman" pitchFamily="18" charset="0"/>
                          <a:cs typeface="Times New Roman" pitchFamily="18" charset="0"/>
                        </a:rPr>
                        <a:t>По факту</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Директор </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Заместитель директора</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1</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Главный бухгалтер</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1</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Педагог-организатор</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1</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Педагог дополнительного образования</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12</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10</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Заведующий хозяйством</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Бухгалтер </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1</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Секретарь учебной части</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1</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Системный администратор</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0.5</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0.5</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Электромеханик</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b="0" i="0" u="none" strike="noStrike" cap="none" normalizeH="0" baseline="0" dirty="0" smtClean="0">
                          <a:ln>
                            <a:noFill/>
                          </a:ln>
                          <a:solidFill>
                            <a:schemeClr val="dk1"/>
                          </a:solidFill>
                          <a:effectLst/>
                          <a:latin typeface="Times New Roman" pitchFamily="18" charset="0"/>
                          <a:ea typeface="+mn-ea"/>
                          <a:cs typeface="Times New Roman" pitchFamily="18" charset="0"/>
                        </a:rPr>
                        <a:t>0.5</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b="0" i="0" u="none" strike="noStrike" cap="none" normalizeH="0" baseline="0" dirty="0" smtClean="0">
                          <a:ln>
                            <a:noFill/>
                          </a:ln>
                          <a:solidFill>
                            <a:schemeClr val="dk1"/>
                          </a:solidFill>
                          <a:effectLst/>
                          <a:latin typeface="Times New Roman" pitchFamily="18" charset="0"/>
                          <a:ea typeface="+mn-ea"/>
                          <a:cs typeface="Times New Roman" pitchFamily="18" charset="0"/>
                        </a:rPr>
                        <a:t>0.5</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Сантехник </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1</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Рабочий по комплексному обслуживанию здания</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1</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89160">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Рабочий по ремонту комплексному обслуживанию здания</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2</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b="0" i="0" u="none" strike="noStrike" cap="none" normalizeH="0" baseline="0" dirty="0" smtClean="0">
                          <a:ln>
                            <a:noFill/>
                          </a:ln>
                          <a:solidFill>
                            <a:schemeClr val="dk1"/>
                          </a:solidFill>
                          <a:effectLst/>
                          <a:latin typeface="Times New Roman" pitchFamily="18" charset="0"/>
                          <a:ea typeface="+mn-ea"/>
                          <a:cs typeface="Times New Roman" pitchFamily="18" charset="0"/>
                        </a:rPr>
                        <a:t>2</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Сторож</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2</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b="0" i="0" u="none" strike="noStrike" cap="none" normalizeH="0" baseline="0" dirty="0" smtClean="0">
                          <a:ln>
                            <a:noFill/>
                          </a:ln>
                          <a:solidFill>
                            <a:schemeClr val="dk1"/>
                          </a:solidFill>
                          <a:effectLst/>
                          <a:latin typeface="Times New Roman" pitchFamily="18" charset="0"/>
                          <a:ea typeface="+mn-ea"/>
                          <a:cs typeface="Times New Roman" pitchFamily="18" charset="0"/>
                        </a:rPr>
                        <a:t>3</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Вахтер </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2</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b="0" i="0" u="none" strike="noStrike" cap="none" normalizeH="0" baseline="0" dirty="0" smtClean="0">
                          <a:ln>
                            <a:noFill/>
                          </a:ln>
                          <a:solidFill>
                            <a:schemeClr val="dk1"/>
                          </a:solidFill>
                          <a:effectLst/>
                          <a:latin typeface="Times New Roman" pitchFamily="18" charset="0"/>
                          <a:ea typeface="+mn-ea"/>
                          <a:cs typeface="Times New Roman" pitchFamily="18" charset="0"/>
                        </a:rPr>
                        <a:t>2</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r h="293511">
                <a:tc>
                  <a:txBody>
                    <a:bodyPr/>
                    <a:lstStyle/>
                    <a:p>
                      <a:pPr marL="0" marR="0" lvl="0" indent="0" algn="l"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Дворник</a:t>
                      </a:r>
                      <a:endPar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smtClean="0">
                          <a:ln>
                            <a:noFill/>
                          </a:ln>
                          <a:effectLst/>
                          <a:latin typeface="Times New Roman" pitchFamily="18" charset="0"/>
                          <a:cs typeface="Times New Roman" pitchFamily="18" charset="0"/>
                        </a:rPr>
                        <a:t>1</a:t>
                      </a:r>
                      <a:endParaRPr kumimoji="0" lang="ru-RU" sz="1600" b="0" i="0" u="none" strike="noStrike" cap="none" normalizeH="0" baseline="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c>
                  <a:txBody>
                    <a:bodyPr/>
                    <a:lstStyle/>
                    <a:p>
                      <a:pPr marL="0" marR="0" lvl="0" indent="0" algn="ctr" defTabSz="914400" rtl="0" eaLnBrk="1" fontAlgn="base" latinLnBrk="0" hangingPunct="1">
                        <a:lnSpc>
                          <a:spcPct val="107000"/>
                        </a:lnSpc>
                        <a:spcBef>
                          <a:spcPct val="0"/>
                        </a:spcBef>
                        <a:spcAft>
                          <a:spcPct val="0"/>
                        </a:spcAft>
                        <a:buClrTx/>
                        <a:buSzTx/>
                        <a:buFontTx/>
                        <a:buNone/>
                        <a:tabLst/>
                      </a:pPr>
                      <a:r>
                        <a:rPr kumimoji="0" lang="ru-RU" sz="1800" u="none" strike="noStrike" cap="none" normalizeH="0" baseline="0" dirty="0" smtClean="0">
                          <a:ln>
                            <a:noFill/>
                          </a:ln>
                          <a:effectLst/>
                          <a:latin typeface="Times New Roman" pitchFamily="18" charset="0"/>
                          <a:cs typeface="Times New Roman" pitchFamily="18" charset="0"/>
                        </a:rPr>
                        <a:t>1</a:t>
                      </a:r>
                      <a:endParaRPr kumimoji="0" lang="ru-RU"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endParaRPr>
                    </a:p>
                  </a:txBody>
                  <a:tcPr marL="67318" marR="67318" marT="0" marB="0" horzOverflow="overflow"/>
                </a:tc>
              </a:tr>
            </a:tbl>
          </a:graphicData>
        </a:graphic>
      </p:graphicFrame>
    </p:spTree>
  </p:cSld>
  <p:clrMapOvr>
    <a:masterClrMapping/>
  </p:clrMapOvr>
  <p:transition spd="slow">
    <p:wheel spokes="1"/>
    <p:sndAc>
      <p:end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4213" y="188913"/>
            <a:ext cx="8183562" cy="676275"/>
          </a:xfrm>
        </p:spPr>
        <p:txBody>
          <a:bodyPr>
            <a:noAutofit/>
          </a:bodyPr>
          <a:lstStyle/>
          <a:p>
            <a:pPr algn="ctr" eaLnBrk="1" fontAlgn="auto" hangingPunct="1">
              <a:spcAft>
                <a:spcPts val="0"/>
              </a:spcAft>
              <a:defRPr/>
            </a:pPr>
            <a:r>
              <a:rPr lang="ru-RU" sz="2400" b="1" cap="none" dirty="0" smtClean="0">
                <a:solidFill>
                  <a:schemeClr val="bg1"/>
                </a:solidFill>
                <a:latin typeface="Times New Roman" panose="02020603050405020304" pitchFamily="18" charset="0"/>
                <a:cs typeface="Times New Roman" panose="02020603050405020304" pitchFamily="18" charset="0"/>
              </a:rPr>
              <a:t>Принципы образовательной деятельности в 2018-2019 учебном году.</a:t>
            </a:r>
            <a:endParaRPr lang="ru-RU" sz="2400" cap="none" dirty="0">
              <a:solidFill>
                <a:schemeClr val="bg1"/>
              </a:solidFill>
              <a:latin typeface="Times New Roman" panose="02020603050405020304" pitchFamily="18" charset="0"/>
              <a:cs typeface="Times New Roman" panose="02020603050405020304" pitchFamily="18" charset="0"/>
            </a:endParaRPr>
          </a:p>
        </p:txBody>
      </p:sp>
      <p:sp>
        <p:nvSpPr>
          <p:cNvPr id="17411" name="Текст 2"/>
          <p:cNvSpPr>
            <a:spLocks noGrp="1"/>
          </p:cNvSpPr>
          <p:nvPr>
            <p:ph type="body" idx="1"/>
          </p:nvPr>
        </p:nvSpPr>
        <p:spPr>
          <a:xfrm>
            <a:off x="250825" y="620688"/>
            <a:ext cx="8759825" cy="4946675"/>
          </a:xfrm>
        </p:spPr>
        <p:txBody>
          <a:bodyPr rtlCol="0">
            <a:noAutofit/>
          </a:bodyPr>
          <a:lstStyle/>
          <a:p>
            <a:pPr eaLnBrk="1" fontAlgn="auto" hangingPunct="1">
              <a:lnSpc>
                <a:spcPct val="80000"/>
              </a:lnSpc>
              <a:spcBef>
                <a:spcPct val="0"/>
              </a:spcBef>
              <a:buFont typeface="Arial" panose="020B0604020202020204" pitchFamily="34" charset="0"/>
              <a:buNone/>
              <a:defRPr/>
            </a:pPr>
            <a:endParaRPr lang="ru-RU" sz="1500" dirty="0" smtClean="0">
              <a:solidFill>
                <a:srgbClr val="B95C00"/>
              </a:solidFill>
              <a:latin typeface="Times New Roman" panose="02020603050405020304" pitchFamily="18" charset="0"/>
              <a:cs typeface="Times New Roman" panose="02020603050405020304" pitchFamily="18" charset="0"/>
            </a:endParaRPr>
          </a:p>
          <a:p>
            <a:pPr algn="just"/>
            <a:r>
              <a:rPr lang="ru-RU" dirty="0">
                <a:solidFill>
                  <a:schemeClr val="bg1"/>
                </a:solidFill>
                <a:latin typeface="Times New Roman" panose="02020603050405020304" pitchFamily="18" charset="0"/>
                <a:cs typeface="Times New Roman" panose="02020603050405020304" pitchFamily="18" charset="0"/>
              </a:rPr>
              <a:t>Работа учреждения осуществлялась на основании Плана работы учреждения на </a:t>
            </a:r>
            <a:r>
              <a:rPr lang="ru-RU" dirty="0" smtClean="0">
                <a:solidFill>
                  <a:schemeClr val="bg1"/>
                </a:solidFill>
                <a:latin typeface="Times New Roman" panose="02020603050405020304" pitchFamily="18" charset="0"/>
                <a:cs typeface="Times New Roman" panose="02020603050405020304" pitchFamily="18" charset="0"/>
              </a:rPr>
              <a:t>2018-2019 </a:t>
            </a:r>
            <a:r>
              <a:rPr lang="ru-RU" dirty="0">
                <a:solidFill>
                  <a:schemeClr val="bg1"/>
                </a:solidFill>
                <a:latin typeface="Times New Roman" panose="02020603050405020304" pitchFamily="18" charset="0"/>
                <a:cs typeface="Times New Roman" panose="02020603050405020304" pitchFamily="18" charset="0"/>
              </a:rPr>
              <a:t>учебный год, в соответствии с Планом работы комитета по образованию администрации городского округа «Город Калининград» на 2017-2018 учебный год, выполнялись Постановления и Приказы Правительства РФ, Министерства образования Калининградской области.</a:t>
            </a:r>
          </a:p>
          <a:p>
            <a:pPr algn="just"/>
            <a:r>
              <a:rPr lang="ru-RU" dirty="0">
                <a:solidFill>
                  <a:schemeClr val="bg1"/>
                </a:solidFill>
                <a:latin typeface="Times New Roman" panose="02020603050405020304" pitchFamily="18" charset="0"/>
                <a:cs typeface="Times New Roman" panose="02020603050405020304" pitchFamily="18" charset="0"/>
              </a:rPr>
              <a:t>Педагогический коллектив с учетом приоритетных направлений образования, требований к дополнительному образованию, определяет в новом учебном году цель, задачи, стратегические направления работы учреждения.</a:t>
            </a:r>
          </a:p>
          <a:p>
            <a:pPr algn="just">
              <a:lnSpc>
                <a:spcPct val="100000"/>
              </a:lnSpc>
              <a:spcBef>
                <a:spcPts val="0"/>
              </a:spcBef>
            </a:pPr>
            <a:r>
              <a:rPr lang="ru-RU" b="1" dirty="0">
                <a:solidFill>
                  <a:schemeClr val="bg1"/>
                </a:solidFill>
                <a:latin typeface="Times New Roman" panose="02020603050405020304" pitchFamily="18" charset="0"/>
                <a:cs typeface="Times New Roman" panose="02020603050405020304" pitchFamily="18" charset="0"/>
              </a:rPr>
              <a:t>Целью деятельности Станции юных техников в 2018-2019 учебном году было</a:t>
            </a:r>
            <a:r>
              <a:rPr lang="ru-RU" dirty="0">
                <a:solidFill>
                  <a:schemeClr val="bg1"/>
                </a:solidFill>
                <a:latin typeface="Times New Roman" panose="02020603050405020304" pitchFamily="18" charset="0"/>
                <a:cs typeface="Times New Roman" panose="02020603050405020304" pitchFamily="18" charset="0"/>
              </a:rPr>
              <a:t> </a:t>
            </a:r>
            <a:r>
              <a:rPr lang="ru-RU" b="1" dirty="0">
                <a:solidFill>
                  <a:schemeClr val="bg1"/>
                </a:solidFill>
                <a:latin typeface="Times New Roman" panose="02020603050405020304" pitchFamily="18" charset="0"/>
                <a:cs typeface="Times New Roman" panose="02020603050405020304" pitchFamily="18" charset="0"/>
              </a:rPr>
              <a:t>-</a:t>
            </a:r>
            <a:r>
              <a:rPr lang="ru-RU" dirty="0">
                <a:solidFill>
                  <a:schemeClr val="bg1"/>
                </a:solidFill>
                <a:latin typeface="Times New Roman" panose="02020603050405020304" pitchFamily="18" charset="0"/>
                <a:cs typeface="Times New Roman" panose="02020603050405020304" pitchFamily="18" charset="0"/>
              </a:rPr>
              <a:t> создание необходимых условий для личностного развития, творческого труда, формирование общей культуры обучающихся, адаптации их к жизни в современном обществе. Обеспечение возможности получения качественного персонифицированного дополнительного образования детьми в соответствии с их интересами, склонностями и ценностями, на базе МАУДО СЮТ.</a:t>
            </a:r>
            <a:endParaRPr lang="ru-RU" sz="1400" dirty="0" smtClean="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ransition spd="slow">
    <p:wheel spokes="1"/>
    <p:sndAc>
      <p:end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4213" y="188913"/>
            <a:ext cx="8183562" cy="676275"/>
          </a:xfrm>
        </p:spPr>
        <p:txBody>
          <a:bodyPr>
            <a:noAutofit/>
          </a:bodyPr>
          <a:lstStyle/>
          <a:p>
            <a:pPr algn="ctr" eaLnBrk="1" fontAlgn="auto" hangingPunct="1">
              <a:spcAft>
                <a:spcPts val="0"/>
              </a:spcAft>
              <a:defRPr/>
            </a:pPr>
            <a:r>
              <a:rPr lang="ru-RU" sz="2400" b="1" cap="none" dirty="0" smtClean="0">
                <a:solidFill>
                  <a:schemeClr val="bg1"/>
                </a:solidFill>
                <a:latin typeface="Times New Roman" panose="02020603050405020304" pitchFamily="18" charset="0"/>
                <a:cs typeface="Times New Roman" panose="02020603050405020304" pitchFamily="18" charset="0"/>
              </a:rPr>
              <a:t>Принципы образовательной деятельности в 2018-2019 учебном году.</a:t>
            </a:r>
            <a:endParaRPr lang="ru-RU" sz="2400" cap="none" dirty="0">
              <a:solidFill>
                <a:schemeClr val="bg1"/>
              </a:solidFill>
              <a:latin typeface="Times New Roman" panose="02020603050405020304" pitchFamily="18" charset="0"/>
              <a:cs typeface="Times New Roman" panose="02020603050405020304" pitchFamily="18" charset="0"/>
            </a:endParaRPr>
          </a:p>
        </p:txBody>
      </p:sp>
      <p:sp>
        <p:nvSpPr>
          <p:cNvPr id="17411" name="Текст 2"/>
          <p:cNvSpPr>
            <a:spLocks noGrp="1"/>
          </p:cNvSpPr>
          <p:nvPr>
            <p:ph type="body" idx="1"/>
          </p:nvPr>
        </p:nvSpPr>
        <p:spPr>
          <a:xfrm>
            <a:off x="323528" y="908967"/>
            <a:ext cx="8496944" cy="5472361"/>
          </a:xfrm>
        </p:spPr>
        <p:txBody>
          <a:bodyPr rtlCol="0">
            <a:noAutofit/>
          </a:bodyPr>
          <a:lstStyle/>
          <a:p>
            <a:pPr algn="just">
              <a:lnSpc>
                <a:spcPct val="100000"/>
              </a:lnSpc>
              <a:spcBef>
                <a:spcPts val="0"/>
              </a:spcBef>
            </a:pPr>
            <a:r>
              <a:rPr lang="ru-RU" sz="1700" dirty="0" smtClean="0">
                <a:solidFill>
                  <a:schemeClr val="bg1"/>
                </a:solidFill>
                <a:latin typeface="Times New Roman" panose="02020603050405020304" pitchFamily="18" charset="0"/>
                <a:cs typeface="Times New Roman" panose="02020603050405020304" pitchFamily="18" charset="0"/>
              </a:rPr>
              <a:t> </a:t>
            </a:r>
            <a:r>
              <a:rPr lang="ru-RU" sz="1300" b="1" dirty="0">
                <a:solidFill>
                  <a:schemeClr val="bg1"/>
                </a:solidFill>
                <a:latin typeface="Times New Roman" panose="02020603050405020304" pitchFamily="18" charset="0"/>
                <a:cs typeface="Times New Roman" panose="02020603050405020304" pitchFamily="18" charset="0"/>
              </a:rPr>
              <a:t>Основными задачами</a:t>
            </a:r>
            <a:r>
              <a:rPr lang="ru-RU" sz="1300" dirty="0">
                <a:solidFill>
                  <a:schemeClr val="bg1"/>
                </a:solidFill>
                <a:latin typeface="Times New Roman" panose="02020603050405020304" pitchFamily="18" charset="0"/>
                <a:cs typeface="Times New Roman" panose="02020603050405020304" pitchFamily="18" charset="0"/>
              </a:rPr>
              <a:t> деятельности МАУДО СЮТ были:</a:t>
            </a:r>
          </a:p>
          <a:p>
            <a:pPr algn="just">
              <a:lnSpc>
                <a:spcPct val="100000"/>
              </a:lnSpc>
              <a:spcBef>
                <a:spcPts val="0"/>
              </a:spcBef>
            </a:pPr>
            <a:r>
              <a:rPr lang="ru-RU" sz="1300" b="1" dirty="0">
                <a:solidFill>
                  <a:schemeClr val="bg1"/>
                </a:solidFill>
                <a:latin typeface="Times New Roman" panose="02020603050405020304" pitchFamily="18" charset="0"/>
                <a:cs typeface="Times New Roman" panose="02020603050405020304" pitchFamily="18" charset="0"/>
              </a:rPr>
              <a:t>Организационная</a:t>
            </a:r>
            <a:r>
              <a:rPr lang="ru-RU" sz="1300" dirty="0">
                <a:solidFill>
                  <a:schemeClr val="bg1"/>
                </a:solidFill>
                <a:latin typeface="Times New Roman" panose="02020603050405020304" pitchFamily="18" charset="0"/>
                <a:cs typeface="Times New Roman" panose="02020603050405020304" pitchFamily="18" charset="0"/>
              </a:rPr>
              <a:t> - педагогический коллектив работал в инновационном режиме.</a:t>
            </a:r>
          </a:p>
          <a:p>
            <a:pPr algn="just">
              <a:lnSpc>
                <a:spcPct val="100000"/>
              </a:lnSpc>
              <a:spcBef>
                <a:spcPts val="0"/>
              </a:spcBef>
            </a:pPr>
            <a:r>
              <a:rPr lang="ru-RU" sz="1300" b="1" dirty="0">
                <a:solidFill>
                  <a:schemeClr val="bg1"/>
                </a:solidFill>
                <a:latin typeface="Times New Roman" panose="02020603050405020304" pitchFamily="18" charset="0"/>
                <a:cs typeface="Times New Roman" panose="02020603050405020304" pitchFamily="18" charset="0"/>
              </a:rPr>
              <a:t>Образовательная</a:t>
            </a:r>
            <a:r>
              <a:rPr lang="ru-RU" sz="1300" dirty="0">
                <a:solidFill>
                  <a:schemeClr val="bg1"/>
                </a:solidFill>
                <a:latin typeface="Times New Roman" panose="02020603050405020304" pitchFamily="18" charset="0"/>
                <a:cs typeface="Times New Roman" panose="02020603050405020304" pitchFamily="18" charset="0"/>
              </a:rPr>
              <a:t> – совершенствовалось качество дополнительного образования и культурно-досуговой деятельности:</a:t>
            </a:r>
          </a:p>
          <a:p>
            <a:pPr algn="just">
              <a:lnSpc>
                <a:spcPct val="100000"/>
              </a:lnSpc>
              <a:spcBef>
                <a:spcPts val="0"/>
              </a:spcBef>
            </a:pPr>
            <a:r>
              <a:rPr lang="ru-RU" sz="1300" dirty="0">
                <a:solidFill>
                  <a:schemeClr val="bg1"/>
                </a:solidFill>
                <a:latin typeface="Times New Roman" panose="02020603050405020304" pitchFamily="18" charset="0"/>
                <a:cs typeface="Times New Roman" panose="02020603050405020304" pitchFamily="18" charset="0"/>
              </a:rPr>
              <a:t>- разработаны и внедрены новые направления деятельности;</a:t>
            </a:r>
          </a:p>
          <a:p>
            <a:pPr algn="just">
              <a:lnSpc>
                <a:spcPct val="100000"/>
              </a:lnSpc>
              <a:spcBef>
                <a:spcPts val="0"/>
              </a:spcBef>
            </a:pPr>
            <a:r>
              <a:rPr lang="ru-RU" sz="1300" dirty="0">
                <a:solidFill>
                  <a:schemeClr val="bg1"/>
                </a:solidFill>
                <a:latin typeface="Times New Roman" panose="02020603050405020304" pitchFamily="18" charset="0"/>
                <a:cs typeface="Times New Roman" panose="02020603050405020304" pitchFamily="18" charset="0"/>
              </a:rPr>
              <a:t>- выявлен творческий потенциал «одаренных детей»;</a:t>
            </a:r>
          </a:p>
          <a:p>
            <a:pPr algn="just">
              <a:lnSpc>
                <a:spcPct val="100000"/>
              </a:lnSpc>
              <a:spcBef>
                <a:spcPts val="0"/>
              </a:spcBef>
            </a:pPr>
            <a:r>
              <a:rPr lang="ru-RU" sz="1300" dirty="0">
                <a:solidFill>
                  <a:schemeClr val="bg1"/>
                </a:solidFill>
                <a:latin typeface="Times New Roman" panose="02020603050405020304" pitchFamily="18" charset="0"/>
                <a:cs typeface="Times New Roman" panose="02020603050405020304" pitchFamily="18" charset="0"/>
              </a:rPr>
              <a:t>- обеспечены необходимые условия для формирования культуры здорового и безопасного образа жизни, укрепления здоровья обучающихся; </a:t>
            </a:r>
          </a:p>
          <a:p>
            <a:pPr algn="just">
              <a:lnSpc>
                <a:spcPct val="100000"/>
              </a:lnSpc>
              <a:spcBef>
                <a:spcPts val="0"/>
              </a:spcBef>
            </a:pPr>
            <a:r>
              <a:rPr lang="ru-RU" sz="1300" dirty="0">
                <a:solidFill>
                  <a:schemeClr val="bg1"/>
                </a:solidFill>
                <a:latin typeface="Times New Roman" panose="02020603050405020304" pitchFamily="18" charset="0"/>
                <a:cs typeface="Times New Roman" panose="02020603050405020304" pitchFamily="18" charset="0"/>
              </a:rPr>
              <a:t>- удовлетворены потребности детей в духовно-нравственном, художественно-эстетическом и интеллектуальном развитии;</a:t>
            </a:r>
          </a:p>
          <a:p>
            <a:pPr algn="just">
              <a:lnSpc>
                <a:spcPct val="100000"/>
              </a:lnSpc>
              <a:spcBef>
                <a:spcPts val="0"/>
              </a:spcBef>
            </a:pPr>
            <a:r>
              <a:rPr lang="ru-RU" sz="1300" dirty="0">
                <a:solidFill>
                  <a:schemeClr val="bg1"/>
                </a:solidFill>
                <a:latin typeface="Times New Roman" panose="02020603050405020304" pitchFamily="18" charset="0"/>
                <a:cs typeface="Times New Roman" panose="02020603050405020304" pitchFamily="18" charset="0"/>
              </a:rPr>
              <a:t>- организован содержательный досуг детей и подростков, обеспечивающий гражданско-патриотическое и трудовое воспитание;</a:t>
            </a:r>
          </a:p>
          <a:p>
            <a:pPr algn="just">
              <a:lnSpc>
                <a:spcPct val="100000"/>
              </a:lnSpc>
              <a:spcBef>
                <a:spcPts val="0"/>
              </a:spcBef>
            </a:pPr>
            <a:r>
              <a:rPr lang="ru-RU" sz="1300" dirty="0">
                <a:solidFill>
                  <a:schemeClr val="bg1"/>
                </a:solidFill>
                <a:latin typeface="Times New Roman" panose="02020603050405020304" pitchFamily="18" charset="0"/>
                <a:cs typeface="Times New Roman" panose="02020603050405020304" pitchFamily="18" charset="0"/>
              </a:rPr>
              <a:t>- реализован проект по профессиональному самоопределению.</a:t>
            </a:r>
          </a:p>
          <a:p>
            <a:pPr algn="just">
              <a:lnSpc>
                <a:spcPct val="100000"/>
              </a:lnSpc>
              <a:spcBef>
                <a:spcPts val="0"/>
              </a:spcBef>
            </a:pPr>
            <a:r>
              <a:rPr lang="ru-RU" sz="1300" dirty="0">
                <a:solidFill>
                  <a:schemeClr val="bg1"/>
                </a:solidFill>
                <a:latin typeface="Times New Roman" panose="02020603050405020304" pitchFamily="18" charset="0"/>
                <a:cs typeface="Times New Roman" panose="02020603050405020304" pitchFamily="18" charset="0"/>
              </a:rPr>
              <a:t>- организована система работы с родителями.</a:t>
            </a:r>
          </a:p>
          <a:p>
            <a:pPr algn="just">
              <a:lnSpc>
                <a:spcPct val="100000"/>
              </a:lnSpc>
              <a:spcBef>
                <a:spcPts val="0"/>
              </a:spcBef>
            </a:pPr>
            <a:r>
              <a:rPr lang="ru-RU" sz="1300" b="1" dirty="0">
                <a:solidFill>
                  <a:schemeClr val="bg1"/>
                </a:solidFill>
                <a:latin typeface="Times New Roman" panose="02020603050405020304" pitchFamily="18" charset="0"/>
                <a:cs typeface="Times New Roman" panose="02020603050405020304" pitchFamily="18" charset="0"/>
              </a:rPr>
              <a:t>Методическая</a:t>
            </a:r>
            <a:r>
              <a:rPr lang="ru-RU" sz="1300" dirty="0">
                <a:solidFill>
                  <a:schemeClr val="bg1"/>
                </a:solidFill>
                <a:latin typeface="Times New Roman" panose="02020603050405020304" pitchFamily="18" charset="0"/>
                <a:cs typeface="Times New Roman" panose="02020603050405020304" pitchFamily="18" charset="0"/>
              </a:rPr>
              <a:t> - применялись инновационные педагогические технологии в образовательной деятельности;</a:t>
            </a:r>
          </a:p>
          <a:p>
            <a:pPr algn="just">
              <a:lnSpc>
                <a:spcPct val="100000"/>
              </a:lnSpc>
              <a:spcBef>
                <a:spcPts val="0"/>
              </a:spcBef>
            </a:pPr>
            <a:r>
              <a:rPr lang="ru-RU" sz="1300" dirty="0">
                <a:solidFill>
                  <a:schemeClr val="bg1"/>
                </a:solidFill>
                <a:latin typeface="Times New Roman" panose="02020603050405020304" pitchFamily="18" charset="0"/>
                <a:cs typeface="Times New Roman" panose="02020603050405020304" pitchFamily="18" charset="0"/>
              </a:rPr>
              <a:t>- обобщался опыт педагогов по использованию инновационных педагогических технологий в дополнительном образовании4</a:t>
            </a:r>
          </a:p>
          <a:p>
            <a:pPr algn="just">
              <a:lnSpc>
                <a:spcPct val="100000"/>
              </a:lnSpc>
              <a:spcBef>
                <a:spcPts val="0"/>
              </a:spcBef>
            </a:pPr>
            <a:r>
              <a:rPr lang="ru-RU" sz="1300" dirty="0">
                <a:solidFill>
                  <a:schemeClr val="bg1"/>
                </a:solidFill>
                <a:latin typeface="Times New Roman" panose="02020603050405020304" pitchFamily="18" charset="0"/>
                <a:cs typeface="Times New Roman" panose="02020603050405020304" pitchFamily="18" charset="0"/>
              </a:rPr>
              <a:t>- повышалось профессиональное мастерство и компетенция педагогических работников, мобильность педагогов.</a:t>
            </a:r>
          </a:p>
          <a:p>
            <a:pPr algn="just">
              <a:lnSpc>
                <a:spcPct val="100000"/>
              </a:lnSpc>
              <a:spcBef>
                <a:spcPts val="0"/>
              </a:spcBef>
            </a:pPr>
            <a:r>
              <a:rPr lang="ru-RU" sz="1300" b="1" dirty="0">
                <a:solidFill>
                  <a:schemeClr val="bg1"/>
                </a:solidFill>
                <a:latin typeface="Times New Roman" panose="02020603050405020304" pitchFamily="18" charset="0"/>
                <a:cs typeface="Times New Roman" panose="02020603050405020304" pitchFamily="18" charset="0"/>
              </a:rPr>
              <a:t>Управленческая</a:t>
            </a:r>
            <a:r>
              <a:rPr lang="ru-RU" sz="1300" dirty="0">
                <a:solidFill>
                  <a:schemeClr val="bg1"/>
                </a:solidFill>
                <a:latin typeface="Times New Roman" panose="02020603050405020304" pitchFamily="18" charset="0"/>
                <a:cs typeface="Times New Roman" panose="02020603050405020304" pitchFamily="18" charset="0"/>
              </a:rPr>
              <a:t> - развивалось активное сотрудничество с учреждениями аналогичного профиля, как на уровне муниципалитета и области, так и на всероссийском и международном уровне, с целью обмена опытом, взаимодействия и развития;</a:t>
            </a:r>
          </a:p>
          <a:p>
            <a:pPr algn="just">
              <a:lnSpc>
                <a:spcPct val="100000"/>
              </a:lnSpc>
              <a:spcBef>
                <a:spcPts val="0"/>
              </a:spcBef>
            </a:pPr>
            <a:r>
              <a:rPr lang="ru-RU" sz="1300" dirty="0">
                <a:solidFill>
                  <a:schemeClr val="bg1"/>
                </a:solidFill>
                <a:latin typeface="Times New Roman" panose="02020603050405020304" pitchFamily="18" charset="0"/>
                <a:cs typeface="Times New Roman" panose="02020603050405020304" pitchFamily="18" charset="0"/>
              </a:rPr>
              <a:t>- разработана стратегия развития МАУДО СЮТ до 2020 года.</a:t>
            </a:r>
          </a:p>
          <a:p>
            <a:pPr algn="just">
              <a:lnSpc>
                <a:spcPct val="100000"/>
              </a:lnSpc>
              <a:spcBef>
                <a:spcPts val="0"/>
              </a:spcBef>
            </a:pPr>
            <a:r>
              <a:rPr lang="ru-RU" sz="1300" dirty="0">
                <a:solidFill>
                  <a:schemeClr val="bg1"/>
                </a:solidFill>
                <a:latin typeface="Times New Roman" panose="02020603050405020304" pitchFamily="18" charset="0"/>
                <a:cs typeface="Times New Roman" panose="02020603050405020304" pitchFamily="18" charset="0"/>
              </a:rPr>
              <a:t>Соблюдался основной принцип работы с учащимися – сотворчество учащихся и педагогов. В нем заключались мощные стимулы к воспитанию у детей чувства ответственности, сопричастности и самостоятельности.</a:t>
            </a:r>
          </a:p>
          <a:p>
            <a:pPr eaLnBrk="1" fontAlgn="auto" hangingPunct="1">
              <a:lnSpc>
                <a:spcPct val="100000"/>
              </a:lnSpc>
              <a:spcBef>
                <a:spcPts val="0"/>
              </a:spcBef>
              <a:buFont typeface="Arial" panose="020B0604020202020204" pitchFamily="34" charset="0"/>
              <a:buNone/>
              <a:defRPr/>
            </a:pPr>
            <a:endParaRPr lang="ru-RU" sz="1700" dirty="0" smtClean="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9269140"/>
      </p:ext>
    </p:extLst>
  </p:cSld>
  <p:clrMapOvr>
    <a:masterClrMapping/>
  </p:clrMapOvr>
  <p:transition spd="slow">
    <p:wheel spokes="1"/>
    <p:sndAc>
      <p:end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188913"/>
            <a:ext cx="8542337" cy="677862"/>
          </a:xfrm>
        </p:spPr>
        <p:txBody>
          <a:bodyPr>
            <a:noAutofit/>
          </a:bodyPr>
          <a:lstStyle/>
          <a:p>
            <a:pPr algn="ctr" eaLnBrk="1" fontAlgn="auto" hangingPunct="1">
              <a:spcAft>
                <a:spcPts val="0"/>
              </a:spcAft>
              <a:defRPr/>
            </a:pPr>
            <a:r>
              <a:rPr lang="ru-RU" sz="2400" b="1" cap="none" dirty="0" smtClean="0">
                <a:solidFill>
                  <a:schemeClr val="bg1"/>
                </a:solidFill>
                <a:latin typeface="Times New Roman" panose="02020603050405020304" pitchFamily="18" charset="0"/>
                <a:cs typeface="Times New Roman" panose="02020603050405020304" pitchFamily="18" charset="0"/>
              </a:rPr>
              <a:t>Основная цель методической работы </a:t>
            </a:r>
            <a:br>
              <a:rPr lang="ru-RU" sz="2400" b="1" cap="none" dirty="0" smtClean="0">
                <a:solidFill>
                  <a:schemeClr val="bg1"/>
                </a:solidFill>
                <a:latin typeface="Times New Roman" panose="02020603050405020304" pitchFamily="18" charset="0"/>
                <a:cs typeface="Times New Roman" panose="02020603050405020304" pitchFamily="18" charset="0"/>
              </a:rPr>
            </a:br>
            <a:r>
              <a:rPr lang="ru-RU" sz="2400" b="1" cap="none" dirty="0" smtClean="0">
                <a:solidFill>
                  <a:schemeClr val="bg1"/>
                </a:solidFill>
                <a:latin typeface="Times New Roman" panose="02020603050405020304" pitchFamily="18" charset="0"/>
                <a:cs typeface="Times New Roman" panose="02020603050405020304" pitchFamily="18" charset="0"/>
              </a:rPr>
              <a:t>в 2018-2019 учебном году </a:t>
            </a:r>
            <a:endParaRPr lang="ru-RU" sz="2400" cap="none" dirty="0">
              <a:solidFill>
                <a:schemeClr val="bg1"/>
              </a:solidFill>
              <a:latin typeface="Times New Roman" panose="02020603050405020304" pitchFamily="18" charset="0"/>
              <a:cs typeface="Times New Roman" panose="02020603050405020304" pitchFamily="18" charset="0"/>
            </a:endParaRPr>
          </a:p>
        </p:txBody>
      </p:sp>
      <p:sp>
        <p:nvSpPr>
          <p:cNvPr id="18435" name="Текст 2"/>
          <p:cNvSpPr>
            <a:spLocks noGrp="1"/>
          </p:cNvSpPr>
          <p:nvPr>
            <p:ph type="body" idx="1"/>
          </p:nvPr>
        </p:nvSpPr>
        <p:spPr>
          <a:xfrm>
            <a:off x="250825" y="866774"/>
            <a:ext cx="8759825" cy="5874593"/>
          </a:xfrm>
        </p:spPr>
        <p:txBody>
          <a:bodyPr rtlCol="0">
            <a:noAutofit/>
          </a:bodyPr>
          <a:lstStyle/>
          <a:p>
            <a:pPr>
              <a:lnSpc>
                <a:spcPct val="100000"/>
              </a:lnSpc>
              <a:spcBef>
                <a:spcPts val="0"/>
              </a:spcBef>
            </a:pPr>
            <a:r>
              <a:rPr lang="ru-RU" sz="1200" dirty="0" smtClean="0">
                <a:solidFill>
                  <a:schemeClr val="bg1"/>
                </a:solidFill>
                <a:latin typeface="Times New Roman" panose="02020603050405020304" pitchFamily="18" charset="0"/>
                <a:cs typeface="Times New Roman" panose="02020603050405020304" pitchFamily="18" charset="0"/>
              </a:rPr>
              <a:t>Методическая тема коллектива в 2018-2019 учебном году:</a:t>
            </a:r>
            <a:r>
              <a:rPr lang="ru-RU" sz="1200" b="1" dirty="0" smtClean="0">
                <a:solidFill>
                  <a:schemeClr val="bg1"/>
                </a:solidFill>
                <a:latin typeface="Times New Roman" panose="02020603050405020304" pitchFamily="18" charset="0"/>
                <a:cs typeface="Times New Roman" panose="02020603050405020304" pitchFamily="18" charset="0"/>
              </a:rPr>
              <a:t> «Разностороннее развитие детей в процессе изучения программ технической и социально-педагогической направленности на основе современных инновационных технологий».</a:t>
            </a:r>
            <a:endParaRPr lang="ru-RU" sz="12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200" b="1" dirty="0" smtClean="0">
                <a:solidFill>
                  <a:schemeClr val="bg1"/>
                </a:solidFill>
                <a:latin typeface="Times New Roman" panose="02020603050405020304" pitchFamily="18" charset="0"/>
                <a:cs typeface="Times New Roman" panose="02020603050405020304" pitchFamily="18" charset="0"/>
              </a:rPr>
              <a:t>Цель</a:t>
            </a:r>
            <a:r>
              <a:rPr lang="ru-RU" sz="1200" b="1" dirty="0">
                <a:solidFill>
                  <a:schemeClr val="bg1"/>
                </a:solidFill>
                <a:latin typeface="Times New Roman" panose="02020603050405020304" pitchFamily="18" charset="0"/>
                <a:cs typeface="Times New Roman" panose="02020603050405020304" pitchFamily="18" charset="0"/>
              </a:rPr>
              <a:t>: </a:t>
            </a:r>
            <a:r>
              <a:rPr lang="ru-RU" sz="1200" dirty="0">
                <a:solidFill>
                  <a:schemeClr val="bg1"/>
                </a:solidFill>
                <a:latin typeface="Times New Roman" panose="02020603050405020304" pitchFamily="18" charset="0"/>
                <a:cs typeface="Times New Roman" panose="02020603050405020304" pitchFamily="18" charset="0"/>
              </a:rPr>
              <a:t>Создать условия для непрерывного повышения уровня профессиональной компетентности педагогов и совершенствования их профессиональной деятельности в инновационной работе учреждения через оказание информационно-методической, консультативной и научно-методической помощи в организации учебно-воспитательного процесса, использование информационно – коммуникационных технологий. </a:t>
            </a:r>
          </a:p>
          <a:p>
            <a:pPr>
              <a:lnSpc>
                <a:spcPct val="100000"/>
              </a:lnSpc>
              <a:spcBef>
                <a:spcPts val="0"/>
              </a:spcBef>
            </a:pPr>
            <a:r>
              <a:rPr lang="ru-RU" sz="1200" b="1" dirty="0">
                <a:solidFill>
                  <a:schemeClr val="bg1"/>
                </a:solidFill>
                <a:latin typeface="Times New Roman" panose="02020603050405020304" pitchFamily="18" charset="0"/>
                <a:cs typeface="Times New Roman" panose="02020603050405020304" pitchFamily="18" charset="0"/>
              </a:rPr>
              <a:t>Основные задачи Блока «Методическая работа» являются:</a:t>
            </a:r>
            <a:endParaRPr lang="ru-RU" sz="1200" dirty="0">
              <a:solidFill>
                <a:schemeClr val="bg1"/>
              </a:solidFill>
              <a:latin typeface="Times New Roman" panose="02020603050405020304" pitchFamily="18" charset="0"/>
              <a:cs typeface="Times New Roman" panose="02020603050405020304" pitchFamily="18" charset="0"/>
            </a:endParaRPr>
          </a:p>
          <a:p>
            <a:pPr lvl="0">
              <a:lnSpc>
                <a:spcPct val="100000"/>
              </a:lnSpc>
              <a:spcBef>
                <a:spcPts val="0"/>
              </a:spcBef>
            </a:pPr>
            <a:r>
              <a:rPr lang="ru-RU" sz="1200" dirty="0">
                <a:solidFill>
                  <a:schemeClr val="bg1"/>
                </a:solidFill>
                <a:latin typeface="Times New Roman" panose="02020603050405020304" pitchFamily="18" charset="0"/>
                <a:cs typeface="Times New Roman" panose="02020603050405020304" pitchFamily="18" charset="0"/>
              </a:rPr>
              <a:t>методическое сопровождение педагогов по новым образовательным стандартам второго поколения;</a:t>
            </a:r>
          </a:p>
          <a:p>
            <a:pPr lvl="0">
              <a:lnSpc>
                <a:spcPct val="100000"/>
              </a:lnSpc>
              <a:spcBef>
                <a:spcPts val="0"/>
              </a:spcBef>
            </a:pPr>
            <a:r>
              <a:rPr lang="ru-RU" sz="1200" dirty="0">
                <a:solidFill>
                  <a:schemeClr val="bg1"/>
                </a:solidFill>
                <a:latin typeface="Times New Roman" panose="02020603050405020304" pitchFamily="18" charset="0"/>
                <a:cs typeface="Times New Roman" panose="02020603050405020304" pitchFamily="18" charset="0"/>
              </a:rPr>
              <a:t>работа над методической темой, представляющей реальную необходимость и профессиональный интерес;</a:t>
            </a:r>
          </a:p>
          <a:p>
            <a:pPr lvl="0">
              <a:lnSpc>
                <a:spcPct val="100000"/>
              </a:lnSpc>
              <a:spcBef>
                <a:spcPts val="0"/>
              </a:spcBef>
            </a:pPr>
            <a:r>
              <a:rPr lang="ru-RU" sz="1200" dirty="0">
                <a:solidFill>
                  <a:schemeClr val="bg1"/>
                </a:solidFill>
                <a:latin typeface="Times New Roman" panose="02020603050405020304" pitchFamily="18" charset="0"/>
                <a:cs typeface="Times New Roman" panose="02020603050405020304" pitchFamily="18" charset="0"/>
              </a:rPr>
              <a:t>совершенствование методического уровня педагогов в овладении новыми педагогическими технологиями, моделированию мотивации достижения успеха;</a:t>
            </a:r>
          </a:p>
          <a:p>
            <a:pPr lvl="0">
              <a:lnSpc>
                <a:spcPct val="100000"/>
              </a:lnSpc>
              <a:spcBef>
                <a:spcPts val="0"/>
              </a:spcBef>
            </a:pPr>
            <a:r>
              <a:rPr lang="ru-RU" sz="1200" dirty="0">
                <a:solidFill>
                  <a:schemeClr val="bg1"/>
                </a:solidFill>
                <a:latin typeface="Times New Roman" panose="02020603050405020304" pitchFamily="18" charset="0"/>
                <a:cs typeface="Times New Roman" panose="02020603050405020304" pitchFamily="18" charset="0"/>
              </a:rPr>
              <a:t>внедрение в практику личностно-ориентированных, коррекционно-развивающих педагогических технологий;</a:t>
            </a:r>
          </a:p>
          <a:p>
            <a:pPr lvl="0">
              <a:lnSpc>
                <a:spcPct val="100000"/>
              </a:lnSpc>
              <a:spcBef>
                <a:spcPts val="0"/>
              </a:spcBef>
            </a:pPr>
            <a:r>
              <a:rPr lang="ru-RU" sz="1200" dirty="0">
                <a:solidFill>
                  <a:schemeClr val="bg1"/>
                </a:solidFill>
                <a:latin typeface="Times New Roman" panose="02020603050405020304" pitchFamily="18" charset="0"/>
                <a:cs typeface="Times New Roman" panose="02020603050405020304" pitchFamily="18" charset="0"/>
              </a:rPr>
              <a:t>совершенствование системы мониторинга развития педагогического коллектива;</a:t>
            </a:r>
          </a:p>
          <a:p>
            <a:pPr lvl="0">
              <a:lnSpc>
                <a:spcPct val="100000"/>
              </a:lnSpc>
              <a:spcBef>
                <a:spcPts val="0"/>
              </a:spcBef>
            </a:pPr>
            <a:r>
              <a:rPr lang="ru-RU" sz="1200" dirty="0">
                <a:solidFill>
                  <a:schemeClr val="bg1"/>
                </a:solidFill>
                <a:latin typeface="Times New Roman" panose="02020603050405020304" pitchFamily="18" charset="0"/>
                <a:cs typeface="Times New Roman" panose="02020603050405020304" pitchFamily="18" charset="0"/>
              </a:rPr>
              <a:t>пополнение методической копилки необходимым материалом для оказания помощи педагогов в работе;</a:t>
            </a:r>
          </a:p>
          <a:p>
            <a:pPr lvl="0">
              <a:lnSpc>
                <a:spcPct val="100000"/>
              </a:lnSpc>
              <a:spcBef>
                <a:spcPts val="0"/>
              </a:spcBef>
            </a:pPr>
            <a:r>
              <a:rPr lang="ru-RU" sz="1200" dirty="0">
                <a:solidFill>
                  <a:schemeClr val="bg1"/>
                </a:solidFill>
                <a:latin typeface="Times New Roman" panose="02020603050405020304" pitchFamily="18" charset="0"/>
                <a:cs typeface="Times New Roman" panose="02020603050405020304" pitchFamily="18" charset="0"/>
              </a:rPr>
              <a:t>оказание методической помощи молодым педагогам.</a:t>
            </a:r>
          </a:p>
          <a:p>
            <a:pPr>
              <a:lnSpc>
                <a:spcPct val="100000"/>
              </a:lnSpc>
              <a:spcBef>
                <a:spcPts val="0"/>
              </a:spcBef>
            </a:pPr>
            <a:r>
              <a:rPr lang="ru-RU" sz="1200" b="1" dirty="0">
                <a:solidFill>
                  <a:schemeClr val="bg1"/>
                </a:solidFill>
                <a:latin typeface="Times New Roman" panose="02020603050405020304" pitchFamily="18" charset="0"/>
                <a:cs typeface="Times New Roman" panose="02020603050405020304" pitchFamily="18" charset="0"/>
              </a:rPr>
              <a:t>Основные направления работы:</a:t>
            </a:r>
            <a:endParaRPr lang="ru-RU" sz="1200" dirty="0">
              <a:solidFill>
                <a:schemeClr val="bg1"/>
              </a:solidFill>
              <a:latin typeface="Times New Roman" panose="02020603050405020304" pitchFamily="18" charset="0"/>
              <a:cs typeface="Times New Roman" panose="02020603050405020304" pitchFamily="18" charset="0"/>
            </a:endParaRPr>
          </a:p>
          <a:p>
            <a:pPr lvl="0">
              <a:lnSpc>
                <a:spcPct val="100000"/>
              </a:lnSpc>
              <a:spcBef>
                <a:spcPts val="0"/>
              </a:spcBef>
            </a:pPr>
            <a:r>
              <a:rPr lang="ru-RU" sz="1200" dirty="0">
                <a:solidFill>
                  <a:schemeClr val="bg1"/>
                </a:solidFill>
                <a:latin typeface="Times New Roman" panose="02020603050405020304" pitchFamily="18" charset="0"/>
                <a:cs typeface="Times New Roman" panose="02020603050405020304" pitchFamily="18" charset="0"/>
              </a:rPr>
              <a:t>Влияние инновационных педагогических технологий на качество образовательной деятельности. </a:t>
            </a:r>
          </a:p>
          <a:p>
            <a:pPr lvl="0">
              <a:lnSpc>
                <a:spcPct val="100000"/>
              </a:lnSpc>
              <a:spcBef>
                <a:spcPts val="0"/>
              </a:spcBef>
            </a:pPr>
            <a:r>
              <a:rPr lang="ru-RU" sz="1200" dirty="0">
                <a:solidFill>
                  <a:schemeClr val="bg1"/>
                </a:solidFill>
                <a:latin typeface="Times New Roman" panose="02020603050405020304" pitchFamily="18" charset="0"/>
                <a:cs typeface="Times New Roman" panose="02020603050405020304" pitchFamily="18" charset="0"/>
              </a:rPr>
              <a:t>Обобщение опыта педагогов по использованию инновационных педагогических технологий в дополнительном образовании.</a:t>
            </a:r>
          </a:p>
          <a:p>
            <a:pPr lvl="0">
              <a:lnSpc>
                <a:spcPct val="100000"/>
              </a:lnSpc>
              <a:spcBef>
                <a:spcPts val="0"/>
              </a:spcBef>
            </a:pPr>
            <a:r>
              <a:rPr lang="ru-RU" sz="1200" dirty="0">
                <a:solidFill>
                  <a:schemeClr val="bg1"/>
                </a:solidFill>
                <a:latin typeface="Times New Roman" panose="02020603050405020304" pitchFamily="18" charset="0"/>
                <a:cs typeface="Times New Roman" panose="02020603050405020304" pitchFamily="18" charset="0"/>
              </a:rPr>
              <a:t>Продолжение внедрения новых форм инновационной деятельности </a:t>
            </a:r>
            <a:r>
              <a:rPr lang="ru-RU" sz="1200" dirty="0" smtClean="0">
                <a:solidFill>
                  <a:schemeClr val="bg1"/>
                </a:solidFill>
                <a:latin typeface="Times New Roman" panose="02020603050405020304" pitchFamily="18" charset="0"/>
                <a:cs typeface="Times New Roman" panose="02020603050405020304" pitchFamily="18" charset="0"/>
              </a:rPr>
              <a:t>педагогов</a:t>
            </a:r>
            <a:endParaRPr lang="ru-RU" sz="1200" dirty="0">
              <a:solidFill>
                <a:schemeClr val="bg1"/>
              </a:solidFill>
              <a:latin typeface="Times New Roman" panose="02020603050405020304" pitchFamily="18" charset="0"/>
              <a:cs typeface="Times New Roman" panose="02020603050405020304" pitchFamily="18" charset="0"/>
            </a:endParaRPr>
          </a:p>
          <a:p>
            <a:pPr lvl="0">
              <a:lnSpc>
                <a:spcPct val="100000"/>
              </a:lnSpc>
              <a:spcBef>
                <a:spcPts val="0"/>
              </a:spcBef>
            </a:pPr>
            <a:r>
              <a:rPr lang="ru-RU" sz="1200" dirty="0" smtClean="0">
                <a:solidFill>
                  <a:schemeClr val="bg1"/>
                </a:solidFill>
                <a:latin typeface="Times New Roman" panose="02020603050405020304" pitchFamily="18" charset="0"/>
                <a:cs typeface="Times New Roman" panose="02020603050405020304" pitchFamily="18" charset="0"/>
              </a:rPr>
              <a:t>Повышение </a:t>
            </a:r>
            <a:r>
              <a:rPr lang="ru-RU" sz="1200" dirty="0">
                <a:solidFill>
                  <a:schemeClr val="bg1"/>
                </a:solidFill>
                <a:latin typeface="Times New Roman" panose="02020603050405020304" pitchFamily="18" charset="0"/>
                <a:cs typeface="Times New Roman" panose="02020603050405020304" pitchFamily="18" charset="0"/>
              </a:rPr>
              <a:t>профессионального мастерства и компетенции педагогических работников, повышение мобильности </a:t>
            </a:r>
            <a:r>
              <a:rPr lang="ru-RU" sz="1200" dirty="0" smtClean="0">
                <a:solidFill>
                  <a:schemeClr val="bg1"/>
                </a:solidFill>
                <a:latin typeface="Times New Roman" panose="02020603050405020304" pitchFamily="18" charset="0"/>
                <a:cs typeface="Times New Roman" panose="02020603050405020304" pitchFamily="18" charset="0"/>
              </a:rPr>
              <a:t>педагогов</a:t>
            </a:r>
            <a:endParaRPr lang="ru-RU" sz="1200" dirty="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200" dirty="0" smtClean="0">
                <a:solidFill>
                  <a:schemeClr val="bg1"/>
                </a:solidFill>
                <a:latin typeface="Times New Roman" panose="02020603050405020304" pitchFamily="18" charset="0"/>
                <a:cs typeface="Times New Roman" panose="02020603050405020304" pitchFamily="18" charset="0"/>
              </a:rPr>
              <a:t>методических мероприятиях разного уровня.</a:t>
            </a:r>
          </a:p>
          <a:p>
            <a:pPr lvl="0">
              <a:lnSpc>
                <a:spcPct val="100000"/>
              </a:lnSpc>
              <a:spcBef>
                <a:spcPts val="0"/>
              </a:spcBef>
            </a:pPr>
            <a:r>
              <a:rPr lang="ru-RU" sz="1200" dirty="0" smtClean="0">
                <a:solidFill>
                  <a:schemeClr val="bg1"/>
                </a:solidFill>
                <a:latin typeface="Times New Roman" panose="02020603050405020304" pitchFamily="18" charset="0"/>
                <a:cs typeface="Times New Roman" panose="02020603050405020304" pitchFamily="18" charset="0"/>
              </a:rPr>
              <a:t>Повышение уровня исполнительской дисциплины и работы педагога с основными документами по организации учебно-воспитательного процесса</a:t>
            </a:r>
          </a:p>
        </p:txBody>
      </p:sp>
    </p:spTree>
  </p:cSld>
  <p:clrMapOvr>
    <a:masterClrMapping/>
  </p:clrMapOvr>
  <p:transition spd="slow">
    <p:wheel spokes="1"/>
    <p:sndAc>
      <p:end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313" y="188913"/>
            <a:ext cx="8542337" cy="677862"/>
          </a:xfrm>
        </p:spPr>
        <p:txBody>
          <a:bodyPr>
            <a:noAutofit/>
          </a:bodyPr>
          <a:lstStyle/>
          <a:p>
            <a:pPr algn="ctr" eaLnBrk="1" fontAlgn="auto" hangingPunct="1">
              <a:spcAft>
                <a:spcPts val="0"/>
              </a:spcAft>
              <a:defRPr/>
            </a:pPr>
            <a:r>
              <a:rPr lang="ru-RU" sz="2400" b="1" cap="none" dirty="0" smtClean="0">
                <a:solidFill>
                  <a:schemeClr val="bg1"/>
                </a:solidFill>
                <a:latin typeface="Times New Roman" panose="02020603050405020304" pitchFamily="18" charset="0"/>
                <a:cs typeface="Times New Roman" panose="02020603050405020304" pitchFamily="18" charset="0"/>
              </a:rPr>
              <a:t>Задачи методической работы </a:t>
            </a:r>
            <a:br>
              <a:rPr lang="ru-RU" sz="2400" b="1" cap="none" dirty="0" smtClean="0">
                <a:solidFill>
                  <a:schemeClr val="bg1"/>
                </a:solidFill>
                <a:latin typeface="Times New Roman" panose="02020603050405020304" pitchFamily="18" charset="0"/>
                <a:cs typeface="Times New Roman" panose="02020603050405020304" pitchFamily="18" charset="0"/>
              </a:rPr>
            </a:br>
            <a:r>
              <a:rPr lang="ru-RU" sz="2400" b="1" cap="none" dirty="0" smtClean="0">
                <a:solidFill>
                  <a:schemeClr val="bg1"/>
                </a:solidFill>
                <a:latin typeface="Times New Roman" panose="02020603050405020304" pitchFamily="18" charset="0"/>
                <a:cs typeface="Times New Roman" panose="02020603050405020304" pitchFamily="18" charset="0"/>
              </a:rPr>
              <a:t>в 2018-201</a:t>
            </a:r>
            <a:r>
              <a:rPr lang="ru-RU" sz="2400" b="1" cap="none" dirty="0">
                <a:solidFill>
                  <a:schemeClr val="bg1"/>
                </a:solidFill>
                <a:latin typeface="Times New Roman" panose="02020603050405020304" pitchFamily="18" charset="0"/>
                <a:cs typeface="Times New Roman" panose="02020603050405020304" pitchFamily="18" charset="0"/>
              </a:rPr>
              <a:t>9</a:t>
            </a:r>
            <a:r>
              <a:rPr lang="ru-RU" sz="2400" b="1" cap="none" dirty="0" smtClean="0">
                <a:solidFill>
                  <a:schemeClr val="bg1"/>
                </a:solidFill>
                <a:latin typeface="Times New Roman" panose="02020603050405020304" pitchFamily="18" charset="0"/>
                <a:cs typeface="Times New Roman" panose="02020603050405020304" pitchFamily="18" charset="0"/>
              </a:rPr>
              <a:t> учебном году </a:t>
            </a:r>
            <a:endParaRPr lang="ru-RU" sz="2400" cap="none" dirty="0">
              <a:solidFill>
                <a:schemeClr val="bg1"/>
              </a:solidFill>
              <a:latin typeface="Times New Roman" panose="02020603050405020304" pitchFamily="18" charset="0"/>
              <a:cs typeface="Times New Roman" panose="02020603050405020304" pitchFamily="18" charset="0"/>
            </a:endParaRPr>
          </a:p>
        </p:txBody>
      </p:sp>
      <p:sp>
        <p:nvSpPr>
          <p:cNvPr id="18435" name="Текст 2"/>
          <p:cNvSpPr>
            <a:spLocks noGrp="1"/>
          </p:cNvSpPr>
          <p:nvPr>
            <p:ph type="body" idx="1"/>
          </p:nvPr>
        </p:nvSpPr>
        <p:spPr>
          <a:xfrm>
            <a:off x="250825" y="981074"/>
            <a:ext cx="8759825" cy="5876926"/>
          </a:xfrm>
        </p:spPr>
        <p:txBody>
          <a:bodyPr rtlCol="0">
            <a:noAutofit/>
          </a:bodyPr>
          <a:lstStyle/>
          <a:p>
            <a:pPr algn="just">
              <a:lnSpc>
                <a:spcPct val="100000"/>
              </a:lnSpc>
              <a:spcBef>
                <a:spcPts val="0"/>
              </a:spcBef>
            </a:pPr>
            <a:r>
              <a:rPr lang="ru-RU" b="1" dirty="0">
                <a:solidFill>
                  <a:schemeClr val="bg1"/>
                </a:solidFill>
                <a:latin typeface="Times New Roman" panose="02020603050405020304" pitchFamily="18" charset="0"/>
                <a:cs typeface="Times New Roman" panose="02020603050405020304" pitchFamily="18" charset="0"/>
              </a:rPr>
              <a:t>Основные задачи «Методической работы» были выполнены:</a:t>
            </a:r>
            <a:endParaRPr lang="ru-RU" dirty="0">
              <a:solidFill>
                <a:schemeClr val="bg1"/>
              </a:solidFill>
              <a:latin typeface="Times New Roman" panose="02020603050405020304" pitchFamily="18" charset="0"/>
              <a:cs typeface="Times New Roman" panose="02020603050405020304" pitchFamily="18" charset="0"/>
            </a:endParaRPr>
          </a:p>
          <a:p>
            <a:pPr algn="just">
              <a:lnSpc>
                <a:spcPct val="100000"/>
              </a:lnSpc>
              <a:spcBef>
                <a:spcPts val="0"/>
              </a:spcBef>
            </a:pPr>
            <a:r>
              <a:rPr lang="ru-RU" dirty="0">
                <a:solidFill>
                  <a:schemeClr val="bg1"/>
                </a:solidFill>
                <a:latin typeface="Times New Roman" panose="02020603050405020304" pitchFamily="18" charset="0"/>
                <a:cs typeface="Times New Roman" panose="02020603050405020304" pitchFamily="18" charset="0"/>
              </a:rPr>
              <a:t>-совершенствовался методический уровень педагогов в овладении новыми педагогическими технологиями по новым образовательным стандартам второго поколения;</a:t>
            </a:r>
          </a:p>
          <a:p>
            <a:pPr algn="just">
              <a:lnSpc>
                <a:spcPct val="100000"/>
              </a:lnSpc>
              <a:spcBef>
                <a:spcPts val="0"/>
              </a:spcBef>
            </a:pPr>
            <a:r>
              <a:rPr lang="ru-RU" dirty="0">
                <a:solidFill>
                  <a:schemeClr val="bg1"/>
                </a:solidFill>
                <a:latin typeface="Times New Roman" panose="02020603050405020304" pitchFamily="18" charset="0"/>
                <a:cs typeface="Times New Roman" panose="02020603050405020304" pitchFamily="18" charset="0"/>
              </a:rPr>
              <a:t>-внедрялись в практику личностно-ориентированные, коррекционно-развивающие педагогические технологии: проектно-исследовательская деятельность педагогов и обучающихся;</a:t>
            </a:r>
          </a:p>
          <a:p>
            <a:pPr algn="just">
              <a:lnSpc>
                <a:spcPct val="100000"/>
              </a:lnSpc>
              <a:spcBef>
                <a:spcPts val="0"/>
              </a:spcBef>
            </a:pPr>
            <a:r>
              <a:rPr lang="ru-RU" dirty="0">
                <a:solidFill>
                  <a:schemeClr val="bg1"/>
                </a:solidFill>
                <a:latin typeface="Times New Roman" panose="02020603050405020304" pitchFamily="18" charset="0"/>
                <a:cs typeface="Times New Roman" panose="02020603050405020304" pitchFamily="18" charset="0"/>
              </a:rPr>
              <a:t>-совершенствовалась система мониторинга развития педагогического коллектива: мониторинг образовательной и культурно-досуговой деятельности; </a:t>
            </a:r>
          </a:p>
          <a:p>
            <a:pPr algn="just">
              <a:lnSpc>
                <a:spcPct val="100000"/>
              </a:lnSpc>
              <a:spcBef>
                <a:spcPts val="0"/>
              </a:spcBef>
            </a:pPr>
            <a:r>
              <a:rPr lang="ru-RU" dirty="0">
                <a:solidFill>
                  <a:schemeClr val="bg1"/>
                </a:solidFill>
                <a:latin typeface="Times New Roman" panose="02020603050405020304" pitchFamily="18" charset="0"/>
                <a:cs typeface="Times New Roman" panose="02020603050405020304" pitchFamily="18" charset="0"/>
              </a:rPr>
              <a:t>-пополнялась методическая копилка необходимыми материалами для оказания помощи педагогам в работе.</a:t>
            </a:r>
          </a:p>
          <a:p>
            <a:pPr algn="just">
              <a:lnSpc>
                <a:spcPct val="100000"/>
              </a:lnSpc>
              <a:spcBef>
                <a:spcPts val="0"/>
              </a:spcBef>
            </a:pPr>
            <a:r>
              <a:rPr lang="ru-RU" dirty="0">
                <a:solidFill>
                  <a:schemeClr val="bg1"/>
                </a:solidFill>
                <a:latin typeface="Times New Roman" panose="02020603050405020304" pitchFamily="18" charset="0"/>
                <a:cs typeface="Times New Roman" panose="02020603050405020304" pitchFamily="18" charset="0"/>
              </a:rPr>
              <a:t>Проведены все запланированные педагогические советы по заявленным темам, методические объединения, открытые занятия и уроки</a:t>
            </a:r>
            <a:r>
              <a:rPr lang="ru-RU" dirty="0" smtClean="0">
                <a:solidFill>
                  <a:schemeClr val="bg1"/>
                </a:solidFill>
                <a:latin typeface="Times New Roman" panose="02020603050405020304" pitchFamily="18" charset="0"/>
                <a:cs typeface="Times New Roman" panose="02020603050405020304" pitchFamily="18" charset="0"/>
              </a:rPr>
              <a:t>.</a:t>
            </a:r>
          </a:p>
          <a:p>
            <a:pPr algn="just">
              <a:lnSpc>
                <a:spcPct val="100000"/>
              </a:lnSpc>
              <a:spcBef>
                <a:spcPts val="0"/>
              </a:spcBef>
            </a:pPr>
            <a:endParaRPr lang="ru-RU" dirty="0">
              <a:solidFill>
                <a:schemeClr val="bg1"/>
              </a:solidFill>
              <a:latin typeface="Times New Roman" panose="02020603050405020304" pitchFamily="18" charset="0"/>
              <a:cs typeface="Times New Roman" panose="02020603050405020304" pitchFamily="18" charset="0"/>
            </a:endParaRPr>
          </a:p>
          <a:p>
            <a:pPr algn="just">
              <a:lnSpc>
                <a:spcPct val="100000"/>
              </a:lnSpc>
              <a:spcBef>
                <a:spcPts val="0"/>
              </a:spcBef>
            </a:pPr>
            <a:r>
              <a:rPr lang="ru-RU" dirty="0">
                <a:solidFill>
                  <a:schemeClr val="bg1"/>
                </a:solidFill>
                <a:latin typeface="Times New Roman" panose="02020603050405020304" pitchFamily="18" charset="0"/>
                <a:cs typeface="Times New Roman" panose="02020603050405020304" pitchFamily="18" charset="0"/>
              </a:rPr>
              <a:t>В 2018-2019 учебном году в МАУДО СЮТ работали 9 педагогов дополнительного образования, 1 педагог-организатор.</a:t>
            </a:r>
          </a:p>
          <a:p>
            <a:pPr algn="just" eaLnBrk="1" fontAlgn="auto" hangingPunct="1">
              <a:lnSpc>
                <a:spcPct val="100000"/>
              </a:lnSpc>
              <a:spcBef>
                <a:spcPts val="0"/>
              </a:spcBef>
              <a:buFont typeface="Arial" panose="020B0604020202020204" pitchFamily="34" charset="0"/>
              <a:buNone/>
              <a:defRPr/>
            </a:pPr>
            <a:endParaRPr lang="ru-RU" cap="none" dirty="0" smtClean="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90517633"/>
      </p:ext>
    </p:extLst>
  </p:cSld>
  <p:clrMapOvr>
    <a:masterClrMapping/>
  </p:clrMapOvr>
  <p:transition spd="slow">
    <p:wheel spokes="1"/>
    <p:sndAc>
      <p:end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5763" y="188913"/>
            <a:ext cx="8651875" cy="936625"/>
          </a:xfrm>
        </p:spPr>
        <p:txBody>
          <a:bodyPr>
            <a:noAutofit/>
          </a:bodyPr>
          <a:lstStyle/>
          <a:p>
            <a:pPr algn="ctr" eaLnBrk="1" fontAlgn="auto" hangingPunct="1">
              <a:spcAft>
                <a:spcPts val="0"/>
              </a:spcAft>
              <a:defRPr/>
            </a:pPr>
            <a:r>
              <a:rPr lang="ru-RU" sz="2400" b="1" cap="none" dirty="0" smtClean="0">
                <a:solidFill>
                  <a:schemeClr val="bg1"/>
                </a:solidFill>
                <a:latin typeface="Times New Roman" panose="02020603050405020304" pitchFamily="18" charset="0"/>
                <a:cs typeface="Times New Roman" panose="02020603050405020304" pitchFamily="18" charset="0"/>
              </a:rPr>
              <a:t>Организация учебной деятельности </a:t>
            </a:r>
            <a:br>
              <a:rPr lang="ru-RU" sz="2400" b="1" cap="none" dirty="0" smtClean="0">
                <a:solidFill>
                  <a:schemeClr val="bg1"/>
                </a:solidFill>
                <a:latin typeface="Times New Roman" panose="02020603050405020304" pitchFamily="18" charset="0"/>
                <a:cs typeface="Times New Roman" panose="02020603050405020304" pitchFamily="18" charset="0"/>
              </a:rPr>
            </a:br>
            <a:r>
              <a:rPr lang="ru-RU" sz="2400" b="1" cap="none" dirty="0" smtClean="0">
                <a:solidFill>
                  <a:schemeClr val="bg1"/>
                </a:solidFill>
                <a:latin typeface="Times New Roman" panose="02020603050405020304" pitchFamily="18" charset="0"/>
                <a:cs typeface="Times New Roman" panose="02020603050405020304" pitchFamily="18" charset="0"/>
              </a:rPr>
              <a:t>в 2018-201</a:t>
            </a:r>
            <a:r>
              <a:rPr lang="ru-RU" sz="2400" b="1" cap="none" dirty="0">
                <a:solidFill>
                  <a:schemeClr val="bg1"/>
                </a:solidFill>
                <a:latin typeface="Times New Roman" panose="02020603050405020304" pitchFamily="18" charset="0"/>
                <a:cs typeface="Times New Roman" panose="02020603050405020304" pitchFamily="18" charset="0"/>
              </a:rPr>
              <a:t>9</a:t>
            </a:r>
            <a:r>
              <a:rPr lang="ru-RU" sz="2400" b="1" cap="none" dirty="0" smtClean="0">
                <a:solidFill>
                  <a:schemeClr val="bg1"/>
                </a:solidFill>
                <a:latin typeface="Times New Roman" panose="02020603050405020304" pitchFamily="18" charset="0"/>
                <a:cs typeface="Times New Roman" panose="02020603050405020304" pitchFamily="18" charset="0"/>
              </a:rPr>
              <a:t> учебном году</a:t>
            </a:r>
            <a:r>
              <a:rPr lang="ru-RU" sz="2400" cap="none" dirty="0" smtClean="0">
                <a:solidFill>
                  <a:schemeClr val="bg1"/>
                </a:solidFill>
                <a:latin typeface="Times New Roman" panose="02020603050405020304" pitchFamily="18" charset="0"/>
                <a:cs typeface="Times New Roman" panose="02020603050405020304" pitchFamily="18" charset="0"/>
              </a:rPr>
              <a:t/>
            </a:r>
            <a:br>
              <a:rPr lang="ru-RU" sz="2400" cap="none" dirty="0" smtClean="0">
                <a:solidFill>
                  <a:schemeClr val="bg1"/>
                </a:solidFill>
                <a:latin typeface="Times New Roman" panose="02020603050405020304" pitchFamily="18" charset="0"/>
                <a:cs typeface="Times New Roman" panose="02020603050405020304" pitchFamily="18" charset="0"/>
              </a:rPr>
            </a:br>
            <a:endParaRPr lang="ru-RU" sz="2400" cap="none" dirty="0">
              <a:solidFill>
                <a:schemeClr val="bg1"/>
              </a:solidFill>
              <a:latin typeface="Times New Roman" panose="02020603050405020304" pitchFamily="18" charset="0"/>
              <a:cs typeface="Times New Roman" panose="02020603050405020304" pitchFamily="18" charset="0"/>
            </a:endParaRPr>
          </a:p>
        </p:txBody>
      </p:sp>
      <p:sp>
        <p:nvSpPr>
          <p:cNvPr id="20483" name="Текст 2"/>
          <p:cNvSpPr>
            <a:spLocks noGrp="1"/>
          </p:cNvSpPr>
          <p:nvPr>
            <p:ph type="body" idx="1"/>
          </p:nvPr>
        </p:nvSpPr>
        <p:spPr>
          <a:xfrm>
            <a:off x="385763" y="908720"/>
            <a:ext cx="8569325" cy="5661025"/>
          </a:xfrm>
        </p:spPr>
        <p:txBody>
          <a:bodyPr rtlCol="0">
            <a:noAutofit/>
          </a:bodyPr>
          <a:lstStyle/>
          <a:p>
            <a:pPr>
              <a:lnSpc>
                <a:spcPct val="100000"/>
              </a:lnSpc>
              <a:spcBef>
                <a:spcPts val="0"/>
              </a:spcBef>
            </a:pPr>
            <a:r>
              <a:rPr lang="ru-RU" cap="none" dirty="0" smtClean="0">
                <a:solidFill>
                  <a:schemeClr val="bg1"/>
                </a:solidFill>
                <a:latin typeface="Times New Roman" panose="02020603050405020304" pitchFamily="18" charset="0"/>
                <a:cs typeface="Times New Roman" panose="02020603050405020304" pitchFamily="18" charset="0"/>
              </a:rPr>
              <a:t> </a:t>
            </a:r>
            <a:r>
              <a:rPr lang="ru-RU" sz="1600" dirty="0">
                <a:solidFill>
                  <a:schemeClr val="bg1"/>
                </a:solidFill>
                <a:latin typeface="Times New Roman" panose="02020603050405020304" pitchFamily="18" charset="0"/>
                <a:cs typeface="Times New Roman" panose="02020603050405020304" pitchFamily="18" charset="0"/>
              </a:rPr>
              <a:t>В 2018-2019 учебном году учебный план учреждения </a:t>
            </a:r>
            <a:r>
              <a:rPr lang="ru-RU" sz="1600" dirty="0" smtClean="0">
                <a:solidFill>
                  <a:schemeClr val="bg1"/>
                </a:solidFill>
                <a:latin typeface="Times New Roman" panose="02020603050405020304" pitchFamily="18" charset="0"/>
                <a:cs typeface="Times New Roman" panose="02020603050405020304" pitchFamily="18" charset="0"/>
              </a:rPr>
              <a:t>составлялся </a:t>
            </a:r>
            <a:r>
              <a:rPr lang="ru-RU" sz="1600" dirty="0">
                <a:solidFill>
                  <a:schemeClr val="bg1"/>
                </a:solidFill>
                <a:latin typeface="Times New Roman" panose="02020603050405020304" pitchFamily="18" charset="0"/>
                <a:cs typeface="Times New Roman" panose="02020603050405020304" pitchFamily="18" charset="0"/>
              </a:rPr>
              <a:t>из возможностей бюджетного финансирования, наличия педагогов и потребностей учащихся в образовательных услугах. </a:t>
            </a:r>
            <a:endParaRPr lang="ru-RU" sz="16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endParaRPr lang="ru-RU" sz="16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600" dirty="0" smtClean="0">
                <a:solidFill>
                  <a:schemeClr val="bg1"/>
                </a:solidFill>
                <a:latin typeface="Times New Roman" panose="02020603050405020304" pitchFamily="18" charset="0"/>
                <a:cs typeface="Times New Roman" panose="02020603050405020304" pitchFamily="18" charset="0"/>
              </a:rPr>
              <a:t>10 </a:t>
            </a:r>
            <a:r>
              <a:rPr lang="ru-RU" sz="1600" dirty="0">
                <a:solidFill>
                  <a:schemeClr val="bg1"/>
                </a:solidFill>
                <a:latin typeface="Times New Roman" panose="02020603050405020304" pitchFamily="18" charset="0"/>
                <a:cs typeface="Times New Roman" panose="02020603050405020304" pitchFamily="18" charset="0"/>
              </a:rPr>
              <a:t>педагогов дополнительного образования осуществляли образовательную деятельность по 15 образовательным программам: </a:t>
            </a:r>
            <a:endParaRPr lang="ru-RU" sz="16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Техническая направленность:</a:t>
            </a:r>
          </a:p>
          <a:p>
            <a:pPr marL="342900" indent="-342900">
              <a:lnSpc>
                <a:spcPct val="100000"/>
              </a:lnSpc>
              <a:spcBef>
                <a:spcPts val="0"/>
              </a:spcBef>
              <a:buAutoNum type="arabicPeriod"/>
            </a:pPr>
            <a:r>
              <a:rPr lang="ru-RU" sz="1400" dirty="0" smtClean="0">
                <a:solidFill>
                  <a:schemeClr val="bg1"/>
                </a:solidFill>
                <a:latin typeface="Times New Roman" panose="02020603050405020304" pitchFamily="18" charset="0"/>
                <a:cs typeface="Times New Roman" panose="02020603050405020304" pitchFamily="18" charset="0"/>
              </a:rPr>
              <a:t>«</a:t>
            </a:r>
            <a:r>
              <a:rPr lang="ru-RU" sz="1400" dirty="0">
                <a:solidFill>
                  <a:schemeClr val="bg1"/>
                </a:solidFill>
                <a:latin typeface="Times New Roman" panose="02020603050405020304" pitchFamily="18" charset="0"/>
                <a:cs typeface="Times New Roman" panose="02020603050405020304" pitchFamily="18" charset="0"/>
              </a:rPr>
              <a:t>Робототехника»;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2</a:t>
            </a:r>
            <a:r>
              <a:rPr lang="ru-RU" sz="1400" dirty="0">
                <a:solidFill>
                  <a:schemeClr val="bg1"/>
                </a:solidFill>
                <a:latin typeface="Times New Roman" panose="02020603050405020304" pitchFamily="18" charset="0"/>
                <a:cs typeface="Times New Roman" panose="02020603050405020304" pitchFamily="18" charset="0"/>
              </a:rPr>
              <a:t>. «Радиотехническое конструирование»;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3</a:t>
            </a:r>
            <a:r>
              <a:rPr lang="ru-RU" sz="1400" dirty="0">
                <a:solidFill>
                  <a:schemeClr val="bg1"/>
                </a:solidFill>
                <a:latin typeface="Times New Roman" panose="02020603050405020304" pitchFamily="18" charset="0"/>
                <a:cs typeface="Times New Roman" panose="02020603050405020304" pitchFamily="18" charset="0"/>
              </a:rPr>
              <a:t>. «Начальное техническое конструирование»;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4</a:t>
            </a:r>
            <a:r>
              <a:rPr lang="ru-RU" sz="1400" dirty="0">
                <a:solidFill>
                  <a:schemeClr val="bg1"/>
                </a:solidFill>
                <a:latin typeface="Times New Roman" panose="02020603050405020304" pitchFamily="18" charset="0"/>
                <a:cs typeface="Times New Roman" panose="02020603050405020304" pitchFamily="18" charset="0"/>
              </a:rPr>
              <a:t>. «</a:t>
            </a:r>
            <a:r>
              <a:rPr lang="ru-RU" sz="1400" dirty="0" err="1">
                <a:solidFill>
                  <a:schemeClr val="bg1"/>
                </a:solidFill>
                <a:latin typeface="Times New Roman" panose="02020603050405020304" pitchFamily="18" charset="0"/>
                <a:cs typeface="Times New Roman" panose="02020603050405020304" pitchFamily="18" charset="0"/>
              </a:rPr>
              <a:t>Авиамоделирование</a:t>
            </a:r>
            <a:r>
              <a:rPr lang="ru-RU" sz="1400" dirty="0">
                <a:solidFill>
                  <a:schemeClr val="bg1"/>
                </a:solidFill>
                <a:latin typeface="Times New Roman" panose="02020603050405020304" pitchFamily="18" charset="0"/>
                <a:cs typeface="Times New Roman" panose="02020603050405020304" pitchFamily="18" charset="0"/>
              </a:rPr>
              <a:t>»; </a:t>
            </a:r>
            <a:endParaRPr lang="ru-RU" sz="1400" dirty="0" smtClean="0">
              <a:solidFill>
                <a:schemeClr val="bg1"/>
              </a:solidFill>
              <a:latin typeface="Times New Roman" panose="02020603050405020304" pitchFamily="18" charset="0"/>
              <a:cs typeface="Times New Roman" panose="02020603050405020304" pitchFamily="18" charset="0"/>
            </a:endParaRPr>
          </a:p>
          <a:p>
            <a:pPr marL="342900" indent="-342900">
              <a:lnSpc>
                <a:spcPct val="100000"/>
              </a:lnSpc>
              <a:spcBef>
                <a:spcPts val="0"/>
              </a:spcBef>
              <a:buAutoNum type="arabicPeriod" startAt="5"/>
            </a:pPr>
            <a:r>
              <a:rPr lang="ru-RU" sz="1400" dirty="0" smtClean="0">
                <a:solidFill>
                  <a:schemeClr val="bg1"/>
                </a:solidFill>
                <a:latin typeface="Times New Roman" panose="02020603050405020304" pitchFamily="18" charset="0"/>
                <a:cs typeface="Times New Roman" panose="02020603050405020304" pitchFamily="18" charset="0"/>
              </a:rPr>
              <a:t>«</a:t>
            </a:r>
            <a:r>
              <a:rPr lang="ru-RU" sz="1400" dirty="0" err="1">
                <a:solidFill>
                  <a:schemeClr val="bg1"/>
                </a:solidFill>
                <a:latin typeface="Times New Roman" panose="02020603050405020304" pitchFamily="18" charset="0"/>
                <a:cs typeface="Times New Roman" panose="02020603050405020304" pitchFamily="18" charset="0"/>
              </a:rPr>
              <a:t>Судомоделирование</a:t>
            </a:r>
            <a:r>
              <a:rPr lang="ru-RU" sz="1400" dirty="0">
                <a:solidFill>
                  <a:schemeClr val="bg1"/>
                </a:solidFill>
                <a:latin typeface="Times New Roman" panose="02020603050405020304" pitchFamily="18" charset="0"/>
                <a:cs typeface="Times New Roman" panose="02020603050405020304" pitchFamily="18" charset="0"/>
              </a:rPr>
              <a:t>»;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6</a:t>
            </a:r>
            <a:r>
              <a:rPr lang="ru-RU" sz="1400" dirty="0">
                <a:solidFill>
                  <a:schemeClr val="bg1"/>
                </a:solidFill>
                <a:latin typeface="Times New Roman" panose="02020603050405020304" pitchFamily="18" charset="0"/>
                <a:cs typeface="Times New Roman" panose="02020603050405020304" pitchFamily="18" charset="0"/>
              </a:rPr>
              <a:t>. «Технологии дизайна в техническом творчестве»;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7</a:t>
            </a:r>
            <a:r>
              <a:rPr lang="ru-RU" sz="1400" dirty="0">
                <a:solidFill>
                  <a:schemeClr val="bg1"/>
                </a:solidFill>
                <a:latin typeface="Times New Roman" panose="02020603050405020304" pitchFamily="18" charset="0"/>
                <a:cs typeface="Times New Roman" panose="02020603050405020304" pitchFamily="18" charset="0"/>
              </a:rPr>
              <a:t>. «Начальное техническое творчество»;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8</a:t>
            </a:r>
            <a:r>
              <a:rPr lang="ru-RU" sz="1400" dirty="0">
                <a:solidFill>
                  <a:schemeClr val="bg1"/>
                </a:solidFill>
                <a:latin typeface="Times New Roman" panose="02020603050405020304" pitchFamily="18" charset="0"/>
                <a:cs typeface="Times New Roman" panose="02020603050405020304" pitchFamily="18" charset="0"/>
              </a:rPr>
              <a:t>. «Путешествие в страну дизайна»;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9</a:t>
            </a:r>
            <a:r>
              <a:rPr lang="ru-RU" sz="1400" dirty="0">
                <a:solidFill>
                  <a:schemeClr val="bg1"/>
                </a:solidFill>
                <a:latin typeface="Times New Roman" panose="02020603050405020304" pitchFamily="18" charset="0"/>
                <a:cs typeface="Times New Roman" panose="02020603050405020304" pitchFamily="18" charset="0"/>
              </a:rPr>
              <a:t>. «Основы мультипликации и анимации»;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10</a:t>
            </a:r>
            <a:r>
              <a:rPr lang="ru-RU" sz="1400" dirty="0">
                <a:solidFill>
                  <a:schemeClr val="bg1"/>
                </a:solidFill>
                <a:latin typeface="Times New Roman" panose="02020603050405020304" pitchFamily="18" charset="0"/>
                <a:cs typeface="Times New Roman" panose="02020603050405020304" pitchFamily="18" charset="0"/>
              </a:rPr>
              <a:t>. Цифровая лаборатория «</a:t>
            </a:r>
            <a:r>
              <a:rPr lang="ru-RU" sz="1400" dirty="0" err="1">
                <a:solidFill>
                  <a:schemeClr val="bg1"/>
                </a:solidFill>
                <a:latin typeface="Times New Roman" panose="02020603050405020304" pitchFamily="18" charset="0"/>
                <a:cs typeface="Times New Roman" panose="02020603050405020304" pitchFamily="18" charset="0"/>
              </a:rPr>
              <a:t>Наураша</a:t>
            </a:r>
            <a:r>
              <a:rPr lang="ru-RU" sz="1400" dirty="0">
                <a:solidFill>
                  <a:schemeClr val="bg1"/>
                </a:solidFill>
                <a:latin typeface="Times New Roman" panose="02020603050405020304" pitchFamily="18" charset="0"/>
                <a:cs typeface="Times New Roman" panose="02020603050405020304" pitchFamily="18" charset="0"/>
              </a:rPr>
              <a:t>»;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11</a:t>
            </a:r>
            <a:r>
              <a:rPr lang="ru-RU" sz="1400" dirty="0">
                <a:solidFill>
                  <a:schemeClr val="bg1"/>
                </a:solidFill>
                <a:latin typeface="Times New Roman" panose="02020603050405020304" pitchFamily="18" charset="0"/>
                <a:cs typeface="Times New Roman" panose="02020603050405020304" pitchFamily="18" charset="0"/>
              </a:rPr>
              <a:t>. «Основы 3D моделирования»;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12</a:t>
            </a:r>
            <a:r>
              <a:rPr lang="ru-RU" sz="1400" dirty="0">
                <a:solidFill>
                  <a:schemeClr val="bg1"/>
                </a:solidFill>
                <a:latin typeface="Times New Roman" panose="02020603050405020304" pitchFamily="18" charset="0"/>
                <a:cs typeface="Times New Roman" panose="02020603050405020304" pitchFamily="18" charset="0"/>
              </a:rPr>
              <a:t>. «Детско-юношеская автошкола» (ДЮАШ). </a:t>
            </a:r>
          </a:p>
          <a:p>
            <a:pPr>
              <a:lnSpc>
                <a:spcPct val="100000"/>
              </a:lnSpc>
              <a:spcBef>
                <a:spcPts val="0"/>
              </a:spcBef>
            </a:pP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Социально-педагогическое </a:t>
            </a:r>
            <a:r>
              <a:rPr lang="ru-RU" sz="1400" dirty="0">
                <a:solidFill>
                  <a:schemeClr val="bg1"/>
                </a:solidFill>
                <a:latin typeface="Times New Roman" panose="02020603050405020304" pitchFamily="18" charset="0"/>
                <a:cs typeface="Times New Roman" panose="02020603050405020304" pitchFamily="18" charset="0"/>
              </a:rPr>
              <a:t>направление: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13</a:t>
            </a:r>
            <a:r>
              <a:rPr lang="ru-RU" sz="1400" dirty="0">
                <a:solidFill>
                  <a:schemeClr val="bg1"/>
                </a:solidFill>
                <a:latin typeface="Times New Roman" panose="02020603050405020304" pitchFamily="18" charset="0"/>
                <a:cs typeface="Times New Roman" panose="02020603050405020304" pitchFamily="18" charset="0"/>
              </a:rPr>
              <a:t>. «Дорожная азбука»;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14</a:t>
            </a:r>
            <a:r>
              <a:rPr lang="ru-RU" sz="1400" dirty="0">
                <a:solidFill>
                  <a:schemeClr val="bg1"/>
                </a:solidFill>
                <a:latin typeface="Times New Roman" panose="02020603050405020304" pitchFamily="18" charset="0"/>
                <a:cs typeface="Times New Roman" panose="02020603050405020304" pitchFamily="18" charset="0"/>
              </a:rPr>
              <a:t>. «Дорожная азбука от А до Я»; </a:t>
            </a:r>
            <a:endParaRPr lang="ru-RU" sz="14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smtClean="0">
                <a:solidFill>
                  <a:schemeClr val="bg1"/>
                </a:solidFill>
                <a:latin typeface="Times New Roman" panose="02020603050405020304" pitchFamily="18" charset="0"/>
                <a:cs typeface="Times New Roman" panose="02020603050405020304" pitchFamily="18" charset="0"/>
              </a:rPr>
              <a:t>15</a:t>
            </a:r>
            <a:r>
              <a:rPr lang="ru-RU" sz="1400" dirty="0">
                <a:solidFill>
                  <a:schemeClr val="bg1"/>
                </a:solidFill>
                <a:latin typeface="Times New Roman" panose="02020603050405020304" pitchFamily="18" charset="0"/>
                <a:cs typeface="Times New Roman" panose="02020603050405020304" pitchFamily="18" charset="0"/>
              </a:rPr>
              <a:t>. «Безопасный маршрут».</a:t>
            </a:r>
          </a:p>
          <a:p>
            <a:pPr lvl="1" eaLnBrk="1" fontAlgn="auto" hangingPunct="1">
              <a:lnSpc>
                <a:spcPct val="100000"/>
              </a:lnSpc>
              <a:spcBef>
                <a:spcPts val="0"/>
              </a:spcBef>
              <a:defRPr/>
            </a:pPr>
            <a:endParaRPr lang="en-US" sz="1400" cap="none" dirty="0" smtClean="0">
              <a:solidFill>
                <a:schemeClr val="bg1"/>
              </a:solidFill>
              <a:latin typeface="Times New Roman" panose="02020603050405020304" pitchFamily="18" charset="0"/>
              <a:cs typeface="Times New Roman" panose="02020603050405020304" pitchFamily="18" charset="0"/>
            </a:endParaRPr>
          </a:p>
          <a:p>
            <a:pPr eaLnBrk="1" fontAlgn="auto" hangingPunct="1">
              <a:lnSpc>
                <a:spcPct val="100000"/>
              </a:lnSpc>
              <a:spcBef>
                <a:spcPts val="0"/>
              </a:spcBef>
              <a:buFont typeface="Arial" panose="020B0604020202020204" pitchFamily="34" charset="0"/>
              <a:buNone/>
              <a:defRPr/>
            </a:pPr>
            <a:endParaRPr lang="ru-RU" cap="none" dirty="0" smtClean="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ransition spd="slow">
    <p:wheel spokes="1"/>
    <p:sndAc>
      <p:end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5763" y="188913"/>
            <a:ext cx="8651875" cy="936625"/>
          </a:xfrm>
        </p:spPr>
        <p:txBody>
          <a:bodyPr>
            <a:noAutofit/>
          </a:bodyPr>
          <a:lstStyle/>
          <a:p>
            <a:pPr algn="ctr" eaLnBrk="1" fontAlgn="auto" hangingPunct="1">
              <a:spcAft>
                <a:spcPts val="0"/>
              </a:spcAft>
              <a:defRPr/>
            </a:pPr>
            <a:r>
              <a:rPr lang="ru-RU" sz="2400" b="1" cap="none" dirty="0" smtClean="0">
                <a:solidFill>
                  <a:schemeClr val="bg1"/>
                </a:solidFill>
                <a:latin typeface="Times New Roman" panose="02020603050405020304" pitchFamily="18" charset="0"/>
                <a:cs typeface="Times New Roman" panose="02020603050405020304" pitchFamily="18" charset="0"/>
              </a:rPr>
              <a:t>Организация учебной деятельности </a:t>
            </a:r>
            <a:br>
              <a:rPr lang="ru-RU" sz="2400" b="1" cap="none" dirty="0" smtClean="0">
                <a:solidFill>
                  <a:schemeClr val="bg1"/>
                </a:solidFill>
                <a:latin typeface="Times New Roman" panose="02020603050405020304" pitchFamily="18" charset="0"/>
                <a:cs typeface="Times New Roman" panose="02020603050405020304" pitchFamily="18" charset="0"/>
              </a:rPr>
            </a:br>
            <a:r>
              <a:rPr lang="ru-RU" sz="2400" b="1" cap="none" dirty="0" smtClean="0">
                <a:solidFill>
                  <a:schemeClr val="bg1"/>
                </a:solidFill>
                <a:latin typeface="Times New Roman" panose="02020603050405020304" pitchFamily="18" charset="0"/>
                <a:cs typeface="Times New Roman" panose="02020603050405020304" pitchFamily="18" charset="0"/>
              </a:rPr>
              <a:t>в 2018-2019 учебном году</a:t>
            </a:r>
            <a:r>
              <a:rPr lang="ru-RU" sz="2400" cap="none" dirty="0" smtClean="0">
                <a:solidFill>
                  <a:schemeClr val="bg1"/>
                </a:solidFill>
                <a:latin typeface="Times New Roman" panose="02020603050405020304" pitchFamily="18" charset="0"/>
                <a:cs typeface="Times New Roman" panose="02020603050405020304" pitchFamily="18" charset="0"/>
              </a:rPr>
              <a:t/>
            </a:r>
            <a:br>
              <a:rPr lang="ru-RU" sz="2400" cap="none" dirty="0" smtClean="0">
                <a:solidFill>
                  <a:schemeClr val="bg1"/>
                </a:solidFill>
                <a:latin typeface="Times New Roman" panose="02020603050405020304" pitchFamily="18" charset="0"/>
                <a:cs typeface="Times New Roman" panose="02020603050405020304" pitchFamily="18" charset="0"/>
              </a:rPr>
            </a:br>
            <a:endParaRPr lang="ru-RU" sz="2400" cap="none" dirty="0">
              <a:solidFill>
                <a:schemeClr val="bg1"/>
              </a:solidFill>
              <a:latin typeface="Times New Roman" panose="02020603050405020304" pitchFamily="18" charset="0"/>
              <a:cs typeface="Times New Roman" panose="02020603050405020304" pitchFamily="18" charset="0"/>
            </a:endParaRPr>
          </a:p>
        </p:txBody>
      </p:sp>
      <p:sp>
        <p:nvSpPr>
          <p:cNvPr id="20483" name="Текст 2"/>
          <p:cNvSpPr>
            <a:spLocks noGrp="1"/>
          </p:cNvSpPr>
          <p:nvPr>
            <p:ph type="body" idx="1"/>
          </p:nvPr>
        </p:nvSpPr>
        <p:spPr>
          <a:xfrm>
            <a:off x="232305" y="764704"/>
            <a:ext cx="8860730" cy="5661025"/>
          </a:xfrm>
        </p:spPr>
        <p:txBody>
          <a:bodyPr rtlCol="0">
            <a:noAutofit/>
          </a:bodyPr>
          <a:lstStyle/>
          <a:p>
            <a:pPr>
              <a:lnSpc>
                <a:spcPct val="100000"/>
              </a:lnSpc>
              <a:spcBef>
                <a:spcPts val="0"/>
              </a:spcBef>
            </a:pPr>
            <a:r>
              <a:rPr lang="ru-RU" dirty="0">
                <a:solidFill>
                  <a:schemeClr val="bg1"/>
                </a:solidFill>
                <a:latin typeface="Times New Roman" panose="02020603050405020304" pitchFamily="18" charset="0"/>
                <a:cs typeface="Times New Roman" panose="02020603050405020304" pitchFamily="18" charset="0"/>
              </a:rPr>
              <a:t>Программы реализовались в течении всего календарного года продолжительность учебного (аудиторного) периода – 36 недель, самоподготовка учащихся во время каникулярного времени – 16 недель</a:t>
            </a:r>
            <a:r>
              <a:rPr lang="ru-RU" dirty="0" smtClean="0">
                <a:solidFill>
                  <a:schemeClr val="bg1"/>
                </a:solidFill>
                <a:latin typeface="Times New Roman" panose="02020603050405020304" pitchFamily="18" charset="0"/>
                <a:cs typeface="Times New Roman" panose="02020603050405020304" pitchFamily="18" charset="0"/>
              </a:rPr>
              <a:t>.</a:t>
            </a:r>
          </a:p>
          <a:p>
            <a:pPr>
              <a:lnSpc>
                <a:spcPct val="100000"/>
              </a:lnSpc>
              <a:spcBef>
                <a:spcPts val="0"/>
              </a:spcBef>
            </a:pPr>
            <a:endParaRPr lang="ru-RU" dirty="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dirty="0">
                <a:solidFill>
                  <a:schemeClr val="bg1"/>
                </a:solidFill>
                <a:latin typeface="Times New Roman" panose="02020603050405020304" pitchFamily="18" charset="0"/>
                <a:cs typeface="Times New Roman" panose="02020603050405020304" pitchFamily="18" charset="0"/>
              </a:rPr>
              <a:t>Продолжительность занятий и их количество часов в неделю определялось направленностью программы педагога и психофизическими возможностями учащихся от 1 часа до 6 часов в неделю (академических</a:t>
            </a:r>
            <a:r>
              <a:rPr lang="ru-RU" dirty="0" smtClean="0">
                <a:solidFill>
                  <a:schemeClr val="bg1"/>
                </a:solidFill>
                <a:latin typeface="Times New Roman" panose="02020603050405020304" pitchFamily="18" charset="0"/>
                <a:cs typeface="Times New Roman" panose="02020603050405020304" pitchFamily="18" charset="0"/>
              </a:rPr>
              <a:t>).</a:t>
            </a:r>
          </a:p>
          <a:p>
            <a:pPr>
              <a:lnSpc>
                <a:spcPct val="100000"/>
              </a:lnSpc>
              <a:spcBef>
                <a:spcPts val="0"/>
              </a:spcBef>
            </a:pPr>
            <a:endParaRPr lang="ru-RU" dirty="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dirty="0">
                <a:solidFill>
                  <a:schemeClr val="bg1"/>
                </a:solidFill>
                <a:latin typeface="Times New Roman" panose="02020603050405020304" pitchFamily="18" charset="0"/>
                <a:cs typeface="Times New Roman" panose="02020603050405020304" pitchFamily="18" charset="0"/>
              </a:rPr>
              <a:t>Учебная нагрузка определялась по годам обучения (1-й, 2-й, 3-й, 4-й года) и по направленности образовательных программ: - 1, 2, 4, 6 часов в неделю, что составляло соответственно: 36 (16), 72 (32), 144 (64), 216 (96) часов в год. </a:t>
            </a:r>
            <a:endParaRPr lang="ru-RU"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endParaRPr lang="ru-RU" dirty="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dirty="0">
                <a:solidFill>
                  <a:schemeClr val="bg1"/>
                </a:solidFill>
                <a:latin typeface="Times New Roman" panose="02020603050405020304" pitchFamily="18" charset="0"/>
                <a:cs typeface="Times New Roman" panose="02020603050405020304" pitchFamily="18" charset="0"/>
              </a:rPr>
              <a:t>Особое внимание в течение учебного года уделялось качественной организации обучения и воспитания обучающихся, сохранности контингента на протяжении всего учебного года</a:t>
            </a:r>
            <a:r>
              <a:rPr lang="ru-RU" dirty="0" smtClean="0">
                <a:solidFill>
                  <a:schemeClr val="bg1"/>
                </a:solidFill>
                <a:latin typeface="Times New Roman" panose="02020603050405020304" pitchFamily="18" charset="0"/>
                <a:cs typeface="Times New Roman" panose="02020603050405020304" pitchFamily="18" charset="0"/>
              </a:rPr>
              <a:t>.</a:t>
            </a:r>
          </a:p>
          <a:p>
            <a:pPr>
              <a:lnSpc>
                <a:spcPct val="100000"/>
              </a:lnSpc>
              <a:spcBef>
                <a:spcPts val="0"/>
              </a:spcBef>
            </a:pPr>
            <a:r>
              <a:rPr lang="ru-RU" dirty="0" smtClean="0">
                <a:solidFill>
                  <a:schemeClr val="bg1"/>
                </a:solidFill>
                <a:latin typeface="Times New Roman" panose="02020603050405020304" pitchFamily="18" charset="0"/>
                <a:cs typeface="Times New Roman" panose="02020603050405020304" pitchFamily="18" charset="0"/>
              </a:rPr>
              <a:t> </a:t>
            </a:r>
          </a:p>
          <a:p>
            <a:pPr>
              <a:lnSpc>
                <a:spcPct val="100000"/>
              </a:lnSpc>
              <a:spcBef>
                <a:spcPts val="0"/>
              </a:spcBef>
            </a:pPr>
            <a:r>
              <a:rPr lang="ru-RU" dirty="0" smtClean="0">
                <a:solidFill>
                  <a:schemeClr val="bg1"/>
                </a:solidFill>
                <a:latin typeface="Times New Roman" panose="02020603050405020304" pitchFamily="18" charset="0"/>
                <a:cs typeface="Times New Roman" panose="02020603050405020304" pitchFamily="18" charset="0"/>
              </a:rPr>
              <a:t>На </a:t>
            </a:r>
            <a:r>
              <a:rPr lang="ru-RU" dirty="0">
                <a:solidFill>
                  <a:schemeClr val="bg1"/>
                </a:solidFill>
                <a:latin typeface="Times New Roman" panose="02020603050405020304" pitchFamily="18" charset="0"/>
                <a:cs typeface="Times New Roman" panose="02020603050405020304" pitchFamily="18" charset="0"/>
              </a:rPr>
              <a:t>начало учебного года по муниципальному заданию было 1230 учащихся, на конец учебного года 1266 учащихся</a:t>
            </a:r>
            <a:endParaRPr lang="ru-RU" sz="1600" cap="none" dirty="0" smtClean="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2078670"/>
      </p:ext>
    </p:extLst>
  </p:cSld>
  <p:clrMapOvr>
    <a:masterClrMapping/>
  </p:clrMapOvr>
  <p:transition spd="slow">
    <p:wheel spokes="1"/>
    <p:sndAc>
      <p:end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650" y="188913"/>
            <a:ext cx="8183563" cy="647799"/>
          </a:xfrm>
        </p:spPr>
        <p:txBody>
          <a:bodyPr>
            <a:normAutofit fontScale="90000"/>
          </a:bodyPr>
          <a:lstStyle/>
          <a:p>
            <a:pPr algn="ctr" eaLnBrk="1" fontAlgn="auto" hangingPunct="1">
              <a:spcAft>
                <a:spcPts val="0"/>
              </a:spcAft>
              <a:defRPr/>
            </a:pPr>
            <a:r>
              <a:rPr lang="ru-RU" sz="2700" b="1" cap="none" dirty="0" smtClean="0">
                <a:solidFill>
                  <a:schemeClr val="bg1"/>
                </a:solidFill>
                <a:latin typeface="Times New Roman" panose="02020603050405020304" pitchFamily="18" charset="0"/>
                <a:cs typeface="Times New Roman" panose="02020603050405020304" pitchFamily="18" charset="0"/>
              </a:rPr>
              <a:t>Проблемы, решавшиеся в 2018 - 2019 учебном году,</a:t>
            </a:r>
            <a:br>
              <a:rPr lang="ru-RU" sz="2700" b="1" cap="none" dirty="0" smtClean="0">
                <a:solidFill>
                  <a:schemeClr val="bg1"/>
                </a:solidFill>
                <a:latin typeface="Times New Roman" panose="02020603050405020304" pitchFamily="18" charset="0"/>
                <a:cs typeface="Times New Roman" panose="02020603050405020304" pitchFamily="18" charset="0"/>
              </a:rPr>
            </a:br>
            <a:r>
              <a:rPr lang="ru-RU" sz="2700" b="1" cap="none" dirty="0" smtClean="0">
                <a:solidFill>
                  <a:schemeClr val="bg1"/>
                </a:solidFill>
                <a:latin typeface="Times New Roman" panose="02020603050405020304" pitchFamily="18" charset="0"/>
                <a:cs typeface="Times New Roman" panose="02020603050405020304" pitchFamily="18" charset="0"/>
              </a:rPr>
              <a:t> пути их решения</a:t>
            </a:r>
            <a:endParaRPr lang="ru-RU" dirty="0">
              <a:solidFill>
                <a:schemeClr val="bg1"/>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282602938"/>
              </p:ext>
            </p:extLst>
          </p:nvPr>
        </p:nvGraphicFramePr>
        <p:xfrm>
          <a:off x="395288" y="1052513"/>
          <a:ext cx="8543925" cy="5510050"/>
        </p:xfrm>
        <a:graphic>
          <a:graphicData uri="http://schemas.openxmlformats.org/drawingml/2006/table">
            <a:tbl>
              <a:tblPr firstRow="1" firstCol="1" lastRow="1" lastCol="1" bandRow="1" bandCol="1">
                <a:tableStyleId>{69CF1AB2-1976-4502-BF36-3FF5EA218861}</a:tableStyleId>
              </a:tblPr>
              <a:tblGrid>
                <a:gridCol w="418515"/>
                <a:gridCol w="3758070"/>
                <a:gridCol w="4367340"/>
              </a:tblGrid>
              <a:tr h="271138">
                <a:tc>
                  <a:txBody>
                    <a:bodyPr/>
                    <a:lstStyle/>
                    <a:p>
                      <a:pPr algn="ctr">
                        <a:lnSpc>
                          <a:spcPct val="107000"/>
                        </a:lnSpc>
                        <a:spcAft>
                          <a:spcPts val="0"/>
                        </a:spcAft>
                      </a:pPr>
                      <a:r>
                        <a:rPr lang="ru-RU" sz="1600" b="1" dirty="0">
                          <a:effectLst/>
                          <a:latin typeface="Times New Roman" pitchFamily="18" charset="0"/>
                          <a:cs typeface="Times New Roman" pitchFamily="18" charset="0"/>
                        </a:rPr>
                        <a:t>№</a:t>
                      </a:r>
                      <a:endParaRPr lang="ru-RU" sz="1600" b="1" dirty="0">
                        <a:solidFill>
                          <a:schemeClr val="bg1"/>
                        </a:solidFill>
                        <a:effectLst/>
                        <a:latin typeface="Times New Roman" panose="02020603050405020304" pitchFamily="18" charset="0"/>
                        <a:ea typeface="Times New Roman" panose="02020603050405020304" pitchFamily="18" charset="0"/>
                        <a:cs typeface="Times New Roman" pitchFamily="18" charset="0"/>
                      </a:endParaRPr>
                    </a:p>
                  </a:txBody>
                  <a:tcPr marL="68582" marR="68582" marT="0" marB="0" anchor="ctr"/>
                </a:tc>
                <a:tc>
                  <a:txBody>
                    <a:bodyPr/>
                    <a:lstStyle/>
                    <a:p>
                      <a:pPr algn="ctr">
                        <a:lnSpc>
                          <a:spcPct val="107000"/>
                        </a:lnSpc>
                        <a:spcAft>
                          <a:spcPts val="0"/>
                        </a:spcAft>
                      </a:pPr>
                      <a:r>
                        <a:rPr lang="ru-RU" sz="1600" b="1" dirty="0">
                          <a:effectLst/>
                          <a:latin typeface="Times New Roman" pitchFamily="18" charset="0"/>
                          <a:cs typeface="Times New Roman" pitchFamily="18" charset="0"/>
                        </a:rPr>
                        <a:t>Проблемы </a:t>
                      </a:r>
                      <a:endParaRPr lang="ru-RU" sz="1600" b="1" dirty="0">
                        <a:solidFill>
                          <a:schemeClr val="bg1"/>
                        </a:solidFill>
                        <a:effectLst/>
                        <a:latin typeface="Times New Roman" panose="02020603050405020304" pitchFamily="18" charset="0"/>
                        <a:ea typeface="Times New Roman" panose="02020603050405020304" pitchFamily="18" charset="0"/>
                        <a:cs typeface="Times New Roman" pitchFamily="18" charset="0"/>
                      </a:endParaRPr>
                    </a:p>
                  </a:txBody>
                  <a:tcPr marL="68582" marR="68582" marT="0" marB="0"/>
                </a:tc>
                <a:tc>
                  <a:txBody>
                    <a:bodyPr/>
                    <a:lstStyle/>
                    <a:p>
                      <a:pPr algn="ctr">
                        <a:lnSpc>
                          <a:spcPct val="107000"/>
                        </a:lnSpc>
                        <a:spcAft>
                          <a:spcPts val="0"/>
                        </a:spcAft>
                      </a:pPr>
                      <a:r>
                        <a:rPr lang="ru-RU" sz="1600" b="1" dirty="0">
                          <a:effectLst/>
                          <a:latin typeface="Times New Roman" pitchFamily="18" charset="0"/>
                          <a:cs typeface="Times New Roman" pitchFamily="18" charset="0"/>
                        </a:rPr>
                        <a:t>Пути решения</a:t>
                      </a:r>
                      <a:endParaRPr lang="ru-RU" sz="1600" b="1" dirty="0">
                        <a:solidFill>
                          <a:schemeClr val="bg1"/>
                        </a:solidFill>
                        <a:effectLst/>
                        <a:latin typeface="Times New Roman" panose="02020603050405020304" pitchFamily="18" charset="0"/>
                        <a:ea typeface="Times New Roman" panose="02020603050405020304" pitchFamily="18" charset="0"/>
                        <a:cs typeface="Times New Roman" pitchFamily="18" charset="0"/>
                      </a:endParaRPr>
                    </a:p>
                  </a:txBody>
                  <a:tcPr marL="68582" marR="68582" marT="0" marB="0"/>
                </a:tc>
              </a:tr>
              <a:tr h="1120060">
                <a:tc>
                  <a:txBody>
                    <a:bodyPr/>
                    <a:lstStyle/>
                    <a:p>
                      <a:pPr algn="ctr">
                        <a:lnSpc>
                          <a:spcPct val="107000"/>
                        </a:lnSpc>
                        <a:spcAft>
                          <a:spcPts val="0"/>
                        </a:spcAft>
                      </a:pPr>
                      <a:r>
                        <a:rPr lang="ru-RU" sz="1600" b="0" dirty="0">
                          <a:effectLst/>
                          <a:latin typeface="Times New Roman" pitchFamily="18" charset="0"/>
                          <a:cs typeface="Times New Roman" pitchFamily="18" charset="0"/>
                        </a:rPr>
                        <a:t>1</a:t>
                      </a:r>
                      <a:endParaRPr lang="ru-RU" sz="1600" b="0" dirty="0">
                        <a:solidFill>
                          <a:schemeClr val="bg1"/>
                        </a:solidFill>
                        <a:effectLst/>
                        <a:latin typeface="Times New Roman" panose="02020603050405020304" pitchFamily="18" charset="0"/>
                        <a:ea typeface="Times New Roman" panose="02020603050405020304" pitchFamily="18" charset="0"/>
                        <a:cs typeface="Times New Roman" pitchFamily="18" charset="0"/>
                      </a:endParaRPr>
                    </a:p>
                  </a:txBody>
                  <a:tcPr marL="68582" marR="68582" marT="0" marB="0" anchor="ctr"/>
                </a:tc>
                <a:tc>
                  <a:txBody>
                    <a:bodyPr/>
                    <a:lstStyle/>
                    <a:p>
                      <a:pPr>
                        <a:lnSpc>
                          <a:spcPct val="107000"/>
                        </a:lnSpc>
                        <a:spcAft>
                          <a:spcPts val="0"/>
                        </a:spcAft>
                      </a:pPr>
                      <a:r>
                        <a:rPr lang="ru-RU" sz="1600">
                          <a:effectLst/>
                          <a:latin typeface="Times New Roman" panose="02020603050405020304" pitchFamily="18" charset="0"/>
                          <a:ea typeface="Times New Roman" panose="02020603050405020304" pitchFamily="18" charset="0"/>
                          <a:cs typeface="Calibri" panose="020F0502020204030204" pitchFamily="34" charset="0"/>
                        </a:rPr>
                        <a:t>Сохранность контингента обучающихся на протяжении учебного года</a:t>
                      </a:r>
                    </a:p>
                  </a:txBody>
                  <a:tcPr marL="68580" marR="68580" marT="0" marB="0"/>
                </a:tc>
                <a:tc>
                  <a:txBody>
                    <a:bodyPr/>
                    <a:lstStyle/>
                    <a:p>
                      <a:pPr>
                        <a:lnSpc>
                          <a:spcPct val="107000"/>
                        </a:lnSpc>
                        <a:spcAft>
                          <a:spcPts val="0"/>
                        </a:spcAft>
                      </a:pPr>
                      <a:r>
                        <a:rPr lang="ru-RU" sz="1600" b="0" dirty="0">
                          <a:effectLst/>
                          <a:latin typeface="Times New Roman" panose="02020603050405020304" pitchFamily="18" charset="0"/>
                          <a:ea typeface="Times New Roman" panose="02020603050405020304" pitchFamily="18" charset="0"/>
                          <a:cs typeface="Calibri" panose="020F0502020204030204" pitchFamily="34" charset="0"/>
                        </a:rPr>
                        <a:t>Регулярный контроль посещаемости и наполняемости групп, рекламные акции в СМИ, дополнительный набор обучающихся по необходимости.</a:t>
                      </a:r>
                    </a:p>
                  </a:txBody>
                  <a:tcPr marL="68580" marR="68580" marT="0" marB="0"/>
                </a:tc>
              </a:tr>
              <a:tr h="1510720">
                <a:tc>
                  <a:txBody>
                    <a:bodyPr/>
                    <a:lstStyle/>
                    <a:p>
                      <a:pPr algn="ctr">
                        <a:lnSpc>
                          <a:spcPct val="107000"/>
                        </a:lnSpc>
                        <a:spcAft>
                          <a:spcPts val="0"/>
                        </a:spcAft>
                      </a:pPr>
                      <a:r>
                        <a:rPr lang="ru-RU" sz="1600" b="0" dirty="0">
                          <a:effectLst/>
                          <a:latin typeface="Times New Roman" pitchFamily="18" charset="0"/>
                          <a:cs typeface="Times New Roman" pitchFamily="18" charset="0"/>
                        </a:rPr>
                        <a:t>2</a:t>
                      </a:r>
                      <a:endParaRPr lang="ru-RU" sz="1600" b="0" dirty="0">
                        <a:solidFill>
                          <a:schemeClr val="bg1"/>
                        </a:solidFill>
                        <a:effectLst/>
                        <a:latin typeface="Times New Roman" panose="02020603050405020304" pitchFamily="18" charset="0"/>
                        <a:ea typeface="Times New Roman" panose="02020603050405020304" pitchFamily="18" charset="0"/>
                        <a:cs typeface="Times New Roman" pitchFamily="18" charset="0"/>
                      </a:endParaRPr>
                    </a:p>
                  </a:txBody>
                  <a:tcPr marL="68582" marR="68582" marT="0" marB="0" anchor="ctr"/>
                </a:tc>
                <a:tc>
                  <a:txBody>
                    <a:bodyPr/>
                    <a:lstStyle/>
                    <a:p>
                      <a:pPr>
                        <a:lnSpc>
                          <a:spcPct val="107000"/>
                        </a:lnSpc>
                        <a:spcAft>
                          <a:spcPts val="0"/>
                        </a:spcAft>
                      </a:pPr>
                      <a:r>
                        <a:rPr lang="ru-RU" sz="1600">
                          <a:effectLst/>
                          <a:latin typeface="Times New Roman" panose="02020603050405020304" pitchFamily="18" charset="0"/>
                          <a:ea typeface="Times New Roman" panose="02020603050405020304" pitchFamily="18" charset="0"/>
                          <a:cs typeface="Calibri" panose="020F0502020204030204" pitchFamily="34" charset="0"/>
                        </a:rPr>
                        <a:t>Вовлечение в учебную деятельность детей и подростков, находящихся в трудной жизненной ситуации</a:t>
                      </a:r>
                    </a:p>
                  </a:txBody>
                  <a:tcPr marL="68580" marR="68580" marT="0" marB="0"/>
                </a:tc>
                <a:tc>
                  <a:txBody>
                    <a:bodyPr/>
                    <a:lstStyle/>
                    <a:p>
                      <a:pPr>
                        <a:lnSpc>
                          <a:spcPct val="107000"/>
                        </a:lnSpc>
                        <a:spcAft>
                          <a:spcPts val="0"/>
                        </a:spcAft>
                      </a:pPr>
                      <a:r>
                        <a:rPr lang="ru-RU" sz="1600" b="0" dirty="0">
                          <a:effectLst/>
                          <a:latin typeface="Times New Roman" panose="02020603050405020304" pitchFamily="18" charset="0"/>
                          <a:ea typeface="Times New Roman" panose="02020603050405020304" pitchFamily="18" charset="0"/>
                          <a:cs typeface="Calibri" panose="020F0502020204030204" pitchFamily="34" charset="0"/>
                        </a:rPr>
                        <a:t>Участие в городских массовых мероприятиях, проведение массовых мероприятий для </a:t>
                      </a:r>
                      <a:r>
                        <a:rPr lang="ru-RU" sz="1600" b="0" dirty="0" smtClean="0">
                          <a:effectLst/>
                          <a:latin typeface="Times New Roman" panose="02020603050405020304" pitchFamily="18" charset="0"/>
                          <a:ea typeface="Times New Roman" panose="02020603050405020304" pitchFamily="18" charset="0"/>
                          <a:cs typeface="Calibri" panose="020F0502020204030204" pitchFamily="34" charset="0"/>
                        </a:rPr>
                        <a:t>детей-сирот</a:t>
                      </a:r>
                      <a:r>
                        <a:rPr lang="ru-RU" sz="1600" b="0" baseline="0" dirty="0" smtClean="0">
                          <a:effectLst/>
                          <a:latin typeface="Times New Roman" panose="02020603050405020304" pitchFamily="18" charset="0"/>
                          <a:ea typeface="Times New Roman" panose="02020603050405020304" pitchFamily="18" charset="0"/>
                          <a:cs typeface="Calibri" panose="020F0502020204030204" pitchFamily="34" charset="0"/>
                        </a:rPr>
                        <a:t> и детей, оставшихся без попечения родителей (ГБУ СО КО Центр «Надежда»)</a:t>
                      </a:r>
                      <a:r>
                        <a:rPr lang="ru-RU" sz="1600" b="0" dirty="0" smtClean="0">
                          <a:effectLst/>
                          <a:latin typeface="Times New Roman" panose="02020603050405020304" pitchFamily="18" charset="0"/>
                          <a:ea typeface="Times New Roman" panose="02020603050405020304" pitchFamily="18" charset="0"/>
                          <a:cs typeface="Calibri" panose="020F0502020204030204" pitchFamily="34" charset="0"/>
                        </a:rPr>
                        <a:t>, </a:t>
                      </a:r>
                      <a:r>
                        <a:rPr lang="ru-RU" sz="1600" b="0" dirty="0">
                          <a:effectLst/>
                          <a:latin typeface="Times New Roman" panose="02020603050405020304" pitchFamily="18" charset="0"/>
                          <a:ea typeface="Times New Roman" panose="02020603050405020304" pitchFamily="18" charset="0"/>
                          <a:cs typeface="Calibri" panose="020F0502020204030204" pitchFamily="34" charset="0"/>
                        </a:rPr>
                        <a:t>для </a:t>
                      </a:r>
                      <a:r>
                        <a:rPr lang="ru-RU" sz="1600" b="0" dirty="0" smtClean="0">
                          <a:effectLst/>
                          <a:latin typeface="Times New Roman" panose="02020603050405020304" pitchFamily="18" charset="0"/>
                          <a:ea typeface="Times New Roman" panose="02020603050405020304" pitchFamily="18" charset="0"/>
                          <a:cs typeface="Calibri" panose="020F0502020204030204" pitchFamily="34" charset="0"/>
                        </a:rPr>
                        <a:t>детей-инвалидов </a:t>
                      </a:r>
                      <a:r>
                        <a:rPr lang="ru-RU" sz="1600" b="0" dirty="0">
                          <a:effectLst/>
                          <a:latin typeface="Times New Roman" panose="02020603050405020304" pitchFamily="18" charset="0"/>
                          <a:ea typeface="Times New Roman" panose="02020603050405020304" pitchFamily="18" charset="0"/>
                          <a:cs typeface="Calibri" panose="020F0502020204030204" pitchFamily="34" charset="0"/>
                        </a:rPr>
                        <a:t>«</a:t>
                      </a:r>
                      <a:r>
                        <a:rPr lang="ru-RU" sz="1600" b="0" dirty="0" smtClean="0">
                          <a:effectLst/>
                          <a:latin typeface="Times New Roman" panose="02020603050405020304" pitchFamily="18" charset="0"/>
                          <a:ea typeface="Times New Roman" panose="02020603050405020304" pitchFamily="18" charset="0"/>
                          <a:cs typeface="Calibri" panose="020F0502020204030204" pitchFamily="34" charset="0"/>
                        </a:rPr>
                        <a:t>Школы-интерната</a:t>
                      </a:r>
                      <a:r>
                        <a:rPr lang="ru-RU" sz="1600" b="0" baseline="0" dirty="0" smtClean="0">
                          <a:effectLst/>
                          <a:latin typeface="Times New Roman" panose="02020603050405020304" pitchFamily="18" charset="0"/>
                          <a:ea typeface="Times New Roman" panose="02020603050405020304" pitchFamily="18" charset="0"/>
                          <a:cs typeface="Calibri" panose="020F0502020204030204" pitchFamily="34" charset="0"/>
                        </a:rPr>
                        <a:t> пос. Сосновка</a:t>
                      </a:r>
                      <a:r>
                        <a:rPr lang="ru-RU" sz="1600" b="0" dirty="0" smtClean="0">
                          <a:effectLst/>
                          <a:latin typeface="Times New Roman" panose="02020603050405020304" pitchFamily="18" charset="0"/>
                          <a:ea typeface="Times New Roman" panose="02020603050405020304" pitchFamily="18" charset="0"/>
                          <a:cs typeface="Calibri" panose="020F0502020204030204" pitchFamily="34" charset="0"/>
                        </a:rPr>
                        <a:t>».</a:t>
                      </a:r>
                      <a:endParaRPr lang="ru-RU" sz="1600" b="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1450852">
                <a:tc>
                  <a:txBody>
                    <a:bodyPr/>
                    <a:lstStyle/>
                    <a:p>
                      <a:pPr algn="ctr">
                        <a:lnSpc>
                          <a:spcPct val="107000"/>
                        </a:lnSpc>
                        <a:spcAft>
                          <a:spcPts val="0"/>
                        </a:spcAft>
                      </a:pPr>
                      <a:r>
                        <a:rPr lang="ru-RU" sz="1600" b="0" dirty="0">
                          <a:effectLst/>
                          <a:latin typeface="Times New Roman" pitchFamily="18" charset="0"/>
                          <a:cs typeface="Times New Roman" pitchFamily="18" charset="0"/>
                        </a:rPr>
                        <a:t>3</a:t>
                      </a:r>
                      <a:endParaRPr lang="ru-RU" sz="1600" b="0" dirty="0">
                        <a:solidFill>
                          <a:schemeClr val="bg1"/>
                        </a:solidFill>
                        <a:effectLst/>
                        <a:latin typeface="Times New Roman" panose="02020603050405020304" pitchFamily="18" charset="0"/>
                        <a:ea typeface="Times New Roman" panose="02020603050405020304" pitchFamily="18" charset="0"/>
                        <a:cs typeface="Times New Roman" pitchFamily="18" charset="0"/>
                      </a:endParaRPr>
                    </a:p>
                  </a:txBody>
                  <a:tcPr marL="68582" marR="68582" marT="0" marB="0" anchor="ctr"/>
                </a:tc>
                <a:tc>
                  <a:txBody>
                    <a:bodyPr/>
                    <a:lstStyle/>
                    <a:p>
                      <a:pPr>
                        <a:lnSpc>
                          <a:spcPct val="107000"/>
                        </a:lnSpc>
                        <a:spcAft>
                          <a:spcPts val="0"/>
                        </a:spcAft>
                      </a:pPr>
                      <a:r>
                        <a:rPr lang="ru-RU" sz="1600" dirty="0">
                          <a:effectLst/>
                          <a:latin typeface="Times New Roman" panose="02020603050405020304" pitchFamily="18" charset="0"/>
                          <a:ea typeface="Times New Roman" panose="02020603050405020304" pitchFamily="18" charset="0"/>
                          <a:cs typeface="Calibri" panose="020F0502020204030204" pitchFamily="34" charset="0"/>
                        </a:rPr>
                        <a:t>Контроль знаний, умений и навыков, обучающихся в объединениях учреждения.</a:t>
                      </a:r>
                    </a:p>
                  </a:txBody>
                  <a:tcPr marL="68580" marR="68580" marT="0" marB="0"/>
                </a:tc>
                <a:tc>
                  <a:txBody>
                    <a:bodyPr/>
                    <a:lstStyle/>
                    <a:p>
                      <a:pPr>
                        <a:lnSpc>
                          <a:spcPct val="107000"/>
                        </a:lnSpc>
                        <a:spcAft>
                          <a:spcPts val="0"/>
                        </a:spcAft>
                      </a:pPr>
                      <a:r>
                        <a:rPr lang="ru-RU" sz="1600" b="0" dirty="0">
                          <a:effectLst/>
                          <a:latin typeface="Times New Roman" panose="02020603050405020304" pitchFamily="18" charset="0"/>
                          <a:ea typeface="Times New Roman" panose="02020603050405020304" pitchFamily="18" charset="0"/>
                          <a:cs typeface="Calibri" panose="020F0502020204030204" pitchFamily="34" charset="0"/>
                        </a:rPr>
                        <a:t>Разработана методическая база диагностики ЗУН по направлениям (тесты, контрольные срезы, практические задания и др.)</a:t>
                      </a:r>
                    </a:p>
                    <a:p>
                      <a:pPr>
                        <a:lnSpc>
                          <a:spcPct val="107000"/>
                        </a:lnSpc>
                        <a:spcAft>
                          <a:spcPts val="0"/>
                        </a:spcAft>
                      </a:pPr>
                      <a:r>
                        <a:rPr lang="ru-RU" sz="1600" b="0" dirty="0">
                          <a:effectLst/>
                          <a:latin typeface="Times New Roman" panose="02020603050405020304" pitchFamily="18" charset="0"/>
                          <a:ea typeface="Times New Roman" panose="02020603050405020304" pitchFamily="18" charset="0"/>
                          <a:cs typeface="Calibri" panose="020F0502020204030204" pitchFamily="34" charset="0"/>
                        </a:rPr>
                        <a:t>Проведен промежуточный и итоговый мониторинг ЗУН.</a:t>
                      </a:r>
                    </a:p>
                  </a:txBody>
                  <a:tcPr marL="68580" marR="68580" marT="0" marB="0"/>
                </a:tc>
              </a:tr>
              <a:tr h="1120060">
                <a:tc>
                  <a:txBody>
                    <a:bodyPr/>
                    <a:lstStyle/>
                    <a:p>
                      <a:pPr algn="ctr">
                        <a:lnSpc>
                          <a:spcPct val="107000"/>
                        </a:lnSpc>
                        <a:spcAft>
                          <a:spcPts val="0"/>
                        </a:spcAft>
                      </a:pPr>
                      <a:r>
                        <a:rPr lang="ru-RU" sz="1600" b="0">
                          <a:effectLst/>
                          <a:latin typeface="Times New Roman" pitchFamily="18" charset="0"/>
                          <a:cs typeface="Times New Roman" pitchFamily="18" charset="0"/>
                        </a:rPr>
                        <a:t>4</a:t>
                      </a:r>
                      <a:endParaRPr lang="ru-RU" sz="1600" b="0">
                        <a:solidFill>
                          <a:schemeClr val="bg1"/>
                        </a:solidFill>
                        <a:effectLst/>
                        <a:latin typeface="Times New Roman" panose="02020603050405020304" pitchFamily="18" charset="0"/>
                        <a:ea typeface="Times New Roman" panose="02020603050405020304" pitchFamily="18" charset="0"/>
                        <a:cs typeface="Times New Roman" pitchFamily="18" charset="0"/>
                      </a:endParaRPr>
                    </a:p>
                  </a:txBody>
                  <a:tcPr marL="68582" marR="68582" marT="0" marB="0" anchor="ctr"/>
                </a:tc>
                <a:tc>
                  <a:txBody>
                    <a:bodyPr/>
                    <a:lstStyle/>
                    <a:p>
                      <a:pPr>
                        <a:lnSpc>
                          <a:spcPct val="107000"/>
                        </a:lnSpc>
                        <a:spcAft>
                          <a:spcPts val="0"/>
                        </a:spcAft>
                      </a:pPr>
                      <a:r>
                        <a:rPr lang="ru-RU" sz="1600" b="0" dirty="0">
                          <a:effectLst/>
                          <a:latin typeface="Times New Roman" panose="02020603050405020304" pitchFamily="18" charset="0"/>
                          <a:ea typeface="Times New Roman" panose="02020603050405020304" pitchFamily="18" charset="0"/>
                          <a:cs typeface="Calibri" panose="020F0502020204030204" pitchFamily="34" charset="0"/>
                        </a:rPr>
                        <a:t>Недостаточная материально-техническая база для обеспечения качества образовательной деятельности </a:t>
                      </a:r>
                    </a:p>
                  </a:txBody>
                  <a:tcPr marL="68580" marR="68580" marT="0" marB="0"/>
                </a:tc>
                <a:tc>
                  <a:txBody>
                    <a:bodyPr/>
                    <a:lstStyle/>
                    <a:p>
                      <a:pPr>
                        <a:lnSpc>
                          <a:spcPct val="107000"/>
                        </a:lnSpc>
                        <a:spcAft>
                          <a:spcPts val="0"/>
                        </a:spcAft>
                      </a:pPr>
                      <a:r>
                        <a:rPr lang="ru-RU" sz="1600" b="0" dirty="0">
                          <a:effectLst/>
                          <a:latin typeface="Times New Roman" panose="02020603050405020304" pitchFamily="18" charset="0"/>
                          <a:ea typeface="Times New Roman" panose="02020603050405020304" pitchFamily="18" charset="0"/>
                          <a:cs typeface="Calibri" panose="020F0502020204030204" pitchFamily="34" charset="0"/>
                        </a:rPr>
                        <a:t>Работа со спонсорами, участие в </a:t>
                      </a:r>
                      <a:r>
                        <a:rPr lang="ru-RU" sz="1600" b="0" dirty="0" err="1">
                          <a:effectLst/>
                          <a:latin typeface="Times New Roman" panose="02020603050405020304" pitchFamily="18" charset="0"/>
                          <a:ea typeface="Times New Roman" panose="02020603050405020304" pitchFamily="18" charset="0"/>
                          <a:cs typeface="Calibri" panose="020F0502020204030204" pitchFamily="34" charset="0"/>
                        </a:rPr>
                        <a:t>грантовой</a:t>
                      </a:r>
                      <a:r>
                        <a:rPr lang="ru-RU" sz="1600" b="0" dirty="0">
                          <a:effectLst/>
                          <a:latin typeface="Times New Roman" panose="02020603050405020304" pitchFamily="18" charset="0"/>
                          <a:ea typeface="Times New Roman" panose="02020603050405020304" pitchFamily="18" charset="0"/>
                          <a:cs typeface="Calibri" panose="020F0502020204030204" pitchFamily="34" charset="0"/>
                        </a:rPr>
                        <a:t> деятельности. </a:t>
                      </a:r>
                    </a:p>
                  </a:txBody>
                  <a:tcPr marL="68580" marR="68580" marT="0" marB="0"/>
                </a:tc>
              </a:tr>
            </a:tbl>
          </a:graphicData>
        </a:graphic>
      </p:graphicFrame>
    </p:spTree>
  </p:cSld>
  <p:clrMapOvr>
    <a:masterClrMapping/>
  </p:clrMapOvr>
  <p:transition spd="slow">
    <p:wheel spokes="1"/>
    <p:sndAc>
      <p:end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Текст 2"/>
          <p:cNvSpPr>
            <a:spLocks noGrp="1"/>
          </p:cNvSpPr>
          <p:nvPr>
            <p:ph type="body" idx="1"/>
          </p:nvPr>
        </p:nvSpPr>
        <p:spPr>
          <a:xfrm>
            <a:off x="251521" y="188913"/>
            <a:ext cx="8784530" cy="6552455"/>
          </a:xfrm>
        </p:spPr>
        <p:txBody>
          <a:bodyPr rtlCol="0">
            <a:noAutofit/>
          </a:bodyPr>
          <a:lstStyle/>
          <a:p>
            <a:r>
              <a:rPr lang="ru-RU" sz="1600" dirty="0">
                <a:solidFill>
                  <a:schemeClr val="bg1"/>
                </a:solidFill>
                <a:latin typeface="Times New Roman" panose="02020603050405020304" pitchFamily="18" charset="0"/>
                <a:cs typeface="Times New Roman" panose="02020603050405020304" pitchFamily="18" charset="0"/>
              </a:rPr>
              <a:t>Образовательная деятельность осуществлялась:</a:t>
            </a:r>
          </a:p>
          <a:p>
            <a:pPr>
              <a:lnSpc>
                <a:spcPct val="100000"/>
              </a:lnSpc>
              <a:spcBef>
                <a:spcPts val="0"/>
              </a:spcBef>
            </a:pPr>
            <a:r>
              <a:rPr lang="ru-RU" sz="1600" dirty="0">
                <a:solidFill>
                  <a:schemeClr val="bg1"/>
                </a:solidFill>
                <a:latin typeface="Times New Roman" panose="02020603050405020304" pitchFamily="18" charset="0"/>
                <a:cs typeface="Times New Roman" panose="02020603050405020304" pitchFamily="18" charset="0"/>
              </a:rPr>
              <a:t>на базе МАУДО СЮТ – 64 группы (774)</a:t>
            </a:r>
          </a:p>
          <a:p>
            <a:pPr>
              <a:lnSpc>
                <a:spcPct val="100000"/>
              </a:lnSpc>
              <a:spcBef>
                <a:spcPts val="0"/>
              </a:spcBef>
            </a:pPr>
            <a:r>
              <a:rPr lang="ru-RU" sz="1600" dirty="0">
                <a:solidFill>
                  <a:schemeClr val="bg1"/>
                </a:solidFill>
                <a:latin typeface="Times New Roman" panose="02020603050405020304" pitchFamily="18" charset="0"/>
                <a:cs typeface="Times New Roman" panose="02020603050405020304" pitchFamily="18" charset="0"/>
              </a:rPr>
              <a:t>на базе образовательных учреждений города – 22 группы (492)</a:t>
            </a:r>
          </a:p>
          <a:p>
            <a:pPr>
              <a:lnSpc>
                <a:spcPct val="100000"/>
              </a:lnSpc>
              <a:spcBef>
                <a:spcPts val="0"/>
              </a:spcBef>
            </a:pPr>
            <a:r>
              <a:rPr lang="ru-RU" sz="1600" dirty="0">
                <a:solidFill>
                  <a:schemeClr val="bg1"/>
                </a:solidFill>
                <a:latin typeface="Times New Roman" panose="02020603050405020304" pitchFamily="18" charset="0"/>
                <a:cs typeface="Times New Roman" panose="02020603050405020304" pitchFamily="18" charset="0"/>
              </a:rPr>
              <a:t>МАОУ СОШ № 4 – 4 группы (60) 	</a:t>
            </a:r>
          </a:p>
          <a:p>
            <a:pPr>
              <a:lnSpc>
                <a:spcPct val="100000"/>
              </a:lnSpc>
              <a:spcBef>
                <a:spcPts val="0"/>
              </a:spcBef>
            </a:pPr>
            <a:r>
              <a:rPr lang="ru-RU" sz="1600" dirty="0">
                <a:solidFill>
                  <a:schemeClr val="bg1"/>
                </a:solidFill>
                <a:latin typeface="Times New Roman" panose="02020603050405020304" pitchFamily="18" charset="0"/>
                <a:cs typeface="Times New Roman" panose="02020603050405020304" pitchFamily="18" charset="0"/>
              </a:rPr>
              <a:t>МАОУ СОШ № 24 – 5 групп (120) </a:t>
            </a:r>
          </a:p>
          <a:p>
            <a:pPr>
              <a:lnSpc>
                <a:spcPct val="100000"/>
              </a:lnSpc>
              <a:spcBef>
                <a:spcPts val="0"/>
              </a:spcBef>
            </a:pPr>
            <a:r>
              <a:rPr lang="ru-RU" sz="1600" dirty="0">
                <a:solidFill>
                  <a:schemeClr val="bg1"/>
                </a:solidFill>
                <a:latin typeface="Times New Roman" panose="02020603050405020304" pitchFamily="18" charset="0"/>
                <a:cs typeface="Times New Roman" panose="02020603050405020304" pitchFamily="18" charset="0"/>
              </a:rPr>
              <a:t>МАОУ гимназия № 22 – 5 групп (120) </a:t>
            </a:r>
          </a:p>
          <a:p>
            <a:pPr>
              <a:lnSpc>
                <a:spcPct val="100000"/>
              </a:lnSpc>
              <a:spcBef>
                <a:spcPts val="0"/>
              </a:spcBef>
            </a:pPr>
            <a:r>
              <a:rPr lang="ru-RU" sz="1600" dirty="0">
                <a:solidFill>
                  <a:schemeClr val="bg1"/>
                </a:solidFill>
                <a:latin typeface="Times New Roman" panose="02020603050405020304" pitchFamily="18" charset="0"/>
                <a:cs typeface="Times New Roman" panose="02020603050405020304" pitchFamily="18" charset="0"/>
              </a:rPr>
              <a:t>МАОУ лицей №17 - 8 групп (192)</a:t>
            </a:r>
          </a:p>
          <a:p>
            <a:pPr>
              <a:lnSpc>
                <a:spcPct val="100000"/>
              </a:lnSpc>
              <a:spcBef>
                <a:spcPts val="0"/>
              </a:spcBef>
            </a:pPr>
            <a:endParaRPr lang="ru-RU" sz="16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600" dirty="0" smtClean="0">
                <a:solidFill>
                  <a:schemeClr val="bg1"/>
                </a:solidFill>
                <a:latin typeface="Times New Roman" panose="02020603050405020304" pitchFamily="18" charset="0"/>
                <a:cs typeface="Times New Roman" panose="02020603050405020304" pitchFamily="18" charset="0"/>
              </a:rPr>
              <a:t>В  </a:t>
            </a:r>
            <a:r>
              <a:rPr lang="ru-RU" sz="1600" dirty="0">
                <a:solidFill>
                  <a:schemeClr val="bg1"/>
                </a:solidFill>
                <a:latin typeface="Times New Roman" panose="02020603050405020304" pitchFamily="18" charset="0"/>
                <a:cs typeface="Times New Roman" panose="02020603050405020304" pitchFamily="18" charset="0"/>
              </a:rPr>
              <a:t>2018-2019 учебном году подписаны договоры о сотрудничестве с МАОУ СОШ № </a:t>
            </a:r>
            <a:r>
              <a:rPr lang="ru-RU" sz="1600" dirty="0" smtClean="0">
                <a:solidFill>
                  <a:schemeClr val="bg1"/>
                </a:solidFill>
                <a:latin typeface="Times New Roman" panose="02020603050405020304" pitchFamily="18" charset="0"/>
                <a:cs typeface="Times New Roman" panose="02020603050405020304" pitchFamily="18" charset="0"/>
              </a:rPr>
              <a:t>24, МАОУ </a:t>
            </a:r>
            <a:r>
              <a:rPr lang="ru-RU" sz="1600" dirty="0">
                <a:solidFill>
                  <a:schemeClr val="bg1"/>
                </a:solidFill>
                <a:latin typeface="Times New Roman" panose="02020603050405020304" pitchFamily="18" charset="0"/>
                <a:cs typeface="Times New Roman" panose="02020603050405020304" pitchFamily="18" charset="0"/>
              </a:rPr>
              <a:t>СОШ № 25 с УИОП, МАОУ СОШ № 13, МАОУ Лицей 35 им. </a:t>
            </a:r>
            <a:r>
              <a:rPr lang="ru-RU" sz="1600" dirty="0" err="1">
                <a:solidFill>
                  <a:schemeClr val="bg1"/>
                </a:solidFill>
                <a:latin typeface="Times New Roman" panose="02020603050405020304" pitchFamily="18" charset="0"/>
                <a:cs typeface="Times New Roman" panose="02020603050405020304" pitchFamily="18" charset="0"/>
              </a:rPr>
              <a:t>Буткова</a:t>
            </a:r>
            <a:r>
              <a:rPr lang="ru-RU" sz="1600" dirty="0">
                <a:solidFill>
                  <a:schemeClr val="bg1"/>
                </a:solidFill>
                <a:latin typeface="Times New Roman" panose="02020603050405020304" pitchFamily="18" charset="0"/>
                <a:cs typeface="Times New Roman" panose="02020603050405020304" pitchFamily="18" charset="0"/>
              </a:rPr>
              <a:t> В.В</a:t>
            </a:r>
            <a:r>
              <a:rPr lang="ru-RU" sz="1600" dirty="0" smtClean="0">
                <a:solidFill>
                  <a:schemeClr val="bg1"/>
                </a:solidFill>
                <a:latin typeface="Times New Roman" panose="02020603050405020304" pitchFamily="18" charset="0"/>
                <a:cs typeface="Times New Roman" panose="02020603050405020304" pitchFamily="18" charset="0"/>
              </a:rPr>
              <a:t>., МАДОУ </a:t>
            </a:r>
            <a:r>
              <a:rPr lang="ru-RU" sz="1600" dirty="0">
                <a:solidFill>
                  <a:schemeClr val="bg1"/>
                </a:solidFill>
                <a:latin typeface="Times New Roman" panose="02020603050405020304" pitchFamily="18" charset="0"/>
                <a:cs typeface="Times New Roman" panose="02020603050405020304" pitchFamily="18" charset="0"/>
              </a:rPr>
              <a:t>ЦРР д/с № 121, МАДОУ ЦРР д/с № 94, МАДОУ д/с № 68, ГБУСО КО Центр «Надежда», </a:t>
            </a:r>
            <a:r>
              <a:rPr lang="ru-RU" sz="1600" dirty="0" smtClean="0">
                <a:solidFill>
                  <a:schemeClr val="bg1"/>
                </a:solidFill>
                <a:latin typeface="Times New Roman" panose="02020603050405020304" pitchFamily="18" charset="0"/>
                <a:cs typeface="Times New Roman" panose="02020603050405020304" pitchFamily="18" charset="0"/>
              </a:rPr>
              <a:t>«Школа-интернат пос. Сосновка»,, </a:t>
            </a:r>
            <a:r>
              <a:rPr lang="ru-RU" sz="1600" dirty="0">
                <a:solidFill>
                  <a:schemeClr val="bg1"/>
                </a:solidFill>
                <a:latin typeface="Times New Roman" panose="02020603050405020304" pitchFamily="18" charset="0"/>
                <a:cs typeface="Times New Roman" panose="02020603050405020304" pitchFamily="18" charset="0"/>
              </a:rPr>
              <a:t>КОО ОО Всероссийское общество автомобилистов</a:t>
            </a:r>
            <a:endParaRPr lang="ru-RU" sz="16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endParaRPr lang="ru-RU" sz="1600" dirty="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600" dirty="0" smtClean="0">
                <a:solidFill>
                  <a:schemeClr val="bg1"/>
                </a:solidFill>
                <a:latin typeface="Times New Roman" panose="02020603050405020304" pitchFamily="18" charset="0"/>
                <a:cs typeface="Times New Roman" panose="02020603050405020304" pitchFamily="18" charset="0"/>
              </a:rPr>
              <a:t>по </a:t>
            </a:r>
            <a:r>
              <a:rPr lang="ru-RU" sz="1600" dirty="0">
                <a:solidFill>
                  <a:schemeClr val="bg1"/>
                </a:solidFill>
                <a:latin typeface="Times New Roman" panose="02020603050405020304" pitchFamily="18" charset="0"/>
                <a:cs typeface="Times New Roman" panose="02020603050405020304" pitchFamily="18" charset="0"/>
              </a:rPr>
              <a:t>реализации интеллектуального, нравственного, эмоционального развития личности обучающихся, всестороннего развития способностей, научно-исследовательской деятельности, на основе познавательной и социальной активности детей.</a:t>
            </a:r>
          </a:p>
          <a:p>
            <a:pPr>
              <a:lnSpc>
                <a:spcPct val="100000"/>
              </a:lnSpc>
              <a:spcBef>
                <a:spcPts val="0"/>
              </a:spcBef>
            </a:pPr>
            <a:endParaRPr lang="ru-RU" sz="16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600" dirty="0" smtClean="0">
                <a:solidFill>
                  <a:schemeClr val="bg1"/>
                </a:solidFill>
                <a:latin typeface="Times New Roman" panose="02020603050405020304" pitchFamily="18" charset="0"/>
                <a:cs typeface="Times New Roman" panose="02020603050405020304" pitchFamily="18" charset="0"/>
              </a:rPr>
              <a:t>Обучение </a:t>
            </a:r>
            <a:r>
              <a:rPr lang="ru-RU" sz="1600" dirty="0">
                <a:solidFill>
                  <a:schemeClr val="bg1"/>
                </a:solidFill>
                <a:latin typeface="Times New Roman" panose="02020603050405020304" pitchFamily="18" charset="0"/>
                <a:cs typeface="Times New Roman" panose="02020603050405020304" pitchFamily="18" charset="0"/>
              </a:rPr>
              <a:t>в объединениях по всем направлениям производилось на бесплатной основе. </a:t>
            </a:r>
          </a:p>
          <a:p>
            <a:pPr>
              <a:lnSpc>
                <a:spcPct val="100000"/>
              </a:lnSpc>
              <a:spcBef>
                <a:spcPts val="0"/>
              </a:spcBef>
            </a:pPr>
            <a:endParaRPr lang="ru-RU" sz="1600"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600" dirty="0" smtClean="0">
                <a:solidFill>
                  <a:schemeClr val="bg1"/>
                </a:solidFill>
                <a:latin typeface="Times New Roman" panose="02020603050405020304" pitchFamily="18" charset="0"/>
                <a:cs typeface="Times New Roman" panose="02020603050405020304" pitchFamily="18" charset="0"/>
              </a:rPr>
              <a:t>Годовой </a:t>
            </a:r>
            <a:r>
              <a:rPr lang="ru-RU" sz="1600" dirty="0">
                <a:solidFill>
                  <a:schemeClr val="bg1"/>
                </a:solidFill>
                <a:latin typeface="Times New Roman" panose="02020603050405020304" pitchFamily="18" charset="0"/>
                <a:cs typeface="Times New Roman" panose="02020603050405020304" pitchFamily="18" charset="0"/>
              </a:rPr>
              <a:t>учебный план по всем образовательным программам выполнен на 100%. (на основании учебно-тематических планов с учетом проведения массовых мероприятий с учащимися).</a:t>
            </a:r>
          </a:p>
        </p:txBody>
      </p:sp>
    </p:spTree>
  </p:cSld>
  <p:clrMapOvr>
    <a:masterClrMapping/>
  </p:clrMapOvr>
  <p:transition spd="slow">
    <p:wheel spokes="1"/>
    <p:sndAc>
      <p:end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bwMode="auto">
          <a:xfrm>
            <a:off x="251520" y="260648"/>
            <a:ext cx="9001125" cy="657225"/>
          </a:xfrm>
          <a:prstGeom prst="rect">
            <a:avLst/>
          </a:prstGeom>
          <a:noFill/>
          <a:ln w="9525">
            <a:noFill/>
            <a:miter lim="800000"/>
            <a:headEnd/>
            <a:tailEnd/>
          </a:ln>
        </p:spPr>
        <p:txBody>
          <a:bodyPr lIns="45720" rIns="45720" anchor="ctr"/>
          <a:lstStyle/>
          <a:p>
            <a:pPr algn="ctr" eaLnBrk="1" hangingPunct="1">
              <a:defRPr/>
            </a:pPr>
            <a:r>
              <a:rPr lang="ru-RU" sz="2800" b="1" i="1" dirty="0">
                <a:solidFill>
                  <a:schemeClr val="accent1">
                    <a:lumMod val="50000"/>
                  </a:schemeClr>
                </a:solidFill>
                <a:effectLst>
                  <a:outerShdw blurRad="38100" dist="38100" dir="2700000" algn="tl">
                    <a:srgbClr val="000000">
                      <a:alpha val="43137"/>
                    </a:srgbClr>
                  </a:outerShdw>
                </a:effectLst>
                <a:latin typeface="+mj-lt"/>
                <a:ea typeface="+mj-ea"/>
                <a:cs typeface="+mj-cs"/>
              </a:rPr>
              <a:t>Возрастные характеристики воспитанников</a:t>
            </a:r>
          </a:p>
        </p:txBody>
      </p:sp>
      <p:sp>
        <p:nvSpPr>
          <p:cNvPr id="36868" name="Прямоугольник 9"/>
          <p:cNvSpPr>
            <a:spLocks noChangeArrowheads="1"/>
          </p:cNvSpPr>
          <p:nvPr/>
        </p:nvSpPr>
        <p:spPr bwMode="auto">
          <a:xfrm>
            <a:off x="1259632" y="5733256"/>
            <a:ext cx="712909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ru-RU" dirty="0">
                <a:solidFill>
                  <a:schemeClr val="bg1"/>
                </a:solidFill>
                <a:latin typeface="Times New Roman" pitchFamily="18" charset="0"/>
                <a:cs typeface="Times New Roman" pitchFamily="18" charset="0"/>
              </a:rPr>
              <a:t>Численный контингент обучающихся в </a:t>
            </a:r>
            <a:r>
              <a:rPr lang="ru-RU" dirty="0" smtClean="0">
                <a:solidFill>
                  <a:schemeClr val="bg1"/>
                </a:solidFill>
                <a:latin typeface="Times New Roman" pitchFamily="18" charset="0"/>
                <a:cs typeface="Times New Roman" pitchFamily="18" charset="0"/>
              </a:rPr>
              <a:t>2018-2019 </a:t>
            </a:r>
            <a:r>
              <a:rPr lang="ru-RU" dirty="0">
                <a:solidFill>
                  <a:schemeClr val="bg1"/>
                </a:solidFill>
                <a:latin typeface="Times New Roman" pitchFamily="18" charset="0"/>
                <a:cs typeface="Times New Roman" pitchFamily="18" charset="0"/>
              </a:rPr>
              <a:t>учебном году был в целом стабилен на протяжении всего учебного года. </a:t>
            </a:r>
            <a:endParaRPr lang="ru-RU" dirty="0" smtClean="0">
              <a:solidFill>
                <a:schemeClr val="bg1"/>
              </a:solidFill>
              <a:latin typeface="Times New Roman" pitchFamily="18" charset="0"/>
              <a:cs typeface="Times New Roman" pitchFamily="18" charset="0"/>
            </a:endParaRPr>
          </a:p>
          <a:p>
            <a:r>
              <a:rPr lang="ru-RU" dirty="0" smtClean="0">
                <a:solidFill>
                  <a:schemeClr val="bg1"/>
                </a:solidFill>
                <a:latin typeface="Times New Roman" pitchFamily="18" charset="0"/>
                <a:cs typeface="Times New Roman" pitchFamily="18" charset="0"/>
              </a:rPr>
              <a:t>Мальчиков </a:t>
            </a:r>
            <a:r>
              <a:rPr lang="ru-RU" dirty="0">
                <a:solidFill>
                  <a:schemeClr val="bg1"/>
                </a:solidFill>
                <a:latin typeface="Times New Roman" panose="02020603050405020304" pitchFamily="18" charset="0"/>
                <a:cs typeface="Times New Roman" panose="02020603050405020304" pitchFamily="18" charset="0"/>
              </a:rPr>
              <a:t>– </a:t>
            </a:r>
            <a:r>
              <a:rPr lang="ru-RU" dirty="0" smtClean="0">
                <a:solidFill>
                  <a:schemeClr val="bg1"/>
                </a:solidFill>
                <a:latin typeface="Times New Roman" panose="02020603050405020304" pitchFamily="18" charset="0"/>
                <a:cs typeface="Times New Roman" panose="02020603050405020304" pitchFamily="18" charset="0"/>
              </a:rPr>
              <a:t>663человек. Девочек </a:t>
            </a:r>
            <a:r>
              <a:rPr lang="ru-RU" dirty="0">
                <a:solidFill>
                  <a:schemeClr val="bg1"/>
                </a:solidFill>
                <a:latin typeface="Times New Roman" panose="02020603050405020304" pitchFamily="18" charset="0"/>
                <a:cs typeface="Times New Roman" panose="02020603050405020304" pitchFamily="18" charset="0"/>
              </a:rPr>
              <a:t>– 603 </a:t>
            </a:r>
            <a:r>
              <a:rPr lang="ru-RU" dirty="0" smtClean="0">
                <a:solidFill>
                  <a:schemeClr val="bg1"/>
                </a:solidFill>
                <a:latin typeface="Times New Roman" panose="02020603050405020304" pitchFamily="18" charset="0"/>
                <a:cs typeface="Times New Roman" panose="02020603050405020304" pitchFamily="18" charset="0"/>
              </a:rPr>
              <a:t>человек</a:t>
            </a:r>
          </a:p>
          <a:p>
            <a:pPr marL="34925" indent="325438" algn="just"/>
            <a:endParaRPr lang="ru-RU" sz="1600" dirty="0">
              <a:solidFill>
                <a:schemeClr val="bg1"/>
              </a:solidFill>
              <a:latin typeface="Times New Roman" pitchFamily="18" charset="0"/>
              <a:ea typeface="Times New Roman" pitchFamily="18" charset="0"/>
              <a:cs typeface="Calibri" pitchFamily="34" charset="0"/>
            </a:endParaRPr>
          </a:p>
        </p:txBody>
      </p:sp>
      <p:graphicFrame>
        <p:nvGraphicFramePr>
          <p:cNvPr id="2" name="Диаграмма 1"/>
          <p:cNvGraphicFramePr/>
          <p:nvPr>
            <p:extLst>
              <p:ext uri="{D42A27DB-BD31-4B8C-83A1-F6EECF244321}">
                <p14:modId xmlns:p14="http://schemas.microsoft.com/office/powerpoint/2010/main" val="3036864435"/>
              </p:ext>
            </p:extLst>
          </p:nvPr>
        </p:nvGraphicFramePr>
        <p:xfrm>
          <a:off x="899592" y="1073150"/>
          <a:ext cx="7632848" cy="43878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000936"/>
      </p:ext>
    </p:extLst>
  </p:cSld>
  <p:clrMapOvr>
    <a:masterClrMapping/>
  </p:clrMapOvr>
  <p:transition spd="slow">
    <p:wheel spokes="1"/>
    <p:sndAc>
      <p:end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650" y="44624"/>
            <a:ext cx="8229600" cy="1371600"/>
          </a:xfrm>
        </p:spPr>
        <p:txBody>
          <a:bodyPr>
            <a:normAutofit/>
          </a:bodyPr>
          <a:lstStyle/>
          <a:p>
            <a:pPr algn="ctr" eaLnBrk="1" fontAlgn="auto" hangingPunct="1">
              <a:spcAft>
                <a:spcPts val="0"/>
              </a:spcAft>
              <a:defRPr/>
            </a:pPr>
            <a:r>
              <a:rPr lang="ru-RU" sz="2400" b="1" cap="none" dirty="0" smtClean="0">
                <a:solidFill>
                  <a:schemeClr val="bg1"/>
                </a:solidFill>
                <a:latin typeface="Times New Roman" panose="02020603050405020304" pitchFamily="18" charset="0"/>
                <a:cs typeface="Times New Roman" panose="02020603050405020304" pitchFamily="18" charset="0"/>
              </a:rPr>
              <a:t>Сведения об источниках получения средств</a:t>
            </a:r>
            <a:endParaRPr lang="ru-RU" sz="2400" b="1" cap="none" dirty="0">
              <a:solidFill>
                <a:schemeClr val="bg1"/>
              </a:solidFill>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ph type="tbl" idx="1"/>
            <p:extLst>
              <p:ext uri="{D42A27DB-BD31-4B8C-83A1-F6EECF244321}">
                <p14:modId xmlns:p14="http://schemas.microsoft.com/office/powerpoint/2010/main" val="3914497340"/>
              </p:ext>
            </p:extLst>
          </p:nvPr>
        </p:nvGraphicFramePr>
        <p:xfrm>
          <a:off x="395536" y="1052736"/>
          <a:ext cx="8413065" cy="5112914"/>
        </p:xfrm>
        <a:graphic>
          <a:graphicData uri="http://schemas.openxmlformats.org/drawingml/2006/table">
            <a:tbl>
              <a:tblPr>
                <a:tableStyleId>{3C2FFA5D-87B4-456A-9821-1D502468CF0F}</a:tableStyleId>
              </a:tblPr>
              <a:tblGrid>
                <a:gridCol w="5670396"/>
                <a:gridCol w="936142"/>
                <a:gridCol w="1806527"/>
              </a:tblGrid>
              <a:tr h="779965">
                <a:tc>
                  <a:txBody>
                    <a:bodyPr/>
                    <a:lstStyle/>
                    <a:p>
                      <a:pPr algn="ctr" fontAlgn="ctr"/>
                      <a:r>
                        <a:rPr lang="ru-RU" sz="1600" u="none" strike="noStrike" dirty="0">
                          <a:latin typeface="Times New Roman" pitchFamily="18" charset="0"/>
                          <a:cs typeface="Times New Roman" pitchFamily="18" charset="0"/>
                        </a:rPr>
                        <a:t>Наименование показателей</a:t>
                      </a:r>
                      <a:endParaRPr lang="ru-RU" sz="1600" b="1" i="0" u="none" strike="noStrike" dirty="0">
                        <a:solidFill>
                          <a:schemeClr val="bg1"/>
                        </a:solidFill>
                        <a:latin typeface="Times New Roman" pitchFamily="18" charset="0"/>
                        <a:cs typeface="Times New Roman" pitchFamily="18" charset="0"/>
                      </a:endParaRPr>
                    </a:p>
                  </a:txBody>
                  <a:tcPr marL="6628" marR="6628" marT="6632" marB="0" anchor="ctr"/>
                </a:tc>
                <a:tc>
                  <a:txBody>
                    <a:bodyPr/>
                    <a:lstStyle/>
                    <a:p>
                      <a:pPr algn="ctr" fontAlgn="ctr"/>
                      <a:r>
                        <a:rPr lang="ru-RU" sz="1600" u="none" strike="noStrike" dirty="0">
                          <a:latin typeface="Times New Roman" pitchFamily="18" charset="0"/>
                          <a:cs typeface="Times New Roman" pitchFamily="18" charset="0"/>
                        </a:rPr>
                        <a:t>№</a:t>
                      </a:r>
                      <a:br>
                        <a:rPr lang="ru-RU" sz="1600" u="none" strike="noStrike" dirty="0">
                          <a:latin typeface="Times New Roman" pitchFamily="18" charset="0"/>
                          <a:cs typeface="Times New Roman" pitchFamily="18" charset="0"/>
                        </a:rPr>
                      </a:br>
                      <a:r>
                        <a:rPr lang="ru-RU" sz="1600" u="none" strike="noStrike" dirty="0">
                          <a:latin typeface="Times New Roman" pitchFamily="18" charset="0"/>
                          <a:cs typeface="Times New Roman" pitchFamily="18" charset="0"/>
                        </a:rPr>
                        <a:t>строки</a:t>
                      </a:r>
                      <a:endParaRPr lang="ru-RU" sz="1600" b="1" i="0" u="none" strike="noStrike" dirty="0">
                        <a:solidFill>
                          <a:schemeClr val="bg1"/>
                        </a:solidFill>
                        <a:latin typeface="Times New Roman" pitchFamily="18" charset="0"/>
                        <a:cs typeface="Times New Roman" pitchFamily="18" charset="0"/>
                      </a:endParaRPr>
                    </a:p>
                  </a:txBody>
                  <a:tcPr marL="6628" marR="6628" marT="6632" marB="0" anchor="ctr"/>
                </a:tc>
                <a:tc>
                  <a:txBody>
                    <a:bodyPr/>
                    <a:lstStyle/>
                    <a:p>
                      <a:pPr algn="ctr" fontAlgn="ctr"/>
                      <a:r>
                        <a:rPr lang="ru-RU" sz="1600" u="none" strike="noStrike" dirty="0">
                          <a:latin typeface="Times New Roman" pitchFamily="18" charset="0"/>
                          <a:cs typeface="Times New Roman" pitchFamily="18" charset="0"/>
                        </a:rPr>
                        <a:t>Фактически</a:t>
                      </a:r>
                      <a:br>
                        <a:rPr lang="ru-RU" sz="1600" u="none" strike="noStrike" dirty="0">
                          <a:latin typeface="Times New Roman" pitchFamily="18" charset="0"/>
                          <a:cs typeface="Times New Roman" pitchFamily="18" charset="0"/>
                        </a:rPr>
                      </a:br>
                      <a:r>
                        <a:rPr lang="ru-RU" sz="1600" u="none" strike="noStrike" dirty="0" smtClean="0">
                          <a:latin typeface="Times New Roman" pitchFamily="18" charset="0"/>
                          <a:cs typeface="Times New Roman" pitchFamily="18" charset="0"/>
                        </a:rPr>
                        <a:t>профинансировано</a:t>
                      </a:r>
                    </a:p>
                    <a:p>
                      <a:pPr algn="ctr" fontAlgn="ctr"/>
                      <a:r>
                        <a:rPr lang="ru-RU" sz="1600" b="1" i="0" u="none" strike="noStrike" dirty="0" smtClean="0">
                          <a:solidFill>
                            <a:schemeClr val="bg1"/>
                          </a:solidFill>
                          <a:latin typeface="Times New Roman" pitchFamily="18" charset="0"/>
                          <a:cs typeface="Times New Roman" pitchFamily="18" charset="0"/>
                        </a:rPr>
                        <a:t>(тыс. рублей)</a:t>
                      </a:r>
                      <a:endParaRPr lang="ru-RU" sz="1600" b="1" i="0" u="none" strike="noStrike" dirty="0">
                        <a:solidFill>
                          <a:schemeClr val="bg1"/>
                        </a:solidFill>
                        <a:latin typeface="Times New Roman" pitchFamily="18" charset="0"/>
                        <a:cs typeface="Times New Roman" pitchFamily="18" charset="0"/>
                      </a:endParaRPr>
                    </a:p>
                  </a:txBody>
                  <a:tcPr marL="6628" marR="6628" marT="6632" marB="0" anchor="ctr"/>
                </a:tc>
              </a:tr>
              <a:tr h="313058">
                <a:tc>
                  <a:txBody>
                    <a:bodyPr/>
                    <a:lstStyle/>
                    <a:p>
                      <a:pPr algn="ctr" fontAlgn="t"/>
                      <a:r>
                        <a:rPr lang="ru-RU" sz="1600" u="none" strike="noStrike" dirty="0">
                          <a:latin typeface="Times New Roman" pitchFamily="18" charset="0"/>
                          <a:cs typeface="Times New Roman" pitchFamily="18" charset="0"/>
                        </a:rPr>
                        <a:t>1</a:t>
                      </a:r>
                      <a:endParaRPr lang="ru-RU" sz="1600" b="0" i="0" u="none" strike="noStrike" dirty="0">
                        <a:solidFill>
                          <a:schemeClr val="bg1"/>
                        </a:solidFill>
                        <a:latin typeface="Times New Roman" pitchFamily="18" charset="0"/>
                        <a:cs typeface="Times New Roman" pitchFamily="18" charset="0"/>
                      </a:endParaRPr>
                    </a:p>
                  </a:txBody>
                  <a:tcPr marL="6628" marR="6628" marT="6632" marB="0"/>
                </a:tc>
                <a:tc>
                  <a:txBody>
                    <a:bodyPr/>
                    <a:lstStyle/>
                    <a:p>
                      <a:pPr algn="ctr" fontAlgn="t"/>
                      <a:r>
                        <a:rPr lang="ru-RU" sz="1600" u="none" strike="noStrike">
                          <a:latin typeface="Times New Roman" pitchFamily="18" charset="0"/>
                          <a:cs typeface="Times New Roman" pitchFamily="18" charset="0"/>
                        </a:rPr>
                        <a:t>2</a:t>
                      </a:r>
                      <a:endParaRPr lang="ru-RU" sz="1600" b="0" i="0" u="none" strike="noStrike">
                        <a:solidFill>
                          <a:schemeClr val="bg1"/>
                        </a:solidFill>
                        <a:latin typeface="Times New Roman" pitchFamily="18" charset="0"/>
                        <a:cs typeface="Times New Roman" pitchFamily="18" charset="0"/>
                      </a:endParaRPr>
                    </a:p>
                  </a:txBody>
                  <a:tcPr marL="6628" marR="6628" marT="6632" marB="0"/>
                </a:tc>
                <a:tc>
                  <a:txBody>
                    <a:bodyPr/>
                    <a:lstStyle/>
                    <a:p>
                      <a:pPr algn="ctr" fontAlgn="t"/>
                      <a:r>
                        <a:rPr lang="ru-RU" sz="1600" u="none" strike="noStrike" dirty="0">
                          <a:latin typeface="Times New Roman" pitchFamily="18" charset="0"/>
                          <a:cs typeface="Times New Roman" pitchFamily="18" charset="0"/>
                        </a:rPr>
                        <a:t>3</a:t>
                      </a:r>
                      <a:endParaRPr lang="ru-RU" sz="1600" b="0" i="0" u="none" strike="noStrike" dirty="0">
                        <a:solidFill>
                          <a:schemeClr val="bg1"/>
                        </a:solidFill>
                        <a:latin typeface="Times New Roman" pitchFamily="18" charset="0"/>
                        <a:cs typeface="Times New Roman" pitchFamily="18" charset="0"/>
                      </a:endParaRPr>
                    </a:p>
                  </a:txBody>
                  <a:tcPr marL="6628" marR="6628" marT="6632" marB="0"/>
                </a:tc>
              </a:tr>
              <a:tr h="313058">
                <a:tc>
                  <a:txBody>
                    <a:bodyPr/>
                    <a:lstStyle/>
                    <a:p>
                      <a:pPr algn="l" fontAlgn="b"/>
                      <a:r>
                        <a:rPr lang="ru-RU" sz="1600" u="none" strike="noStrike" dirty="0">
                          <a:latin typeface="Times New Roman" pitchFamily="18" charset="0"/>
                          <a:cs typeface="Times New Roman" pitchFamily="18" charset="0"/>
                        </a:rPr>
                        <a:t>Объем финансирования - всего (сумма строк 02, 03)</a:t>
                      </a:r>
                      <a:endParaRPr lang="ru-RU" sz="1600" b="0" i="0" u="none" strike="noStrike" dirty="0">
                        <a:solidFill>
                          <a:schemeClr val="bg1"/>
                        </a:solidFill>
                        <a:latin typeface="Times New Roman" pitchFamily="18" charset="0"/>
                        <a:cs typeface="Times New Roman" pitchFamily="18" charset="0"/>
                      </a:endParaRPr>
                    </a:p>
                  </a:txBody>
                  <a:tcPr marL="6628" marR="6628" marT="6632" marB="0" anchor="b"/>
                </a:tc>
                <a:tc>
                  <a:txBody>
                    <a:bodyPr/>
                    <a:lstStyle/>
                    <a:p>
                      <a:pPr algn="ctr" fontAlgn="b"/>
                      <a:r>
                        <a:rPr lang="ru-RU" sz="1600" u="none" strike="noStrike">
                          <a:latin typeface="Times New Roman" pitchFamily="18" charset="0"/>
                          <a:cs typeface="Times New Roman" pitchFamily="18" charset="0"/>
                        </a:rPr>
                        <a:t>01</a:t>
                      </a:r>
                      <a:endParaRPr lang="ru-RU" sz="1600" b="0" i="0" u="none" strike="noStrike">
                        <a:solidFill>
                          <a:schemeClr val="bg1"/>
                        </a:solidFill>
                        <a:latin typeface="Times New Roman" pitchFamily="18" charset="0"/>
                        <a:cs typeface="Times New Roman" pitchFamily="18" charset="0"/>
                      </a:endParaRPr>
                    </a:p>
                  </a:txBody>
                  <a:tcPr marL="6628" marR="6628" marT="6632" marB="0" anchor="b"/>
                </a:tc>
                <a:tc>
                  <a:txBody>
                    <a:bodyPr/>
                    <a:lstStyle/>
                    <a:p>
                      <a:pPr algn="ctr" fontAlgn="b"/>
                      <a:r>
                        <a:rPr lang="ru-RU" sz="1800" b="0" i="0" u="none" strike="noStrike" dirty="0">
                          <a:effectLst/>
                          <a:latin typeface="Times New Roman" panose="02020603050405020304" pitchFamily="18" charset="0"/>
                        </a:rPr>
                        <a:t>13 753</a:t>
                      </a:r>
                    </a:p>
                  </a:txBody>
                  <a:tcPr marL="0" marR="0" marT="0" marB="0" anchor="b"/>
                </a:tc>
              </a:tr>
              <a:tr h="313058">
                <a:tc>
                  <a:txBody>
                    <a:bodyPr/>
                    <a:lstStyle/>
                    <a:p>
                      <a:pPr algn="l" fontAlgn="b"/>
                      <a:r>
                        <a:rPr lang="ru-RU" sz="1600" u="none" strike="noStrike" dirty="0">
                          <a:latin typeface="Times New Roman" pitchFamily="18" charset="0"/>
                          <a:cs typeface="Times New Roman" pitchFamily="18" charset="0"/>
                        </a:rPr>
                        <a:t>Текущее бюджетное финансирование</a:t>
                      </a:r>
                      <a:endParaRPr lang="ru-RU" sz="1600" b="0" i="0" u="none" strike="noStrike" dirty="0">
                        <a:solidFill>
                          <a:schemeClr val="bg1"/>
                        </a:solidFill>
                        <a:latin typeface="Times New Roman" pitchFamily="18" charset="0"/>
                        <a:cs typeface="Times New Roman" pitchFamily="18" charset="0"/>
                      </a:endParaRPr>
                    </a:p>
                  </a:txBody>
                  <a:tcPr marL="99422" marR="6628" marT="6632" marB="0" anchor="b"/>
                </a:tc>
                <a:tc>
                  <a:txBody>
                    <a:bodyPr/>
                    <a:lstStyle/>
                    <a:p>
                      <a:pPr algn="ctr" fontAlgn="b"/>
                      <a:r>
                        <a:rPr lang="ru-RU" sz="1600" u="none" strike="noStrike">
                          <a:latin typeface="Times New Roman" pitchFamily="18" charset="0"/>
                          <a:cs typeface="Times New Roman" pitchFamily="18" charset="0"/>
                        </a:rPr>
                        <a:t>02</a:t>
                      </a:r>
                      <a:endParaRPr lang="ru-RU" sz="1600" b="0" i="0" u="none" strike="noStrike">
                        <a:solidFill>
                          <a:schemeClr val="bg1"/>
                        </a:solidFill>
                        <a:latin typeface="Times New Roman" pitchFamily="18" charset="0"/>
                        <a:cs typeface="Times New Roman" pitchFamily="18" charset="0"/>
                      </a:endParaRPr>
                    </a:p>
                  </a:txBody>
                  <a:tcPr marL="6628" marR="6628" marT="6632" marB="0" anchor="b"/>
                </a:tc>
                <a:tc>
                  <a:txBody>
                    <a:bodyPr/>
                    <a:lstStyle/>
                    <a:p>
                      <a:pPr algn="ctr" fontAlgn="b"/>
                      <a:r>
                        <a:rPr lang="ru-RU" sz="1800" b="0" i="0" u="none" strike="noStrike" dirty="0">
                          <a:effectLst/>
                          <a:latin typeface="Times New Roman" panose="02020603050405020304" pitchFamily="18" charset="0"/>
                        </a:rPr>
                        <a:t>12 671</a:t>
                      </a:r>
                    </a:p>
                  </a:txBody>
                  <a:tcPr marL="0" marR="0" marT="0" marB="0" anchor="b"/>
                </a:tc>
              </a:tr>
              <a:tr h="619450">
                <a:tc>
                  <a:txBody>
                    <a:bodyPr/>
                    <a:lstStyle/>
                    <a:p>
                      <a:pPr algn="l" fontAlgn="b"/>
                      <a:r>
                        <a:rPr lang="ru-RU" sz="1600" u="none" strike="noStrike">
                          <a:latin typeface="Times New Roman" pitchFamily="18" charset="0"/>
                          <a:cs typeface="Times New Roman" pitchFamily="18" charset="0"/>
                        </a:rPr>
                        <a:t>Внебюджетные источники финансирования - всего (сумма строк 04 - 08)</a:t>
                      </a:r>
                      <a:endParaRPr lang="ru-RU" sz="1600" b="0" i="0" u="none" strike="noStrike">
                        <a:solidFill>
                          <a:schemeClr val="bg1"/>
                        </a:solidFill>
                        <a:latin typeface="Times New Roman" pitchFamily="18" charset="0"/>
                        <a:cs typeface="Times New Roman" pitchFamily="18" charset="0"/>
                      </a:endParaRPr>
                    </a:p>
                  </a:txBody>
                  <a:tcPr marL="99422" marR="6628" marT="6632" marB="0" anchor="b"/>
                </a:tc>
                <a:tc>
                  <a:txBody>
                    <a:bodyPr/>
                    <a:lstStyle/>
                    <a:p>
                      <a:pPr algn="ctr" fontAlgn="b"/>
                      <a:r>
                        <a:rPr lang="ru-RU" sz="1600" u="none" strike="noStrike">
                          <a:latin typeface="Times New Roman" pitchFamily="18" charset="0"/>
                          <a:cs typeface="Times New Roman" pitchFamily="18" charset="0"/>
                        </a:rPr>
                        <a:t>03</a:t>
                      </a:r>
                      <a:endParaRPr lang="ru-RU" sz="1600" b="0" i="0" u="none" strike="noStrike">
                        <a:solidFill>
                          <a:schemeClr val="bg1"/>
                        </a:solidFill>
                        <a:latin typeface="Times New Roman" pitchFamily="18" charset="0"/>
                        <a:cs typeface="Times New Roman" pitchFamily="18" charset="0"/>
                      </a:endParaRPr>
                    </a:p>
                  </a:txBody>
                  <a:tcPr marL="6628" marR="6628" marT="6632" marB="0" anchor="b"/>
                </a:tc>
                <a:tc>
                  <a:txBody>
                    <a:bodyPr/>
                    <a:lstStyle/>
                    <a:p>
                      <a:pPr algn="ctr" fontAlgn="b"/>
                      <a:r>
                        <a:rPr lang="ru-RU" sz="1800" b="0" i="0" u="none" strike="noStrike" dirty="0">
                          <a:effectLst/>
                          <a:latin typeface="Times New Roman" panose="02020603050405020304" pitchFamily="18" charset="0"/>
                        </a:rPr>
                        <a:t>1 082</a:t>
                      </a:r>
                    </a:p>
                  </a:txBody>
                  <a:tcPr marL="0" marR="0" marT="0" marB="0" anchor="b"/>
                </a:tc>
              </a:tr>
              <a:tr h="619450">
                <a:tc>
                  <a:txBody>
                    <a:bodyPr/>
                    <a:lstStyle/>
                    <a:p>
                      <a:pPr algn="l" fontAlgn="b"/>
                      <a:r>
                        <a:rPr lang="ru-RU" sz="1600" u="none" strike="noStrike">
                          <a:latin typeface="Times New Roman" pitchFamily="18" charset="0"/>
                          <a:cs typeface="Times New Roman" pitchFamily="18" charset="0"/>
                        </a:rPr>
                        <a:t>в том числе:</a:t>
                      </a:r>
                      <a:br>
                        <a:rPr lang="ru-RU" sz="1600" u="none" strike="noStrike">
                          <a:latin typeface="Times New Roman" pitchFamily="18" charset="0"/>
                          <a:cs typeface="Times New Roman" pitchFamily="18" charset="0"/>
                        </a:rPr>
                      </a:br>
                      <a:r>
                        <a:rPr lang="ru-RU" sz="1600" u="none" strike="noStrike">
                          <a:latin typeface="Times New Roman" pitchFamily="18" charset="0"/>
                          <a:cs typeface="Times New Roman" pitchFamily="18" charset="0"/>
                        </a:rPr>
                        <a:t>остаток средств на начало отчетного периода</a:t>
                      </a:r>
                      <a:endParaRPr lang="ru-RU" sz="1600" b="0" i="0" u="none" strike="noStrike">
                        <a:solidFill>
                          <a:schemeClr val="bg1"/>
                        </a:solidFill>
                        <a:latin typeface="Times New Roman" pitchFamily="18" charset="0"/>
                        <a:cs typeface="Times New Roman" pitchFamily="18" charset="0"/>
                      </a:endParaRPr>
                    </a:p>
                  </a:txBody>
                  <a:tcPr marL="198843" marR="6628" marT="6632" marB="0" anchor="b"/>
                </a:tc>
                <a:tc>
                  <a:txBody>
                    <a:bodyPr/>
                    <a:lstStyle/>
                    <a:p>
                      <a:pPr algn="ctr" fontAlgn="b"/>
                      <a:r>
                        <a:rPr lang="ru-RU" sz="1600" u="none" strike="noStrike">
                          <a:latin typeface="Times New Roman" pitchFamily="18" charset="0"/>
                          <a:cs typeface="Times New Roman" pitchFamily="18" charset="0"/>
                        </a:rPr>
                        <a:t>04</a:t>
                      </a:r>
                      <a:endParaRPr lang="ru-RU" sz="1600" b="0" i="0" u="none" strike="noStrike">
                        <a:solidFill>
                          <a:schemeClr val="bg1"/>
                        </a:solidFill>
                        <a:latin typeface="Times New Roman" pitchFamily="18" charset="0"/>
                        <a:cs typeface="Times New Roman" pitchFamily="18" charset="0"/>
                      </a:endParaRPr>
                    </a:p>
                  </a:txBody>
                  <a:tcPr marL="6628" marR="6628" marT="6632" marB="0" anchor="b"/>
                </a:tc>
                <a:tc>
                  <a:txBody>
                    <a:bodyPr/>
                    <a:lstStyle/>
                    <a:p>
                      <a:pPr algn="ctr" fontAlgn="b"/>
                      <a:r>
                        <a:rPr lang="ru-RU" sz="1800" b="0" i="0" u="none" strike="noStrike" dirty="0">
                          <a:effectLst/>
                          <a:latin typeface="Times New Roman" panose="02020603050405020304" pitchFamily="18" charset="0"/>
                        </a:rPr>
                        <a:t>258</a:t>
                      </a:r>
                    </a:p>
                  </a:txBody>
                  <a:tcPr marL="0" marR="0" marT="0" marB="0" anchor="b"/>
                </a:tc>
              </a:tr>
              <a:tr h="619450">
                <a:tc>
                  <a:txBody>
                    <a:bodyPr/>
                    <a:lstStyle/>
                    <a:p>
                      <a:pPr algn="l" fontAlgn="b"/>
                      <a:r>
                        <a:rPr lang="ru-RU" sz="1600" u="none" strike="noStrike">
                          <a:latin typeface="Times New Roman" pitchFamily="18" charset="0"/>
                          <a:cs typeface="Times New Roman" pitchFamily="18" charset="0"/>
                        </a:rPr>
                        <a:t>доходы от реализации платных дополнительных образовательных услуг</a:t>
                      </a:r>
                      <a:endParaRPr lang="ru-RU" sz="1600" b="0" i="0" u="none" strike="noStrike">
                        <a:solidFill>
                          <a:schemeClr val="bg1"/>
                        </a:solidFill>
                        <a:latin typeface="Times New Roman" pitchFamily="18" charset="0"/>
                        <a:cs typeface="Times New Roman" pitchFamily="18" charset="0"/>
                      </a:endParaRPr>
                    </a:p>
                  </a:txBody>
                  <a:tcPr marL="198843" marR="6628" marT="6632" marB="0" anchor="b"/>
                </a:tc>
                <a:tc>
                  <a:txBody>
                    <a:bodyPr/>
                    <a:lstStyle/>
                    <a:p>
                      <a:pPr algn="ctr" fontAlgn="b"/>
                      <a:r>
                        <a:rPr lang="ru-RU" sz="1600" u="none" strike="noStrike">
                          <a:latin typeface="Times New Roman" pitchFamily="18" charset="0"/>
                          <a:cs typeface="Times New Roman" pitchFamily="18" charset="0"/>
                        </a:rPr>
                        <a:t>05</a:t>
                      </a:r>
                      <a:endParaRPr lang="ru-RU" sz="1600" b="0" i="0" u="none" strike="noStrike">
                        <a:solidFill>
                          <a:schemeClr val="bg1"/>
                        </a:solidFill>
                        <a:latin typeface="Times New Roman" pitchFamily="18" charset="0"/>
                        <a:cs typeface="Times New Roman" pitchFamily="18" charset="0"/>
                      </a:endParaRPr>
                    </a:p>
                  </a:txBody>
                  <a:tcPr marL="6628" marR="6628" marT="6632" marB="0" anchor="b"/>
                </a:tc>
                <a:tc>
                  <a:txBody>
                    <a:bodyPr/>
                    <a:lstStyle/>
                    <a:p>
                      <a:pPr algn="ctr" fontAlgn="b"/>
                      <a:r>
                        <a:rPr lang="ru-RU" sz="1800" b="0" i="0" u="none" strike="noStrike" dirty="0">
                          <a:effectLst/>
                          <a:latin typeface="Times New Roman" panose="02020603050405020304" pitchFamily="18" charset="0"/>
                        </a:rPr>
                        <a:t>186</a:t>
                      </a:r>
                    </a:p>
                  </a:txBody>
                  <a:tcPr marL="0" marR="0" marT="0" marB="0" anchor="b"/>
                </a:tc>
              </a:tr>
              <a:tr h="313058">
                <a:tc>
                  <a:txBody>
                    <a:bodyPr/>
                    <a:lstStyle/>
                    <a:p>
                      <a:pPr algn="l" fontAlgn="b"/>
                      <a:r>
                        <a:rPr lang="ru-RU" sz="1600" u="none" strike="noStrike">
                          <a:latin typeface="Times New Roman" pitchFamily="18" charset="0"/>
                          <a:cs typeface="Times New Roman" pitchFamily="18" charset="0"/>
                        </a:rPr>
                        <a:t>доходы от производственной деятельности</a:t>
                      </a:r>
                      <a:endParaRPr lang="ru-RU" sz="1600" b="0" i="0" u="none" strike="noStrike">
                        <a:solidFill>
                          <a:schemeClr val="bg1"/>
                        </a:solidFill>
                        <a:latin typeface="Times New Roman" pitchFamily="18" charset="0"/>
                        <a:cs typeface="Times New Roman" pitchFamily="18" charset="0"/>
                      </a:endParaRPr>
                    </a:p>
                  </a:txBody>
                  <a:tcPr marL="198843" marR="6628" marT="6632" marB="0" anchor="b"/>
                </a:tc>
                <a:tc>
                  <a:txBody>
                    <a:bodyPr/>
                    <a:lstStyle/>
                    <a:p>
                      <a:pPr algn="ctr" fontAlgn="b"/>
                      <a:r>
                        <a:rPr lang="ru-RU" sz="1600" u="none" strike="noStrike">
                          <a:latin typeface="Times New Roman" pitchFamily="18" charset="0"/>
                          <a:cs typeface="Times New Roman" pitchFamily="18" charset="0"/>
                        </a:rPr>
                        <a:t>06</a:t>
                      </a:r>
                      <a:endParaRPr lang="ru-RU" sz="1600" b="0" i="0" u="none" strike="noStrike">
                        <a:solidFill>
                          <a:schemeClr val="bg1"/>
                        </a:solidFill>
                        <a:latin typeface="Times New Roman" pitchFamily="18" charset="0"/>
                        <a:cs typeface="Times New Roman" pitchFamily="18" charset="0"/>
                      </a:endParaRPr>
                    </a:p>
                  </a:txBody>
                  <a:tcPr marL="6628" marR="6628" marT="6632" marB="0" anchor="b"/>
                </a:tc>
                <a:tc>
                  <a:txBody>
                    <a:bodyPr/>
                    <a:lstStyle/>
                    <a:p>
                      <a:pPr algn="ctr" fontAlgn="b"/>
                      <a:r>
                        <a:rPr lang="ru-RU" sz="1800" b="0" i="0" u="none" strike="noStrike" dirty="0">
                          <a:effectLst/>
                          <a:latin typeface="Times New Roman" panose="02020603050405020304" pitchFamily="18" charset="0"/>
                        </a:rPr>
                        <a:t>0</a:t>
                      </a:r>
                    </a:p>
                  </a:txBody>
                  <a:tcPr marL="0" marR="0" marT="0" marB="0" anchor="b"/>
                </a:tc>
              </a:tr>
              <a:tr h="313058">
                <a:tc>
                  <a:txBody>
                    <a:bodyPr/>
                    <a:lstStyle/>
                    <a:p>
                      <a:pPr algn="l" fontAlgn="b"/>
                      <a:r>
                        <a:rPr lang="ru-RU" sz="1600" u="none" strike="noStrike">
                          <a:latin typeface="Times New Roman" pitchFamily="18" charset="0"/>
                          <a:cs typeface="Times New Roman" pitchFamily="18" charset="0"/>
                        </a:rPr>
                        <a:t>благотворительные средства</a:t>
                      </a:r>
                      <a:endParaRPr lang="ru-RU" sz="1600" b="0" i="0" u="none" strike="noStrike">
                        <a:solidFill>
                          <a:schemeClr val="bg1"/>
                        </a:solidFill>
                        <a:latin typeface="Times New Roman" pitchFamily="18" charset="0"/>
                        <a:cs typeface="Times New Roman" pitchFamily="18" charset="0"/>
                      </a:endParaRPr>
                    </a:p>
                  </a:txBody>
                  <a:tcPr marL="198843" marR="6628" marT="6632" marB="0" anchor="b"/>
                </a:tc>
                <a:tc>
                  <a:txBody>
                    <a:bodyPr/>
                    <a:lstStyle/>
                    <a:p>
                      <a:pPr algn="ctr" fontAlgn="b"/>
                      <a:r>
                        <a:rPr lang="ru-RU" sz="1600" u="none" strike="noStrike">
                          <a:latin typeface="Times New Roman" pitchFamily="18" charset="0"/>
                          <a:cs typeface="Times New Roman" pitchFamily="18" charset="0"/>
                        </a:rPr>
                        <a:t>07</a:t>
                      </a:r>
                      <a:endParaRPr lang="ru-RU" sz="1600" b="0" i="0" u="none" strike="noStrike">
                        <a:solidFill>
                          <a:schemeClr val="bg1"/>
                        </a:solidFill>
                        <a:latin typeface="Times New Roman" pitchFamily="18" charset="0"/>
                        <a:cs typeface="Times New Roman" pitchFamily="18" charset="0"/>
                      </a:endParaRPr>
                    </a:p>
                  </a:txBody>
                  <a:tcPr marL="6628" marR="6628" marT="6632" marB="0" anchor="b"/>
                </a:tc>
                <a:tc>
                  <a:txBody>
                    <a:bodyPr/>
                    <a:lstStyle/>
                    <a:p>
                      <a:pPr algn="ctr" fontAlgn="b"/>
                      <a:r>
                        <a:rPr lang="ru-RU" sz="1800" b="0" i="0" u="none" strike="noStrike" dirty="0">
                          <a:effectLst/>
                          <a:latin typeface="Times New Roman" panose="02020603050405020304" pitchFamily="18" charset="0"/>
                        </a:rPr>
                        <a:t>0</a:t>
                      </a:r>
                    </a:p>
                  </a:txBody>
                  <a:tcPr marL="0" marR="0" marT="0" marB="0" anchor="b"/>
                </a:tc>
              </a:tr>
              <a:tr h="289859">
                <a:tc>
                  <a:txBody>
                    <a:bodyPr/>
                    <a:lstStyle/>
                    <a:p>
                      <a:pPr algn="l" fontAlgn="b"/>
                      <a:r>
                        <a:rPr lang="ru-RU" sz="1600" u="none" strike="noStrike">
                          <a:latin typeface="Times New Roman" pitchFamily="18" charset="0"/>
                          <a:cs typeface="Times New Roman" pitchFamily="18" charset="0"/>
                        </a:rPr>
                        <a:t>другие внебюджетные источники</a:t>
                      </a:r>
                      <a:endParaRPr lang="ru-RU" sz="1600" b="0" i="0" u="none" strike="noStrike">
                        <a:solidFill>
                          <a:schemeClr val="bg1"/>
                        </a:solidFill>
                        <a:latin typeface="Times New Roman" pitchFamily="18" charset="0"/>
                        <a:cs typeface="Times New Roman" pitchFamily="18" charset="0"/>
                      </a:endParaRPr>
                    </a:p>
                  </a:txBody>
                  <a:tcPr marL="198843" marR="6628" marT="6632" marB="0" anchor="b"/>
                </a:tc>
                <a:tc>
                  <a:txBody>
                    <a:bodyPr/>
                    <a:lstStyle/>
                    <a:p>
                      <a:pPr algn="ctr" fontAlgn="b"/>
                      <a:r>
                        <a:rPr lang="ru-RU" sz="1600" u="none" strike="noStrike">
                          <a:latin typeface="Times New Roman" pitchFamily="18" charset="0"/>
                          <a:cs typeface="Times New Roman" pitchFamily="18" charset="0"/>
                        </a:rPr>
                        <a:t>08</a:t>
                      </a:r>
                      <a:endParaRPr lang="ru-RU" sz="1600" b="0" i="0" u="none" strike="noStrike">
                        <a:solidFill>
                          <a:schemeClr val="bg1"/>
                        </a:solidFill>
                        <a:latin typeface="Times New Roman" pitchFamily="18" charset="0"/>
                        <a:cs typeface="Times New Roman" pitchFamily="18" charset="0"/>
                      </a:endParaRPr>
                    </a:p>
                  </a:txBody>
                  <a:tcPr marL="6628" marR="6628" marT="6632" marB="0" anchor="b"/>
                </a:tc>
                <a:tc>
                  <a:txBody>
                    <a:bodyPr/>
                    <a:lstStyle/>
                    <a:p>
                      <a:pPr algn="ctr" fontAlgn="b"/>
                      <a:r>
                        <a:rPr lang="ru-RU" sz="1800" b="0" i="0" u="none" strike="noStrike" dirty="0">
                          <a:effectLst/>
                          <a:latin typeface="Times New Roman" panose="02020603050405020304" pitchFamily="18" charset="0"/>
                        </a:rPr>
                        <a:t>638</a:t>
                      </a:r>
                    </a:p>
                  </a:txBody>
                  <a:tcPr marL="0" marR="0" marT="0" marB="0" anchor="b"/>
                </a:tc>
              </a:tr>
              <a:tr h="619450">
                <a:tc>
                  <a:txBody>
                    <a:bodyPr/>
                    <a:lstStyle/>
                    <a:p>
                      <a:pPr algn="l" fontAlgn="b"/>
                      <a:r>
                        <a:rPr lang="ru-RU" sz="1600" u="none" strike="noStrike" dirty="0">
                          <a:latin typeface="Times New Roman" pitchFamily="18" charset="0"/>
                          <a:cs typeface="Times New Roman" pitchFamily="18" charset="0"/>
                        </a:rPr>
                        <a:t>Остаток внебюджетных средств на конец отчетного периода</a:t>
                      </a:r>
                      <a:endParaRPr lang="ru-RU" sz="1600" b="0" i="0" u="none" strike="noStrike" dirty="0">
                        <a:solidFill>
                          <a:schemeClr val="bg1"/>
                        </a:solidFill>
                        <a:latin typeface="Times New Roman" pitchFamily="18" charset="0"/>
                        <a:cs typeface="Times New Roman" pitchFamily="18" charset="0"/>
                      </a:endParaRPr>
                    </a:p>
                  </a:txBody>
                  <a:tcPr marL="6628" marR="6628" marT="6632" marB="0" anchor="b"/>
                </a:tc>
                <a:tc>
                  <a:txBody>
                    <a:bodyPr/>
                    <a:lstStyle/>
                    <a:p>
                      <a:pPr algn="ctr" fontAlgn="b"/>
                      <a:r>
                        <a:rPr lang="ru-RU" sz="1600" u="none" strike="noStrike">
                          <a:latin typeface="Times New Roman" pitchFamily="18" charset="0"/>
                          <a:cs typeface="Times New Roman" pitchFamily="18" charset="0"/>
                        </a:rPr>
                        <a:t>09</a:t>
                      </a:r>
                      <a:endParaRPr lang="ru-RU" sz="1600" b="0" i="0" u="none" strike="noStrike">
                        <a:solidFill>
                          <a:schemeClr val="bg1"/>
                        </a:solidFill>
                        <a:latin typeface="Times New Roman" pitchFamily="18" charset="0"/>
                        <a:cs typeface="Times New Roman" pitchFamily="18" charset="0"/>
                      </a:endParaRPr>
                    </a:p>
                  </a:txBody>
                  <a:tcPr marL="6628" marR="6628" marT="6632" marB="0" anchor="b"/>
                </a:tc>
                <a:tc>
                  <a:txBody>
                    <a:bodyPr/>
                    <a:lstStyle/>
                    <a:p>
                      <a:pPr algn="ctr" fontAlgn="b"/>
                      <a:r>
                        <a:rPr lang="ru-RU" sz="1800" b="0" i="0" u="none" strike="noStrike" dirty="0">
                          <a:effectLst/>
                          <a:latin typeface="Times New Roman" panose="02020603050405020304" pitchFamily="18" charset="0"/>
                        </a:rPr>
                        <a:t>129</a:t>
                      </a:r>
                    </a:p>
                  </a:txBody>
                  <a:tcPr marL="0" marR="0" marT="0" marB="0" anchor="b"/>
                </a:tc>
              </a:tr>
            </a:tbl>
          </a:graphicData>
        </a:graphic>
      </p:graphicFrame>
    </p:spTree>
  </p:cSld>
  <p:clrMapOvr>
    <a:masterClrMapping/>
  </p:clrMapOvr>
  <p:transition spd="slow">
    <p:wheel spokes="1"/>
    <p:sndAc>
      <p:end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188" y="7938"/>
            <a:ext cx="8229600" cy="1371600"/>
          </a:xfrm>
        </p:spPr>
        <p:txBody>
          <a:bodyPr/>
          <a:lstStyle/>
          <a:p>
            <a:pPr algn="ctr" eaLnBrk="1" fontAlgn="auto" hangingPunct="1">
              <a:spcAft>
                <a:spcPts val="0"/>
              </a:spcAft>
              <a:defRPr/>
            </a:pPr>
            <a:r>
              <a:rPr lang="ru-RU" sz="3200" dirty="0" smtClean="0">
                <a:latin typeface="Times New Roman" panose="02020603050405020304" pitchFamily="18" charset="0"/>
                <a:cs typeface="Times New Roman" panose="02020603050405020304" pitchFamily="18" charset="0"/>
              </a:rPr>
              <a:t> </a:t>
            </a:r>
            <a:r>
              <a:rPr lang="ru-RU" sz="2800" b="1" dirty="0" smtClean="0">
                <a:solidFill>
                  <a:schemeClr val="bg1"/>
                </a:solidFill>
                <a:latin typeface="Times New Roman" panose="02020603050405020304" pitchFamily="18" charset="0"/>
                <a:cs typeface="Times New Roman" panose="02020603050405020304" pitchFamily="18" charset="0"/>
              </a:rPr>
              <a:t>Расходы и поступление нефинансовых активов</a:t>
            </a:r>
            <a:endParaRPr lang="ru-RU" sz="32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ph type="tbl" idx="1"/>
            <p:extLst>
              <p:ext uri="{D42A27DB-BD31-4B8C-83A1-F6EECF244321}">
                <p14:modId xmlns:p14="http://schemas.microsoft.com/office/powerpoint/2010/main" val="2016318896"/>
              </p:ext>
            </p:extLst>
          </p:nvPr>
        </p:nvGraphicFramePr>
        <p:xfrm>
          <a:off x="251520" y="1196752"/>
          <a:ext cx="8712200" cy="4884624"/>
        </p:xfrm>
        <a:graphic>
          <a:graphicData uri="http://schemas.openxmlformats.org/drawingml/2006/table">
            <a:tbl>
              <a:tblPr/>
              <a:tblGrid>
                <a:gridCol w="313665"/>
                <a:gridCol w="5297582"/>
                <a:gridCol w="590658"/>
                <a:gridCol w="1093449"/>
                <a:gridCol w="1416846"/>
              </a:tblGrid>
              <a:tr h="1285756">
                <a:tc gridSpan="2">
                  <a:txBody>
                    <a:bodyPr/>
                    <a:lstStyle/>
                    <a:p>
                      <a:pPr algn="ctr" fontAlgn="ctr"/>
                      <a:r>
                        <a:rPr lang="ru-RU" sz="2000" b="1" i="0" u="none" strike="noStrike" dirty="0">
                          <a:solidFill>
                            <a:schemeClr val="bg1"/>
                          </a:solidFill>
                          <a:latin typeface="Times New Roman"/>
                        </a:rPr>
                        <a:t>Н</a:t>
                      </a:r>
                      <a:r>
                        <a:rPr lang="ru-RU" sz="2000" b="1" i="0" u="none" strike="noStrike" dirty="0" smtClean="0">
                          <a:solidFill>
                            <a:schemeClr val="bg1"/>
                          </a:solidFill>
                          <a:latin typeface="Times New Roman"/>
                        </a:rPr>
                        <a:t>аименование </a:t>
                      </a:r>
                      <a:r>
                        <a:rPr lang="ru-RU" sz="2000" b="1" i="0" u="none" strike="noStrike" dirty="0">
                          <a:solidFill>
                            <a:schemeClr val="bg1"/>
                          </a:solidFill>
                          <a:latin typeface="Times New Roman"/>
                        </a:rPr>
                        <a:t>показателей</a:t>
                      </a:r>
                    </a:p>
                  </a:txBody>
                  <a:tcPr marL="5737" marR="5737"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1" i="0" u="none" strike="noStrike" dirty="0">
                          <a:solidFill>
                            <a:schemeClr val="bg1"/>
                          </a:solidFill>
                          <a:latin typeface="Times New Roman"/>
                        </a:rPr>
                        <a:t>№</a:t>
                      </a:r>
                      <a:br>
                        <a:rPr lang="ru-RU" sz="1400" b="1" i="0" u="none" strike="noStrike" dirty="0">
                          <a:solidFill>
                            <a:schemeClr val="bg1"/>
                          </a:solidFill>
                          <a:latin typeface="Times New Roman"/>
                        </a:rPr>
                      </a:br>
                      <a:r>
                        <a:rPr lang="ru-RU" sz="1400" b="1" i="0" u="none" strike="noStrike" dirty="0">
                          <a:solidFill>
                            <a:schemeClr val="bg1"/>
                          </a:solidFill>
                          <a:latin typeface="Times New Roman"/>
                        </a:rPr>
                        <a:t>строки</a:t>
                      </a:r>
                    </a:p>
                  </a:txBody>
                  <a:tcPr marL="5737" marR="5737"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1" i="0" u="none" strike="noStrike" dirty="0">
                          <a:solidFill>
                            <a:schemeClr val="bg1"/>
                          </a:solidFill>
                          <a:latin typeface="Times New Roman"/>
                        </a:rPr>
                        <a:t>Бюджетные </a:t>
                      </a:r>
                      <a:br>
                        <a:rPr lang="ru-RU" sz="1400" b="1" i="0" u="none" strike="noStrike" dirty="0">
                          <a:solidFill>
                            <a:schemeClr val="bg1"/>
                          </a:solidFill>
                          <a:latin typeface="Times New Roman"/>
                        </a:rPr>
                      </a:br>
                      <a:r>
                        <a:rPr lang="ru-RU" sz="1400" b="1" i="0" u="none" strike="noStrike" dirty="0">
                          <a:solidFill>
                            <a:schemeClr val="bg1"/>
                          </a:solidFill>
                          <a:latin typeface="Times New Roman"/>
                        </a:rPr>
                        <a:t>расходы</a:t>
                      </a:r>
                    </a:p>
                  </a:txBody>
                  <a:tcPr marL="5737" marR="5737"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400" b="1" i="0" u="none" strike="noStrike" dirty="0">
                          <a:solidFill>
                            <a:schemeClr val="bg1"/>
                          </a:solidFill>
                          <a:latin typeface="Times New Roman"/>
                        </a:rPr>
                        <a:t>Расходы, осуществляемые</a:t>
                      </a:r>
                      <a:br>
                        <a:rPr lang="ru-RU" sz="1400" b="1" i="0" u="none" strike="noStrike" dirty="0">
                          <a:solidFill>
                            <a:schemeClr val="bg1"/>
                          </a:solidFill>
                          <a:latin typeface="Times New Roman"/>
                        </a:rPr>
                      </a:br>
                      <a:r>
                        <a:rPr lang="ru-RU" sz="1400" b="1" i="0" u="none" strike="noStrike" dirty="0">
                          <a:solidFill>
                            <a:schemeClr val="bg1"/>
                          </a:solidFill>
                          <a:latin typeface="Times New Roman"/>
                        </a:rPr>
                        <a:t>за счет внебюджетных источников финансирования</a:t>
                      </a:r>
                    </a:p>
                  </a:txBody>
                  <a:tcPr marL="5737" marR="5737" marT="573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9546">
                <a:tc gridSpan="2">
                  <a:txBody>
                    <a:bodyPr/>
                    <a:lstStyle/>
                    <a:p>
                      <a:pPr algn="ctr" fontAlgn="t"/>
                      <a:r>
                        <a:rPr lang="ru-RU" sz="1600" b="1" i="0" u="none" strike="noStrike">
                          <a:solidFill>
                            <a:schemeClr val="bg1"/>
                          </a:solidFill>
                          <a:latin typeface="Times New Roman"/>
                        </a:rPr>
                        <a:t>1</a:t>
                      </a:r>
                    </a:p>
                  </a:txBody>
                  <a:tcPr marL="5737" marR="5737" marT="5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t"/>
                      <a:r>
                        <a:rPr lang="ru-RU" sz="1600" b="1" i="0" u="none" strike="noStrike">
                          <a:solidFill>
                            <a:schemeClr val="bg1"/>
                          </a:solidFill>
                          <a:latin typeface="Times New Roman"/>
                        </a:rPr>
                        <a:t>2</a:t>
                      </a:r>
                    </a:p>
                  </a:txBody>
                  <a:tcPr marL="5737" marR="5737" marT="5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600" b="1" i="0" u="none" strike="noStrike">
                          <a:solidFill>
                            <a:schemeClr val="bg1"/>
                          </a:solidFill>
                          <a:latin typeface="Times New Roman"/>
                        </a:rPr>
                        <a:t>3</a:t>
                      </a:r>
                    </a:p>
                  </a:txBody>
                  <a:tcPr marL="5737" marR="5737" marT="5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600" b="1" i="0" u="none" strike="noStrike" dirty="0">
                          <a:solidFill>
                            <a:schemeClr val="bg1"/>
                          </a:solidFill>
                          <a:latin typeface="Times New Roman"/>
                        </a:rPr>
                        <a:t>4</a:t>
                      </a:r>
                    </a:p>
                  </a:txBody>
                  <a:tcPr marL="5737" marR="5737" marT="573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023">
                <a:tc>
                  <a:txBody>
                    <a:bodyPr/>
                    <a:lstStyle/>
                    <a:p>
                      <a:pPr algn="l" fontAlgn="b"/>
                      <a:r>
                        <a:rPr lang="ru-RU" sz="1000" b="0" i="0" u="none" strike="noStrike">
                          <a:solidFill>
                            <a:schemeClr val="bg1"/>
                          </a:solidFill>
                          <a:latin typeface="Times New Roman"/>
                        </a:rPr>
                        <a:t> </a:t>
                      </a:r>
                    </a:p>
                  </a:txBody>
                  <a:tcPr marL="5737" marR="5737" marT="573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chemeClr val="bg1"/>
                          </a:solidFill>
                          <a:latin typeface="Times New Roman"/>
                        </a:rPr>
                        <a:t>Расходы - всего (сумма строк 02, 11, 18, 19)</a:t>
                      </a:r>
                    </a:p>
                  </a:txBody>
                  <a:tcPr marL="5737" marR="5737" marT="573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chemeClr val="bg1"/>
                          </a:solidFill>
                          <a:latin typeface="Times New Roman"/>
                        </a:rPr>
                        <a:t>01</a:t>
                      </a:r>
                    </a:p>
                  </a:txBody>
                  <a:tcPr marL="5737" marR="5737" marT="57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12 232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387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54314">
                <a:tc>
                  <a:txBody>
                    <a:bodyPr/>
                    <a:lstStyle/>
                    <a:p>
                      <a:pPr algn="l" fontAlgn="b"/>
                      <a:r>
                        <a:rPr lang="ru-RU" sz="1000" b="0" i="0" u="none" strike="noStrike">
                          <a:solidFill>
                            <a:schemeClr val="bg1"/>
                          </a:solidFill>
                          <a:latin typeface="Times New Roman"/>
                        </a:rPr>
                        <a:t> </a:t>
                      </a:r>
                    </a:p>
                  </a:txBody>
                  <a:tcPr marL="86063" marR="5737" marT="573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chemeClr val="bg1"/>
                          </a:solidFill>
                          <a:latin typeface="Times New Roman"/>
                        </a:rPr>
                        <a:t>Оплата труда и начисления на оплату труда (сумма строк 03, 09, 10)</a:t>
                      </a:r>
                    </a:p>
                  </a:txBody>
                  <a:tcPr marL="86063" marR="5737" marT="573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chemeClr val="bg1"/>
                          </a:solidFill>
                          <a:latin typeface="Times New Roman"/>
                        </a:rPr>
                        <a:t>02</a:t>
                      </a:r>
                    </a:p>
                  </a:txBody>
                  <a:tcPr marL="5737" marR="5737" marT="57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9 367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176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023">
                <a:tc>
                  <a:txBody>
                    <a:bodyPr/>
                    <a:lstStyle/>
                    <a:p>
                      <a:pPr algn="l" fontAlgn="b"/>
                      <a:r>
                        <a:rPr lang="ru-RU" sz="1000" b="0" i="0" u="none" strike="noStrike">
                          <a:solidFill>
                            <a:schemeClr val="bg1"/>
                          </a:solidFill>
                          <a:latin typeface="Times New Roman"/>
                        </a:rPr>
                        <a:t> </a:t>
                      </a:r>
                    </a:p>
                  </a:txBody>
                  <a:tcPr marL="172126" marR="5737" marT="573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chemeClr val="bg1"/>
                          </a:solidFill>
                          <a:latin typeface="Times New Roman"/>
                        </a:rPr>
                        <a:t>заработная плата (сумма строк 04 - 08)</a:t>
                      </a:r>
                    </a:p>
                  </a:txBody>
                  <a:tcPr marL="172126" marR="5737" marT="573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chemeClr val="bg1"/>
                          </a:solidFill>
                          <a:latin typeface="Times New Roman"/>
                        </a:rPr>
                        <a:t>03</a:t>
                      </a:r>
                    </a:p>
                  </a:txBody>
                  <a:tcPr marL="5737" marR="5737" marT="57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7 200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135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54314">
                <a:tc>
                  <a:txBody>
                    <a:bodyPr/>
                    <a:lstStyle/>
                    <a:p>
                      <a:pPr algn="l" fontAlgn="b"/>
                      <a:r>
                        <a:rPr lang="ru-RU" sz="1000" b="0" i="0" u="none" strike="noStrike">
                          <a:solidFill>
                            <a:schemeClr val="bg1"/>
                          </a:solidFill>
                          <a:latin typeface="Times New Roman"/>
                        </a:rPr>
                        <a:t> </a:t>
                      </a:r>
                    </a:p>
                  </a:txBody>
                  <a:tcPr marL="258189" marR="5737" marT="573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chemeClr val="bg1"/>
                          </a:solidFill>
                          <a:latin typeface="Times New Roman"/>
                        </a:rPr>
                        <a:t>в том числе по группам:</a:t>
                      </a:r>
                      <a:br>
                        <a:rPr lang="ru-RU" sz="1800" b="0" i="0" u="none" strike="noStrike" dirty="0">
                          <a:solidFill>
                            <a:schemeClr val="bg1"/>
                          </a:solidFill>
                          <a:latin typeface="Times New Roman"/>
                        </a:rPr>
                      </a:br>
                      <a:r>
                        <a:rPr lang="ru-RU" sz="1800" b="0" i="0" u="none" strike="noStrike" dirty="0">
                          <a:solidFill>
                            <a:schemeClr val="bg1"/>
                          </a:solidFill>
                          <a:latin typeface="Times New Roman"/>
                        </a:rPr>
                        <a:t>руководящие работники</a:t>
                      </a:r>
                    </a:p>
                  </a:txBody>
                  <a:tcPr marL="258189" marR="5737" marT="573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chemeClr val="bg1"/>
                          </a:solidFill>
                          <a:latin typeface="Times New Roman"/>
                        </a:rPr>
                        <a:t>04</a:t>
                      </a:r>
                    </a:p>
                  </a:txBody>
                  <a:tcPr marL="5737" marR="5737" marT="57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1 313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29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023">
                <a:tc>
                  <a:txBody>
                    <a:bodyPr/>
                    <a:lstStyle/>
                    <a:p>
                      <a:pPr algn="l" fontAlgn="b"/>
                      <a:r>
                        <a:rPr lang="ru-RU" sz="1000" b="0" i="0" u="none" strike="noStrike">
                          <a:solidFill>
                            <a:schemeClr val="bg1"/>
                          </a:solidFill>
                          <a:latin typeface="Times New Roman"/>
                        </a:rPr>
                        <a:t> </a:t>
                      </a:r>
                    </a:p>
                  </a:txBody>
                  <a:tcPr marL="258189" marR="5737" marT="573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chemeClr val="bg1"/>
                          </a:solidFill>
                          <a:latin typeface="Times New Roman"/>
                        </a:rPr>
                        <a:t>педагогические работники</a:t>
                      </a:r>
                    </a:p>
                  </a:txBody>
                  <a:tcPr marL="258189" marR="5737" marT="573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chemeClr val="bg1"/>
                          </a:solidFill>
                          <a:latin typeface="Times New Roman"/>
                        </a:rPr>
                        <a:t>05</a:t>
                      </a:r>
                    </a:p>
                  </a:txBody>
                  <a:tcPr marL="5737" marR="5737" marT="57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3 390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83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023">
                <a:tc>
                  <a:txBody>
                    <a:bodyPr/>
                    <a:lstStyle/>
                    <a:p>
                      <a:pPr algn="l" fontAlgn="b"/>
                      <a:r>
                        <a:rPr lang="ru-RU" sz="1000" b="0" i="0" u="none" strike="noStrike">
                          <a:solidFill>
                            <a:schemeClr val="bg1"/>
                          </a:solidFill>
                          <a:latin typeface="Times New Roman"/>
                        </a:rPr>
                        <a:t> </a:t>
                      </a:r>
                    </a:p>
                  </a:txBody>
                  <a:tcPr marL="258189" marR="5737" marT="573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chemeClr val="bg1"/>
                          </a:solidFill>
                          <a:latin typeface="Times New Roman"/>
                        </a:rPr>
                        <a:t>учебно-вспомогательный персонал</a:t>
                      </a:r>
                    </a:p>
                  </a:txBody>
                  <a:tcPr marL="258189" marR="5737" marT="573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chemeClr val="bg1"/>
                          </a:solidFill>
                          <a:latin typeface="Times New Roman"/>
                        </a:rPr>
                        <a:t>06</a:t>
                      </a:r>
                    </a:p>
                  </a:txBody>
                  <a:tcPr marL="5737" marR="5737" marT="57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1 025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023">
                <a:tc>
                  <a:txBody>
                    <a:bodyPr/>
                    <a:lstStyle/>
                    <a:p>
                      <a:pPr algn="l" fontAlgn="b"/>
                      <a:r>
                        <a:rPr lang="ru-RU" sz="1000" b="0" i="0" u="none" strike="noStrike">
                          <a:solidFill>
                            <a:schemeClr val="bg1"/>
                          </a:solidFill>
                          <a:latin typeface="Times New Roman"/>
                        </a:rPr>
                        <a:t> </a:t>
                      </a:r>
                    </a:p>
                  </a:txBody>
                  <a:tcPr marL="258189" marR="5737" marT="573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chemeClr val="bg1"/>
                          </a:solidFill>
                          <a:latin typeface="Times New Roman"/>
                        </a:rPr>
                        <a:t>медицинские работники</a:t>
                      </a:r>
                    </a:p>
                  </a:txBody>
                  <a:tcPr marL="258189" marR="5737" marT="573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dirty="0">
                          <a:solidFill>
                            <a:schemeClr val="bg1"/>
                          </a:solidFill>
                          <a:latin typeface="Times New Roman"/>
                        </a:rPr>
                        <a:t>07</a:t>
                      </a:r>
                    </a:p>
                  </a:txBody>
                  <a:tcPr marL="5737" marR="5737" marT="57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023">
                <a:tc>
                  <a:txBody>
                    <a:bodyPr/>
                    <a:lstStyle/>
                    <a:p>
                      <a:pPr algn="l" fontAlgn="b"/>
                      <a:r>
                        <a:rPr lang="ru-RU" sz="1000" b="0" i="0" u="none" strike="noStrike">
                          <a:solidFill>
                            <a:schemeClr val="bg1"/>
                          </a:solidFill>
                          <a:latin typeface="Times New Roman"/>
                        </a:rPr>
                        <a:t> </a:t>
                      </a:r>
                    </a:p>
                  </a:txBody>
                  <a:tcPr marL="258189" marR="5737" marT="573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chemeClr val="bg1"/>
                          </a:solidFill>
                          <a:latin typeface="Times New Roman"/>
                        </a:rPr>
                        <a:t>обслуживающий персонал</a:t>
                      </a:r>
                    </a:p>
                  </a:txBody>
                  <a:tcPr marL="258189" marR="5737" marT="573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chemeClr val="bg1"/>
                          </a:solidFill>
                          <a:latin typeface="Times New Roman"/>
                        </a:rPr>
                        <a:t>08</a:t>
                      </a:r>
                    </a:p>
                  </a:txBody>
                  <a:tcPr marL="5737" marR="5737" marT="57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1 472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023">
                <a:tc>
                  <a:txBody>
                    <a:bodyPr/>
                    <a:lstStyle/>
                    <a:p>
                      <a:pPr algn="l" fontAlgn="b"/>
                      <a:r>
                        <a:rPr lang="ru-RU" sz="1000" b="0" i="0" u="none" strike="noStrike">
                          <a:solidFill>
                            <a:schemeClr val="bg1"/>
                          </a:solidFill>
                          <a:latin typeface="Times New Roman"/>
                        </a:rPr>
                        <a:t> </a:t>
                      </a:r>
                    </a:p>
                  </a:txBody>
                  <a:tcPr marL="172126" marR="5737" marT="573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chemeClr val="bg1"/>
                          </a:solidFill>
                          <a:latin typeface="Times New Roman"/>
                        </a:rPr>
                        <a:t>прочие выплаты</a:t>
                      </a:r>
                    </a:p>
                  </a:txBody>
                  <a:tcPr marL="172126" marR="5737" marT="573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chemeClr val="bg1"/>
                          </a:solidFill>
                          <a:latin typeface="Times New Roman"/>
                        </a:rPr>
                        <a:t>09</a:t>
                      </a:r>
                    </a:p>
                  </a:txBody>
                  <a:tcPr marL="5737" marR="5737" marT="57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023">
                <a:tc>
                  <a:txBody>
                    <a:bodyPr/>
                    <a:lstStyle/>
                    <a:p>
                      <a:pPr algn="l" fontAlgn="b"/>
                      <a:r>
                        <a:rPr lang="ru-RU" sz="1000" b="0" i="0" u="none" strike="noStrike">
                          <a:solidFill>
                            <a:schemeClr val="bg1"/>
                          </a:solidFill>
                          <a:latin typeface="Times New Roman"/>
                        </a:rPr>
                        <a:t> </a:t>
                      </a:r>
                    </a:p>
                  </a:txBody>
                  <a:tcPr marL="172126" marR="5737" marT="573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1800" b="0" i="0" u="none" strike="noStrike" dirty="0">
                          <a:solidFill>
                            <a:schemeClr val="bg1"/>
                          </a:solidFill>
                          <a:latin typeface="Times New Roman"/>
                        </a:rPr>
                        <a:t>начисления на оплату труда</a:t>
                      </a:r>
                    </a:p>
                  </a:txBody>
                  <a:tcPr marL="172126" marR="5737" marT="5732"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600" b="0" i="0" u="none" strike="noStrike">
                          <a:solidFill>
                            <a:schemeClr val="bg1"/>
                          </a:solidFill>
                          <a:latin typeface="Times New Roman"/>
                        </a:rPr>
                        <a:t>10</a:t>
                      </a:r>
                    </a:p>
                  </a:txBody>
                  <a:tcPr marL="5737" marR="5737" marT="573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a:solidFill>
                            <a:schemeClr val="bg1"/>
                          </a:solidFill>
                          <a:effectLst/>
                          <a:latin typeface="Times New Roman" panose="02020603050405020304" pitchFamily="18" charset="0"/>
                        </a:rPr>
                        <a:t>2 150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1600" b="0" i="0" u="none" strike="noStrike" dirty="0">
                          <a:solidFill>
                            <a:schemeClr val="bg1"/>
                          </a:solidFill>
                          <a:effectLst/>
                          <a:latin typeface="Times New Roman" panose="02020603050405020304" pitchFamily="18" charset="0"/>
                        </a:rPr>
                        <a:t>41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wheel spokes="1"/>
    <p:sndAc>
      <p:end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ph type="tbl" idx="1"/>
            <p:extLst>
              <p:ext uri="{D42A27DB-BD31-4B8C-83A1-F6EECF244321}">
                <p14:modId xmlns:p14="http://schemas.microsoft.com/office/powerpoint/2010/main" val="511002669"/>
              </p:ext>
            </p:extLst>
          </p:nvPr>
        </p:nvGraphicFramePr>
        <p:xfrm>
          <a:off x="251520" y="620688"/>
          <a:ext cx="8640960" cy="5282044"/>
        </p:xfrm>
        <a:graphic>
          <a:graphicData uri="http://schemas.openxmlformats.org/drawingml/2006/table">
            <a:tbl>
              <a:tblPr/>
              <a:tblGrid>
                <a:gridCol w="72009"/>
                <a:gridCol w="4680653"/>
                <a:gridCol w="792111"/>
                <a:gridCol w="1296181"/>
                <a:gridCol w="1800006"/>
              </a:tblGrid>
              <a:tr h="1871894">
                <a:tc gridSpan="2">
                  <a:txBody>
                    <a:bodyPr/>
                    <a:lstStyle/>
                    <a:p>
                      <a:pPr algn="ctr" fontAlgn="ctr"/>
                      <a:r>
                        <a:rPr lang="ru-RU" sz="1800" b="1" i="0" u="none" strike="noStrike" dirty="0" smtClean="0">
                          <a:solidFill>
                            <a:schemeClr val="bg1"/>
                          </a:solidFill>
                          <a:latin typeface="Times New Roman"/>
                        </a:rPr>
                        <a:t>Наименование </a:t>
                      </a:r>
                      <a:r>
                        <a:rPr lang="ru-RU" sz="1800" b="1" i="0" u="none" strike="noStrike" dirty="0">
                          <a:solidFill>
                            <a:schemeClr val="bg1"/>
                          </a:solidFill>
                          <a:latin typeface="Times New Roman"/>
                        </a:rPr>
                        <a:t>показателей</a:t>
                      </a:r>
                    </a:p>
                  </a:txBody>
                  <a:tcPr marL="5738" marR="5738" marT="57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a:solidFill>
                            <a:schemeClr val="bg1"/>
                          </a:solidFill>
                          <a:latin typeface="Times New Roman"/>
                        </a:rPr>
                        <a:t>№</a:t>
                      </a:r>
                      <a:br>
                        <a:rPr lang="ru-RU" sz="1800" b="1" i="0" u="none" strike="noStrike" dirty="0">
                          <a:solidFill>
                            <a:schemeClr val="bg1"/>
                          </a:solidFill>
                          <a:latin typeface="Times New Roman"/>
                        </a:rPr>
                      </a:br>
                      <a:r>
                        <a:rPr lang="ru-RU" sz="1800" b="1" i="0" u="none" strike="noStrike" dirty="0">
                          <a:solidFill>
                            <a:schemeClr val="bg1"/>
                          </a:solidFill>
                          <a:latin typeface="Times New Roman"/>
                        </a:rPr>
                        <a:t>строки</a:t>
                      </a:r>
                    </a:p>
                  </a:txBody>
                  <a:tcPr marL="5738" marR="5738" marT="57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800" b="1" i="0" u="none" strike="noStrike" dirty="0">
                          <a:solidFill>
                            <a:schemeClr val="bg1"/>
                          </a:solidFill>
                          <a:latin typeface="Times New Roman"/>
                        </a:rPr>
                        <a:t>Бюджетные </a:t>
                      </a:r>
                      <a:br>
                        <a:rPr lang="ru-RU" sz="1800" b="1" i="0" u="none" strike="noStrike" dirty="0">
                          <a:solidFill>
                            <a:schemeClr val="bg1"/>
                          </a:solidFill>
                          <a:latin typeface="Times New Roman"/>
                        </a:rPr>
                      </a:br>
                      <a:r>
                        <a:rPr lang="ru-RU" sz="1800" b="1" i="0" u="none" strike="noStrike" dirty="0">
                          <a:solidFill>
                            <a:schemeClr val="bg1"/>
                          </a:solidFill>
                          <a:latin typeface="Times New Roman"/>
                        </a:rPr>
                        <a:t>расходы</a:t>
                      </a:r>
                    </a:p>
                  </a:txBody>
                  <a:tcPr marL="5738" marR="5738" marT="57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800" b="1" i="0" u="none" strike="noStrike" dirty="0">
                          <a:solidFill>
                            <a:schemeClr val="bg1"/>
                          </a:solidFill>
                          <a:latin typeface="Times New Roman"/>
                        </a:rPr>
                        <a:t>Расходы, осуществляемые</a:t>
                      </a:r>
                      <a:br>
                        <a:rPr lang="ru-RU" sz="1800" b="1" i="0" u="none" strike="noStrike" dirty="0">
                          <a:solidFill>
                            <a:schemeClr val="bg1"/>
                          </a:solidFill>
                          <a:latin typeface="Times New Roman"/>
                        </a:rPr>
                      </a:br>
                      <a:r>
                        <a:rPr lang="ru-RU" sz="1800" b="1" i="0" u="none" strike="noStrike" dirty="0">
                          <a:solidFill>
                            <a:schemeClr val="bg1"/>
                          </a:solidFill>
                          <a:latin typeface="Times New Roman"/>
                        </a:rPr>
                        <a:t>за счет внебюджетных источников финансирования</a:t>
                      </a:r>
                    </a:p>
                  </a:txBody>
                  <a:tcPr marL="5738" marR="5738" marT="57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0046">
                <a:tc gridSpan="2">
                  <a:txBody>
                    <a:bodyPr/>
                    <a:lstStyle/>
                    <a:p>
                      <a:pPr algn="l" fontAlgn="b"/>
                      <a:r>
                        <a:rPr lang="ru-RU" sz="1800" b="0" i="0" u="none" strike="noStrike" dirty="0" smtClean="0">
                          <a:solidFill>
                            <a:schemeClr val="bg1"/>
                          </a:solidFill>
                          <a:latin typeface="Times New Roman"/>
                        </a:rPr>
                        <a:t>Приобретение услуг (сумма строк 12 - 17)</a:t>
                      </a:r>
                      <a:endParaRPr lang="ru-RU" sz="1800" b="0" i="0" u="none" strike="noStrike" dirty="0">
                        <a:solidFill>
                          <a:schemeClr val="bg1"/>
                        </a:solidFill>
                        <a:latin typeface="Times New Roman"/>
                      </a:endParaRPr>
                    </a:p>
                  </a:txBody>
                  <a:tcPr marL="5738" marR="5738" marT="57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t"/>
                      <a:r>
                        <a:rPr lang="ru-RU" sz="2000" b="0" i="0" u="none" strike="noStrike" dirty="0" smtClean="0">
                          <a:solidFill>
                            <a:schemeClr val="bg1"/>
                          </a:solidFill>
                          <a:latin typeface="Times New Roman"/>
                        </a:rPr>
                        <a:t>11</a:t>
                      </a:r>
                      <a:endParaRPr lang="ru-RU" sz="2000" b="0" i="0" u="none" strike="noStrike" dirty="0">
                        <a:solidFill>
                          <a:schemeClr val="bg1"/>
                        </a:solidFill>
                        <a:latin typeface="Times New Roman"/>
                      </a:endParaRPr>
                    </a:p>
                  </a:txBody>
                  <a:tcPr marL="5738" marR="5738" marT="573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2 285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184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525">
                <a:tc>
                  <a:txBody>
                    <a:bodyPr/>
                    <a:lstStyle/>
                    <a:p>
                      <a:endParaRPr lang="ru-RU" sz="1800" dirty="0"/>
                    </a:p>
                  </a:txBody>
                  <a:tcPr marL="5738" marR="5738" marT="573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2000" b="0" i="0" u="none" strike="noStrike" dirty="0">
                          <a:solidFill>
                            <a:schemeClr val="bg1"/>
                          </a:solidFill>
                          <a:latin typeface="Times New Roman"/>
                        </a:rPr>
                        <a:t>Услуги связи</a:t>
                      </a:r>
                    </a:p>
                  </a:txBody>
                  <a:tcPr marL="86073" marR="5738" marT="57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dirty="0">
                          <a:solidFill>
                            <a:schemeClr val="bg1"/>
                          </a:solidFill>
                          <a:latin typeface="Times New Roman"/>
                        </a:rPr>
                        <a:t>12</a:t>
                      </a:r>
                    </a:p>
                  </a:txBody>
                  <a:tcPr marL="5738" marR="5738" marT="5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35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525">
                <a:tc>
                  <a:txBody>
                    <a:bodyPr/>
                    <a:lstStyle/>
                    <a:p>
                      <a:endParaRPr lang="ru-RU" sz="1800"/>
                    </a:p>
                  </a:txBody>
                  <a:tcPr marL="5738" marR="5738" marT="573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2000" b="0" i="0" u="none" strike="noStrike" dirty="0">
                          <a:solidFill>
                            <a:schemeClr val="bg1"/>
                          </a:solidFill>
                          <a:latin typeface="Times New Roman"/>
                        </a:rPr>
                        <a:t>Транспортные услуги</a:t>
                      </a:r>
                    </a:p>
                  </a:txBody>
                  <a:tcPr marL="86073" marR="5738" marT="57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a:solidFill>
                            <a:schemeClr val="bg1"/>
                          </a:solidFill>
                          <a:latin typeface="Times New Roman"/>
                        </a:rPr>
                        <a:t>13</a:t>
                      </a:r>
                    </a:p>
                  </a:txBody>
                  <a:tcPr marL="5738" marR="5738" marT="5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525">
                <a:tc>
                  <a:txBody>
                    <a:bodyPr/>
                    <a:lstStyle/>
                    <a:p>
                      <a:endParaRPr lang="ru-RU" sz="1800"/>
                    </a:p>
                  </a:txBody>
                  <a:tcPr marL="5738" marR="5738" marT="573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2000" b="0" i="0" u="none" strike="noStrike" dirty="0">
                          <a:solidFill>
                            <a:schemeClr val="bg1"/>
                          </a:solidFill>
                          <a:latin typeface="Times New Roman"/>
                        </a:rPr>
                        <a:t>Коммунальные услуги</a:t>
                      </a:r>
                    </a:p>
                  </a:txBody>
                  <a:tcPr marL="86073" marR="5738" marT="57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dirty="0">
                          <a:solidFill>
                            <a:schemeClr val="bg1"/>
                          </a:solidFill>
                          <a:latin typeface="Times New Roman"/>
                        </a:rPr>
                        <a:t>14</a:t>
                      </a:r>
                    </a:p>
                  </a:txBody>
                  <a:tcPr marL="5738" marR="5738" marT="5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1 120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38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15314">
                <a:tc>
                  <a:txBody>
                    <a:bodyPr/>
                    <a:lstStyle/>
                    <a:p>
                      <a:endParaRPr lang="ru-RU" sz="1800"/>
                    </a:p>
                  </a:txBody>
                  <a:tcPr marL="5738" marR="5738" marT="573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2000" b="0" i="0" u="none" strike="noStrike">
                          <a:solidFill>
                            <a:schemeClr val="bg1"/>
                          </a:solidFill>
                          <a:latin typeface="Times New Roman"/>
                        </a:rPr>
                        <a:t>Арендная плата за пользование имуществом</a:t>
                      </a:r>
                    </a:p>
                  </a:txBody>
                  <a:tcPr marL="86073" marR="5738" marT="57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a:solidFill>
                            <a:schemeClr val="bg1"/>
                          </a:solidFill>
                          <a:latin typeface="Times New Roman"/>
                        </a:rPr>
                        <a:t>15</a:t>
                      </a:r>
                    </a:p>
                  </a:txBody>
                  <a:tcPr marL="5738" marR="5738" marT="5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525">
                <a:tc>
                  <a:txBody>
                    <a:bodyPr/>
                    <a:lstStyle/>
                    <a:p>
                      <a:endParaRPr lang="ru-RU" sz="1800"/>
                    </a:p>
                  </a:txBody>
                  <a:tcPr marL="5738" marR="5738" marT="573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2000" b="0" i="0" u="none" strike="noStrike">
                          <a:solidFill>
                            <a:schemeClr val="bg1"/>
                          </a:solidFill>
                          <a:latin typeface="Times New Roman"/>
                        </a:rPr>
                        <a:t>Услуги по содержанию имущества</a:t>
                      </a:r>
                    </a:p>
                  </a:txBody>
                  <a:tcPr marL="86073" marR="5738" marT="57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a:solidFill>
                            <a:schemeClr val="bg1"/>
                          </a:solidFill>
                          <a:latin typeface="Times New Roman"/>
                        </a:rPr>
                        <a:t>16</a:t>
                      </a:r>
                    </a:p>
                  </a:txBody>
                  <a:tcPr marL="5738" marR="5738" marT="5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355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525">
                <a:tc>
                  <a:txBody>
                    <a:bodyPr/>
                    <a:lstStyle/>
                    <a:p>
                      <a:endParaRPr lang="ru-RU" sz="1800"/>
                    </a:p>
                  </a:txBody>
                  <a:tcPr marL="5738" marR="5738" marT="573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2000" b="0" i="0" u="none" strike="noStrike">
                          <a:solidFill>
                            <a:schemeClr val="bg1"/>
                          </a:solidFill>
                          <a:latin typeface="Times New Roman"/>
                        </a:rPr>
                        <a:t>Прочие услуги</a:t>
                      </a:r>
                    </a:p>
                  </a:txBody>
                  <a:tcPr marL="86073" marR="5738" marT="57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a:solidFill>
                            <a:schemeClr val="bg1"/>
                          </a:solidFill>
                          <a:latin typeface="Times New Roman"/>
                        </a:rPr>
                        <a:t>17</a:t>
                      </a:r>
                    </a:p>
                  </a:txBody>
                  <a:tcPr marL="5738" marR="5738" marT="5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671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142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525">
                <a:tc>
                  <a:txBody>
                    <a:bodyPr/>
                    <a:lstStyle/>
                    <a:p>
                      <a:endParaRPr lang="ru-RU" sz="1800"/>
                    </a:p>
                  </a:txBody>
                  <a:tcPr marL="5738" marR="5738" marT="573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2000" b="0" i="0" u="none" strike="noStrike">
                          <a:solidFill>
                            <a:schemeClr val="bg1"/>
                          </a:solidFill>
                          <a:latin typeface="Times New Roman"/>
                        </a:rPr>
                        <a:t>Социальное обеспечение</a:t>
                      </a:r>
                    </a:p>
                  </a:txBody>
                  <a:tcPr marL="5738" marR="5738" marT="57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a:solidFill>
                            <a:schemeClr val="bg1"/>
                          </a:solidFill>
                          <a:latin typeface="Times New Roman"/>
                        </a:rPr>
                        <a:t>18</a:t>
                      </a:r>
                    </a:p>
                  </a:txBody>
                  <a:tcPr marL="5738" marR="5738" marT="5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525">
                <a:tc>
                  <a:txBody>
                    <a:bodyPr/>
                    <a:lstStyle/>
                    <a:p>
                      <a:endParaRPr lang="ru-RU" sz="1800"/>
                    </a:p>
                  </a:txBody>
                  <a:tcPr marL="5738" marR="5738" marT="573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2000" b="0" i="0" u="none" strike="noStrike">
                          <a:solidFill>
                            <a:schemeClr val="bg1"/>
                          </a:solidFill>
                          <a:latin typeface="Times New Roman"/>
                        </a:rPr>
                        <a:t>Прочие расходы</a:t>
                      </a:r>
                    </a:p>
                  </a:txBody>
                  <a:tcPr marL="5738" marR="5738" marT="57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a:solidFill>
                            <a:schemeClr val="bg1"/>
                          </a:solidFill>
                          <a:latin typeface="Times New Roman"/>
                        </a:rPr>
                        <a:t>19</a:t>
                      </a:r>
                    </a:p>
                  </a:txBody>
                  <a:tcPr marL="5738" marR="5738" marT="5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580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27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525">
                <a:tc>
                  <a:txBody>
                    <a:bodyPr/>
                    <a:lstStyle/>
                    <a:p>
                      <a:endParaRPr lang="ru-RU" sz="1800"/>
                    </a:p>
                  </a:txBody>
                  <a:tcPr marL="5738" marR="5738" marT="573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2000" b="0" i="0" u="none" strike="noStrike">
                          <a:solidFill>
                            <a:schemeClr val="bg1"/>
                          </a:solidFill>
                          <a:latin typeface="Times New Roman"/>
                        </a:rPr>
                        <a:t>Поступление нефинансовых активов</a:t>
                      </a:r>
                    </a:p>
                  </a:txBody>
                  <a:tcPr marL="5738" marR="5738" marT="573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2000" b="0" i="0" u="none" strike="noStrike">
                          <a:solidFill>
                            <a:schemeClr val="bg1"/>
                          </a:solidFill>
                          <a:latin typeface="Times New Roman"/>
                        </a:rPr>
                        <a:t>20</a:t>
                      </a:r>
                    </a:p>
                  </a:txBody>
                  <a:tcPr marL="5738" marR="5738" marT="57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a:solidFill>
                            <a:schemeClr val="bg1"/>
                          </a:solidFill>
                          <a:effectLst/>
                          <a:latin typeface="Times New Roman" panose="02020603050405020304" pitchFamily="18" charset="0"/>
                        </a:rPr>
                        <a:t>313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1800" b="0" i="0" u="none" strike="noStrike" dirty="0">
                          <a:solidFill>
                            <a:schemeClr val="bg1"/>
                          </a:solidFill>
                          <a:effectLst/>
                          <a:latin typeface="Times New Roman" panose="02020603050405020304" pitchFamily="18" charset="0"/>
                        </a:rPr>
                        <a:t>566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spd="slow">
    <p:wheel spokes="1"/>
    <p:sndAc>
      <p:endSnd/>
    </p:sndAc>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81000"/>
            <a:ext cx="8229600" cy="599728"/>
          </a:xfrm>
        </p:spPr>
        <p:txBody>
          <a:bodyPr>
            <a:normAutofit fontScale="90000"/>
          </a:bodyPr>
          <a:lstStyle/>
          <a:p>
            <a:pPr algn="ctr"/>
            <a:r>
              <a:rPr lang="ru-RU" sz="2700" b="1" dirty="0">
                <a:solidFill>
                  <a:schemeClr val="bg1"/>
                </a:solidFill>
                <a:latin typeface="Times New Roman" panose="02020603050405020304" pitchFamily="18" charset="0"/>
                <a:cs typeface="Times New Roman" panose="02020603050405020304" pitchFamily="18" charset="0"/>
              </a:rPr>
              <a:t>Информация об участии воспитанников в массовых мероприятиях</a:t>
            </a:r>
            <a:r>
              <a:rPr lang="ru-RU" b="1" dirty="0">
                <a:solidFill>
                  <a:schemeClr val="bg1"/>
                </a:solidFill>
                <a:latin typeface="Times New Roman" panose="02020603050405020304" pitchFamily="18" charset="0"/>
                <a:cs typeface="Times New Roman" panose="02020603050405020304" pitchFamily="18" charset="0"/>
              </a:rPr>
              <a:t/>
            </a:r>
            <a:br>
              <a:rPr lang="ru-RU" b="1" dirty="0">
                <a:solidFill>
                  <a:schemeClr val="bg1"/>
                </a:solidFill>
                <a:latin typeface="Times New Roman" panose="02020603050405020304" pitchFamily="18" charset="0"/>
                <a:cs typeface="Times New Roman" panose="02020603050405020304" pitchFamily="18" charset="0"/>
              </a:rPr>
            </a:br>
            <a:endParaRPr lang="ru-RU" dirty="0"/>
          </a:p>
        </p:txBody>
      </p:sp>
      <p:graphicFrame>
        <p:nvGraphicFramePr>
          <p:cNvPr id="5" name="Таблица 4"/>
          <p:cNvGraphicFramePr>
            <a:graphicFrameLocks noGrp="1"/>
          </p:cNvGraphicFramePr>
          <p:nvPr>
            <p:ph type="tbl" idx="1"/>
            <p:extLst>
              <p:ext uri="{D42A27DB-BD31-4B8C-83A1-F6EECF244321}">
                <p14:modId xmlns:p14="http://schemas.microsoft.com/office/powerpoint/2010/main" val="4124315419"/>
              </p:ext>
            </p:extLst>
          </p:nvPr>
        </p:nvGraphicFramePr>
        <p:xfrm>
          <a:off x="489176" y="908718"/>
          <a:ext cx="8363272" cy="5184577"/>
        </p:xfrm>
        <a:graphic>
          <a:graphicData uri="http://schemas.openxmlformats.org/drawingml/2006/table">
            <a:tbl>
              <a:tblPr>
                <a:tableStyleId>{5C22544A-7EE6-4342-B048-85BDC9FD1C3A}</a:tableStyleId>
              </a:tblPr>
              <a:tblGrid>
                <a:gridCol w="338836"/>
                <a:gridCol w="2447844"/>
                <a:gridCol w="1152128"/>
                <a:gridCol w="1872208"/>
                <a:gridCol w="2552256"/>
              </a:tblGrid>
              <a:tr h="461810">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984" marR="65984" marT="0" marB="0"/>
                </a:tc>
                <a:tc>
                  <a:txBody>
                    <a:bodyPr/>
                    <a:lstStyle/>
                    <a:p>
                      <a:pPr algn="ctr">
                        <a:lnSpc>
                          <a:spcPct val="107000"/>
                        </a:lnSpc>
                        <a:spcAft>
                          <a:spcPts val="0"/>
                        </a:spcAft>
                      </a:pPr>
                      <a:r>
                        <a:rPr lang="ru-RU" sz="1400">
                          <a:effectLst/>
                          <a:latin typeface="Times New Roman" panose="02020603050405020304" pitchFamily="18" charset="0"/>
                          <a:cs typeface="Times New Roman" panose="02020603050405020304" pitchFamily="18" charset="0"/>
                        </a:rPr>
                        <a:t>ФИО воспитанников – участников</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984" marR="65984" marT="0" marB="0"/>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Достигнутые результаты</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984" marR="65984" marT="0" marB="0"/>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ФИО педагога</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984" marR="65984" marT="0" marB="0"/>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Мероприятие,</a:t>
                      </a:r>
                    </a:p>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место и дата проведения</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984" marR="65984" marT="0" marB="0"/>
                </a:tc>
              </a:tr>
              <a:tr h="301655">
                <a:tc gridSpan="5">
                  <a:txBody>
                    <a:bodyPr/>
                    <a:lstStyle/>
                    <a:p>
                      <a:pPr algn="ctr">
                        <a:lnSpc>
                          <a:spcPct val="107000"/>
                        </a:lnSpc>
                        <a:spcAft>
                          <a:spcPts val="0"/>
                        </a:spcAft>
                      </a:pPr>
                      <a:r>
                        <a:rPr lang="ru-RU" sz="1400" b="1" dirty="0">
                          <a:solidFill>
                            <a:srgbClr val="FF0000"/>
                          </a:solidFill>
                          <a:effectLst/>
                          <a:latin typeface="Times New Roman" panose="02020603050405020304" pitchFamily="18" charset="0"/>
                          <a:cs typeface="Times New Roman" panose="02020603050405020304" pitchFamily="18" charset="0"/>
                        </a:rPr>
                        <a:t>МЕРОПРИЯТИЯ МЕЖДУНАРОДНОГО УРОВНЯ</a:t>
                      </a:r>
                      <a:endParaRPr lang="ru-RU" sz="14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984" marR="65984"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178549">
                <a:tc>
                  <a:txBody>
                    <a:bodyPr/>
                    <a:lstStyle/>
                    <a:p>
                      <a:pPr algn="ctr">
                        <a:lnSpc>
                          <a:spcPct val="107000"/>
                        </a:lnSpc>
                        <a:spcAft>
                          <a:spcPts val="0"/>
                        </a:spcAft>
                      </a:pPr>
                      <a:r>
                        <a:rPr lang="ru-RU" sz="14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tc>
                <a:tc>
                  <a:txBody>
                    <a:bodyPr/>
                    <a:lstStyle/>
                    <a:p>
                      <a:pPr>
                        <a:lnSpc>
                          <a:spcPct val="107000"/>
                        </a:lnSpc>
                      </a:pPr>
                      <a:r>
                        <a:rPr lang="ru-RU" sz="1400" dirty="0">
                          <a:effectLst/>
                          <a:latin typeface="Times New Roman" panose="02020603050405020304" pitchFamily="18" charset="0"/>
                          <a:cs typeface="Times New Roman" panose="02020603050405020304" pitchFamily="18" charset="0"/>
                        </a:rPr>
                        <a:t>3 место </a:t>
                      </a:r>
                      <a:r>
                        <a:rPr lang="ru-RU" sz="1400" dirty="0" err="1">
                          <a:effectLst/>
                          <a:latin typeface="Times New Roman" panose="02020603050405020304" pitchFamily="18" charset="0"/>
                          <a:cs typeface="Times New Roman" panose="02020603050405020304" pitchFamily="18" charset="0"/>
                        </a:rPr>
                        <a:t>Доткаев</a:t>
                      </a:r>
                      <a:r>
                        <a:rPr lang="ru-RU" sz="1400" dirty="0">
                          <a:effectLst/>
                          <a:latin typeface="Times New Roman" panose="02020603050405020304" pitchFamily="18" charset="0"/>
                          <a:cs typeface="Times New Roman" panose="02020603050405020304" pitchFamily="18" charset="0"/>
                        </a:rPr>
                        <a:t> Валерий</a:t>
                      </a:r>
                    </a:p>
                    <a:p>
                      <a:pPr>
                        <a:lnSpc>
                          <a:spcPct val="107000"/>
                        </a:lnSpc>
                      </a:pPr>
                      <a:r>
                        <a:rPr lang="ru-RU" sz="1400" dirty="0">
                          <a:effectLst/>
                          <a:latin typeface="Times New Roman" panose="02020603050405020304" pitchFamily="18" charset="0"/>
                          <a:cs typeface="Times New Roman" panose="02020603050405020304" pitchFamily="18" charset="0"/>
                        </a:rPr>
                        <a:t>3 место Швецов Тимур</a:t>
                      </a:r>
                    </a:p>
                  </a:txBody>
                  <a:tcPr marL="68580" marR="68580" marT="0" marB="0"/>
                </a:tc>
                <a:tc>
                  <a:txBody>
                    <a:bodyPr/>
                    <a:lstStyle/>
                    <a:p>
                      <a:pPr algn="ctr">
                        <a:lnSpc>
                          <a:spcPct val="107000"/>
                        </a:lnSpc>
                        <a:spcAft>
                          <a:spcPts val="0"/>
                        </a:spcAft>
                      </a:pP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 участников</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Тихомирова В.К., Хмельницкая Л.С., Янчевская Н.А.</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Международный турнир по робототехнике на призы губернатора Калининградской области «Янтарный робот – 2018»</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579583">
                <a:tc>
                  <a:txBody>
                    <a:bodyPr/>
                    <a:lstStyle/>
                    <a:p>
                      <a:pPr algn="ctr">
                        <a:lnSpc>
                          <a:spcPct val="107000"/>
                        </a:lnSpc>
                        <a:spcAft>
                          <a:spcPts val="0"/>
                        </a:spcAft>
                      </a:pPr>
                      <a:r>
                        <a:rPr lang="ru-RU" sz="140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tc>
                <a:tc>
                  <a:txBody>
                    <a:bodyPr/>
                    <a:lstStyle/>
                    <a:p>
                      <a:pPr>
                        <a:lnSpc>
                          <a:spcPct val="107000"/>
                        </a:lnSpc>
                        <a:spcAft>
                          <a:spcPts val="0"/>
                        </a:spcAft>
                      </a:pPr>
                      <a:r>
                        <a:rPr lang="ru-RU" sz="1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Учащиеся объединения "Основы 3D моделировавния"</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41 участник</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Лобанова Ю.В.</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Десятая международная акция «Неделя цифровых навыков»</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911426">
                <a:tc>
                  <a:txBody>
                    <a:bodyPr/>
                    <a:lstStyle/>
                    <a:p>
                      <a:pPr algn="ctr">
                        <a:lnSpc>
                          <a:spcPct val="107000"/>
                        </a:lnSpc>
                        <a:spcAft>
                          <a:spcPts val="0"/>
                        </a:spcAft>
                      </a:pPr>
                      <a:r>
                        <a:rPr lang="ru-RU" sz="140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68580" marR="68580" marT="0" marB="0"/>
                </a:tc>
                <a:tc>
                  <a:txBody>
                    <a:bodyPr/>
                    <a:lstStyle/>
                    <a:p>
                      <a:pPr>
                        <a:lnSpc>
                          <a:spcPct val="107000"/>
                        </a:lnSpc>
                        <a:spcAft>
                          <a:spcPts val="0"/>
                        </a:spcAft>
                      </a:pPr>
                      <a:r>
                        <a:rPr lang="ru-RU" sz="1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Доткаев В., Шевцов Т., Подуст Д., Крутихин С., Бреев Н., Подуст И.</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участников</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Янчевская Н.А.</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VII Открытый международный фестиваль детской анимации «</a:t>
                      </a:r>
                      <a:r>
                        <a:rPr lang="ru-RU"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Мульт</a:t>
                      </a: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-Горой»</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1751554">
                <a:tc>
                  <a:txBody>
                    <a:bodyPr/>
                    <a:lstStyle/>
                    <a:p>
                      <a:pPr algn="ctr">
                        <a:lnSpc>
                          <a:spcPct val="107000"/>
                        </a:lnSpc>
                        <a:spcAft>
                          <a:spcPts val="0"/>
                        </a:spcAft>
                      </a:pPr>
                      <a:r>
                        <a:rPr lang="ru-RU" sz="1400" dirty="0" smtClean="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68580" marR="68580" marT="0" marB="0"/>
                </a:tc>
                <a:tc>
                  <a:txBody>
                    <a:bodyPr/>
                    <a:lstStyle/>
                    <a:p>
                      <a:pPr>
                        <a:lnSpc>
                          <a:spcPct val="107000"/>
                        </a:lnSpc>
                        <a:spcAft>
                          <a:spcPts val="0"/>
                        </a:spcAft>
                      </a:pP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место </a:t>
                      </a:r>
                      <a:r>
                        <a:rPr lang="ru-RU"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Магденко</a:t>
                      </a: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Ярослав</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0"/>
                        </a:spcAft>
                      </a:pP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место </a:t>
                      </a:r>
                      <a:r>
                        <a:rPr lang="ru-RU"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Славнов</a:t>
                      </a: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Артем</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0"/>
                        </a:spcAft>
                      </a:pP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место Медведев Даниил</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0"/>
                        </a:spcAft>
                      </a:pP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место Киреев Роман</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a:t>
                      </a: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участников</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Мартышевский</a:t>
                      </a: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О.В.</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Международный конкурс по стендовому судомоделизму на кубок университетов 2019 года</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423388335"/>
      </p:ext>
    </p:extLst>
  </p:cSld>
  <p:clrMapOvr>
    <a:masterClrMapping/>
  </p:clrMapOvr>
  <p:transition spd="slow">
    <p:wheel spokes="1"/>
    <p:sndAc>
      <p:end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ph type="tbl" idx="1"/>
            <p:extLst>
              <p:ext uri="{D42A27DB-BD31-4B8C-83A1-F6EECF244321}">
                <p14:modId xmlns:p14="http://schemas.microsoft.com/office/powerpoint/2010/main" val="4032549945"/>
              </p:ext>
            </p:extLst>
          </p:nvPr>
        </p:nvGraphicFramePr>
        <p:xfrm>
          <a:off x="179512" y="332658"/>
          <a:ext cx="8784975" cy="6394399"/>
        </p:xfrm>
        <a:graphic>
          <a:graphicData uri="http://schemas.openxmlformats.org/drawingml/2006/table">
            <a:tbl>
              <a:tblPr>
                <a:tableStyleId>{5C22544A-7EE6-4342-B048-85BDC9FD1C3A}</a:tableStyleId>
              </a:tblPr>
              <a:tblGrid>
                <a:gridCol w="355920"/>
                <a:gridCol w="2375043"/>
                <a:gridCol w="1013453"/>
                <a:gridCol w="1349394"/>
                <a:gridCol w="3691165"/>
              </a:tblGrid>
              <a:tr h="118835">
                <a:tc gridSpan="5">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МЕРОПРИЯТИЯ ВСЕРОССИЙСКОГО, МЕЖРЕГИОНАЛЬНОГО УРОВНЯ</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93797">
                <a:tc>
                  <a:txBody>
                    <a:bodyPr/>
                    <a:lstStyle/>
                    <a:p>
                      <a:pPr algn="ctr">
                        <a:lnSpc>
                          <a:spcPct val="107000"/>
                        </a:lnSpc>
                        <a:spcAft>
                          <a:spcPts val="0"/>
                        </a:spcAft>
                      </a:pPr>
                      <a:r>
                        <a:rPr lang="ru-RU" sz="1100" dirty="0">
                          <a:effectLst/>
                          <a:latin typeface="Times New Roman" panose="02020603050405020304" pitchFamily="18" charset="0"/>
                          <a:cs typeface="Times New Roman" panose="02020603050405020304" pitchFamily="18" charset="0"/>
                        </a:rPr>
                        <a:t>1</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dirty="0" err="1">
                          <a:effectLst/>
                          <a:latin typeface="Times New Roman" panose="02020603050405020304" pitchFamily="18" charset="0"/>
                          <a:cs typeface="Times New Roman" panose="02020603050405020304" pitchFamily="18" charset="0"/>
                        </a:rPr>
                        <a:t>Дост-Мухамедова</a:t>
                      </a:r>
                      <a:r>
                        <a:rPr lang="ru-RU" sz="1100" dirty="0">
                          <a:effectLst/>
                          <a:latin typeface="Times New Roman" panose="02020603050405020304" pitchFamily="18" charset="0"/>
                          <a:cs typeface="Times New Roman" panose="02020603050405020304" pitchFamily="18" charset="0"/>
                        </a:rPr>
                        <a:t> </a:t>
                      </a:r>
                      <a:r>
                        <a:rPr lang="ru-RU" sz="1100" dirty="0" smtClean="0">
                          <a:effectLst/>
                          <a:latin typeface="Times New Roman" panose="02020603050405020304" pitchFamily="18" charset="0"/>
                          <a:cs typeface="Times New Roman" panose="02020603050405020304" pitchFamily="18" charset="0"/>
                        </a:rPr>
                        <a:t>С.,</a:t>
                      </a:r>
                      <a:r>
                        <a:rPr lang="ru-RU" sz="1100" baseline="0" dirty="0" smtClean="0">
                          <a:effectLst/>
                          <a:latin typeface="Times New Roman" panose="02020603050405020304" pitchFamily="18" charset="0"/>
                          <a:cs typeface="Times New Roman" panose="02020603050405020304" pitchFamily="18" charset="0"/>
                        </a:rPr>
                        <a:t> </a:t>
                      </a:r>
                      <a:r>
                        <a:rPr lang="ru-RU" sz="1100" dirty="0" err="1" smtClean="0">
                          <a:effectLst/>
                          <a:latin typeface="Times New Roman" panose="02020603050405020304" pitchFamily="18" charset="0"/>
                          <a:cs typeface="Times New Roman" panose="02020603050405020304" pitchFamily="18" charset="0"/>
                        </a:rPr>
                        <a:t>Дост-Мухамедова</a:t>
                      </a:r>
                      <a:r>
                        <a:rPr lang="ru-RU" sz="1100" dirty="0" smtClean="0">
                          <a:effectLst/>
                          <a:latin typeface="Times New Roman" panose="02020603050405020304" pitchFamily="18" charset="0"/>
                          <a:cs typeface="Times New Roman" panose="02020603050405020304" pitchFamily="18" charset="0"/>
                        </a:rPr>
                        <a:t> Л.,</a:t>
                      </a:r>
                      <a:r>
                        <a:rPr lang="ru-RU" sz="1100" baseline="0" dirty="0" smtClean="0">
                          <a:effectLst/>
                          <a:latin typeface="Times New Roman" panose="02020603050405020304" pitchFamily="18" charset="0"/>
                          <a:cs typeface="Times New Roman" panose="02020603050405020304" pitchFamily="18" charset="0"/>
                        </a:rPr>
                        <a:t> </a:t>
                      </a:r>
                      <a:r>
                        <a:rPr lang="ru-RU" sz="1100" dirty="0" err="1" smtClean="0">
                          <a:effectLst/>
                          <a:latin typeface="Times New Roman" panose="02020603050405020304" pitchFamily="18" charset="0"/>
                          <a:cs typeface="Times New Roman" panose="02020603050405020304" pitchFamily="18" charset="0"/>
                        </a:rPr>
                        <a:t>Шевлякова</a:t>
                      </a:r>
                      <a:r>
                        <a:rPr lang="ru-RU" sz="1100" dirty="0" smtClean="0">
                          <a:effectLst/>
                          <a:latin typeface="Times New Roman" panose="02020603050405020304" pitchFamily="18" charset="0"/>
                          <a:cs typeface="Times New Roman" panose="02020603050405020304" pitchFamily="18" charset="0"/>
                        </a:rPr>
                        <a:t> </a:t>
                      </a:r>
                      <a:r>
                        <a:rPr lang="ru-RU" sz="1100" dirty="0">
                          <a:effectLst/>
                          <a:latin typeface="Times New Roman" panose="02020603050405020304" pitchFamily="18" charset="0"/>
                          <a:cs typeface="Times New Roman" panose="02020603050405020304" pitchFamily="18" charset="0"/>
                        </a:rPr>
                        <a:t>П.</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3 участника</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Смольянова Е.С.</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Всероссийские соревнования по </a:t>
                      </a:r>
                      <a:r>
                        <a:rPr lang="ru-RU" sz="1100" dirty="0" err="1">
                          <a:effectLst/>
                          <a:latin typeface="Times New Roman" panose="02020603050405020304" pitchFamily="18" charset="0"/>
                          <a:cs typeface="Times New Roman" panose="02020603050405020304" pitchFamily="18" charset="0"/>
                        </a:rPr>
                        <a:t>автомногоборью</a:t>
                      </a:r>
                      <a:r>
                        <a:rPr lang="ru-RU" sz="1100" dirty="0">
                          <a:effectLst/>
                          <a:latin typeface="Times New Roman" panose="02020603050405020304" pitchFamily="18" charset="0"/>
                          <a:cs typeface="Times New Roman" panose="02020603050405020304" pitchFamily="18" charset="0"/>
                        </a:rPr>
                        <a:t>, 20-ое открытое Первенство ВОА по </a:t>
                      </a:r>
                      <a:r>
                        <a:rPr lang="ru-RU" sz="1100" dirty="0" err="1">
                          <a:effectLst/>
                          <a:latin typeface="Times New Roman" panose="02020603050405020304" pitchFamily="18" charset="0"/>
                          <a:cs typeface="Times New Roman" panose="02020603050405020304" pitchFamily="18" charset="0"/>
                        </a:rPr>
                        <a:t>автомногоборью</a:t>
                      </a:r>
                      <a:r>
                        <a:rPr lang="ru-RU" sz="1100" dirty="0">
                          <a:effectLst/>
                          <a:latin typeface="Times New Roman" panose="02020603050405020304" pitchFamily="18" charset="0"/>
                          <a:cs typeface="Times New Roman" panose="02020603050405020304" pitchFamily="18" charset="0"/>
                        </a:rPr>
                        <a:t> «Юный автомобилист</a:t>
                      </a:r>
                      <a:r>
                        <a:rPr lang="ru-RU" sz="1100" dirty="0" smtClean="0">
                          <a:effectLst/>
                          <a:latin typeface="Times New Roman" panose="02020603050405020304" pitchFamily="18" charset="0"/>
                          <a:cs typeface="Times New Roman" panose="02020603050405020304" pitchFamily="18" charset="0"/>
                        </a:rPr>
                        <a:t>»</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r h="659553">
                <a:tc>
                  <a:txBody>
                    <a:bodyPr/>
                    <a:lstStyle/>
                    <a:p>
                      <a:pPr algn="ctr">
                        <a:lnSpc>
                          <a:spcPct val="107000"/>
                        </a:lnSpc>
                        <a:spcAft>
                          <a:spcPts val="0"/>
                        </a:spcAft>
                      </a:pPr>
                      <a:r>
                        <a:rPr lang="ru-RU" sz="1100" dirty="0">
                          <a:effectLst/>
                          <a:latin typeface="Times New Roman" panose="02020603050405020304" pitchFamily="18" charset="0"/>
                          <a:cs typeface="Times New Roman" panose="02020603050405020304" pitchFamily="18" charset="0"/>
                        </a:rPr>
                        <a:t>2</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dirty="0" err="1">
                          <a:effectLst/>
                          <a:latin typeface="Times New Roman" panose="02020603050405020304" pitchFamily="18" charset="0"/>
                          <a:cs typeface="Times New Roman" panose="02020603050405020304" pitchFamily="18" charset="0"/>
                        </a:rPr>
                        <a:t>Дост-Мухамедова</a:t>
                      </a:r>
                      <a:r>
                        <a:rPr lang="ru-RU" sz="1100" dirty="0">
                          <a:effectLst/>
                          <a:latin typeface="Times New Roman" panose="02020603050405020304" pitchFamily="18" charset="0"/>
                          <a:cs typeface="Times New Roman" panose="02020603050405020304" pitchFamily="18" charset="0"/>
                        </a:rPr>
                        <a:t> С. </a:t>
                      </a:r>
                      <a:r>
                        <a:rPr lang="ru-RU" sz="1100" dirty="0" smtClean="0">
                          <a:effectLst/>
                          <a:latin typeface="Times New Roman" panose="02020603050405020304" pitchFamily="18" charset="0"/>
                          <a:cs typeface="Times New Roman" panose="02020603050405020304" pitchFamily="18" charset="0"/>
                        </a:rPr>
                        <a:t>,</a:t>
                      </a:r>
                      <a:r>
                        <a:rPr lang="ru-RU" sz="1100" dirty="0" err="1" smtClean="0">
                          <a:effectLst/>
                          <a:latin typeface="Times New Roman" panose="02020603050405020304" pitchFamily="18" charset="0"/>
                          <a:cs typeface="Times New Roman" panose="02020603050405020304" pitchFamily="18" charset="0"/>
                        </a:rPr>
                        <a:t>Бавтрук</a:t>
                      </a:r>
                      <a:r>
                        <a:rPr lang="ru-RU" sz="1100" dirty="0" smtClean="0">
                          <a:effectLst/>
                          <a:latin typeface="Times New Roman" panose="02020603050405020304" pitchFamily="18" charset="0"/>
                          <a:cs typeface="Times New Roman" panose="02020603050405020304" pitchFamily="18" charset="0"/>
                        </a:rPr>
                        <a:t> </a:t>
                      </a:r>
                      <a:r>
                        <a:rPr lang="ru-RU" sz="1100" dirty="0">
                          <a:effectLst/>
                          <a:latin typeface="Times New Roman" panose="02020603050405020304" pitchFamily="18" charset="0"/>
                          <a:cs typeface="Times New Roman" panose="02020603050405020304" pitchFamily="18" charset="0"/>
                        </a:rPr>
                        <a:t>В.</a:t>
                      </a:r>
                    </a:p>
                    <a:p>
                      <a:pPr>
                        <a:lnSpc>
                          <a:spcPct val="107000"/>
                        </a:lnSpc>
                        <a:spcAft>
                          <a:spcPts val="0"/>
                        </a:spcAft>
                      </a:pPr>
                      <a:r>
                        <a:rPr lang="ru-RU" sz="1100" dirty="0" err="1">
                          <a:effectLst/>
                          <a:latin typeface="Times New Roman" panose="02020603050405020304" pitchFamily="18" charset="0"/>
                          <a:cs typeface="Times New Roman" panose="02020603050405020304" pitchFamily="18" charset="0"/>
                        </a:rPr>
                        <a:t>Кантонистова</a:t>
                      </a:r>
                      <a:r>
                        <a:rPr lang="ru-RU" sz="1100" dirty="0">
                          <a:effectLst/>
                          <a:latin typeface="Times New Roman" panose="02020603050405020304" pitchFamily="18" charset="0"/>
                          <a:cs typeface="Times New Roman" panose="02020603050405020304" pitchFamily="18" charset="0"/>
                        </a:rPr>
                        <a:t> </a:t>
                      </a:r>
                      <a:r>
                        <a:rPr lang="ru-RU" sz="1100" dirty="0" smtClean="0">
                          <a:effectLst/>
                          <a:latin typeface="Times New Roman" panose="02020603050405020304" pitchFamily="18" charset="0"/>
                          <a:cs typeface="Times New Roman" panose="02020603050405020304" pitchFamily="18" charset="0"/>
                        </a:rPr>
                        <a:t>Е.</a:t>
                      </a:r>
                      <a:r>
                        <a:rPr lang="ru-RU" sz="1100" baseline="0" dirty="0" smtClean="0">
                          <a:effectLst/>
                          <a:latin typeface="Times New Roman" panose="02020603050405020304" pitchFamily="18" charset="0"/>
                          <a:cs typeface="Times New Roman" panose="02020603050405020304" pitchFamily="18" charset="0"/>
                        </a:rPr>
                        <a:t> </a:t>
                      </a:r>
                      <a:r>
                        <a:rPr lang="ru-RU" sz="1100" dirty="0" smtClean="0">
                          <a:effectLst/>
                          <a:latin typeface="Times New Roman" panose="02020603050405020304" pitchFamily="18" charset="0"/>
                          <a:cs typeface="Times New Roman" panose="02020603050405020304" pitchFamily="18" charset="0"/>
                        </a:rPr>
                        <a:t>Рубцов </a:t>
                      </a:r>
                      <a:r>
                        <a:rPr lang="ru-RU" sz="1100" dirty="0">
                          <a:effectLst/>
                          <a:latin typeface="Times New Roman" panose="02020603050405020304" pitchFamily="18" charset="0"/>
                          <a:cs typeface="Times New Roman" panose="02020603050405020304" pitchFamily="18" charset="0"/>
                        </a:rPr>
                        <a:t>Н.</a:t>
                      </a:r>
                    </a:p>
                    <a:p>
                      <a:pPr>
                        <a:lnSpc>
                          <a:spcPct val="107000"/>
                        </a:lnSpc>
                        <a:spcAft>
                          <a:spcPts val="0"/>
                        </a:spcAft>
                      </a:pPr>
                      <a:r>
                        <a:rPr lang="ru-RU" sz="1100" dirty="0" err="1">
                          <a:effectLst/>
                          <a:latin typeface="Times New Roman" panose="02020603050405020304" pitchFamily="18" charset="0"/>
                          <a:cs typeface="Times New Roman" panose="02020603050405020304" pitchFamily="18" charset="0"/>
                        </a:rPr>
                        <a:t>Дост-Мухамедова</a:t>
                      </a:r>
                      <a:r>
                        <a:rPr lang="ru-RU" sz="1100" dirty="0">
                          <a:effectLst/>
                          <a:latin typeface="Times New Roman" panose="02020603050405020304" pitchFamily="18" charset="0"/>
                          <a:cs typeface="Times New Roman" panose="02020603050405020304" pitchFamily="18" charset="0"/>
                        </a:rPr>
                        <a:t> Л. </a:t>
                      </a:r>
                      <a:r>
                        <a:rPr lang="ru-RU" sz="1100" dirty="0" err="1" smtClean="0">
                          <a:effectLst/>
                          <a:latin typeface="Times New Roman" panose="02020603050405020304" pitchFamily="18" charset="0"/>
                          <a:cs typeface="Times New Roman" panose="02020603050405020304" pitchFamily="18" charset="0"/>
                        </a:rPr>
                        <a:t>Шевлякова</a:t>
                      </a:r>
                      <a:r>
                        <a:rPr lang="ru-RU" sz="1100" dirty="0" smtClean="0">
                          <a:effectLst/>
                          <a:latin typeface="Times New Roman" panose="02020603050405020304" pitchFamily="18" charset="0"/>
                          <a:cs typeface="Times New Roman" panose="02020603050405020304" pitchFamily="18" charset="0"/>
                        </a:rPr>
                        <a:t> П.</a:t>
                      </a:r>
                      <a:r>
                        <a:rPr lang="ru-RU" sz="1100" baseline="0" dirty="0" smtClean="0">
                          <a:effectLst/>
                          <a:latin typeface="Times New Roman" panose="02020603050405020304" pitchFamily="18" charset="0"/>
                          <a:cs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8 участников</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Смольянова Е.С.</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Всероссийская интернет-олимпиада для школьников на знание правил дорожного движения.</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r h="197518">
                <a:tc>
                  <a:txBody>
                    <a:bodyPr/>
                    <a:lstStyle/>
                    <a:p>
                      <a:pPr algn="ctr">
                        <a:lnSpc>
                          <a:spcPct val="107000"/>
                        </a:lnSpc>
                        <a:spcAft>
                          <a:spcPts val="0"/>
                        </a:spcAft>
                      </a:pPr>
                      <a:r>
                        <a:rPr lang="ru-RU" sz="1100">
                          <a:effectLst/>
                          <a:latin typeface="Times New Roman" panose="02020603050405020304" pitchFamily="18" charset="0"/>
                          <a:cs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Команда «Зегион 39»</a:t>
                      </a:r>
                    </a:p>
                    <a:p>
                      <a:pPr>
                        <a:lnSpc>
                          <a:spcPct val="107000"/>
                        </a:lnSpc>
                        <a:spcAft>
                          <a:spcPts val="0"/>
                        </a:spcAft>
                      </a:pPr>
                      <a:r>
                        <a:rPr lang="ru-RU" sz="1100">
                          <a:effectLst/>
                          <a:latin typeface="Times New Roman" panose="02020603050405020304" pitchFamily="18" charset="0"/>
                          <a:cs typeface="Times New Roman" panose="02020603050405020304" pitchFamily="18" charset="0"/>
                        </a:rPr>
                        <a:t>Машурик Д.</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3 участника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Смольянова Е.С., Янчевская Н.А.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Всероссийский конкурс «Безопасная дорога – детям»</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r h="395038">
                <a:tc>
                  <a:txBody>
                    <a:bodyPr/>
                    <a:lstStyle/>
                    <a:p>
                      <a:pPr algn="ctr">
                        <a:lnSpc>
                          <a:spcPct val="107000"/>
                        </a:lnSpc>
                        <a:spcAft>
                          <a:spcPts val="0"/>
                        </a:spcAft>
                      </a:pPr>
                      <a:r>
                        <a:rPr lang="ru-RU" sz="1100">
                          <a:effectLst/>
                          <a:latin typeface="Times New Roman" panose="02020603050405020304" pitchFamily="18" charset="0"/>
                          <a:cs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Александрович </a:t>
                      </a:r>
                      <a:r>
                        <a:rPr lang="ru-RU" sz="1100" dirty="0" smtClean="0">
                          <a:effectLst/>
                          <a:latin typeface="Times New Roman" panose="02020603050405020304" pitchFamily="18" charset="0"/>
                          <a:cs typeface="Times New Roman" panose="02020603050405020304" pitchFamily="18" charset="0"/>
                        </a:rPr>
                        <a:t>И.</a:t>
                      </a:r>
                      <a:r>
                        <a:rPr lang="ru-RU" sz="1100" baseline="0" dirty="0" smtClean="0">
                          <a:effectLst/>
                          <a:latin typeface="Times New Roman" panose="02020603050405020304" pitchFamily="18" charset="0"/>
                          <a:cs typeface="Times New Roman" panose="02020603050405020304" pitchFamily="18" charset="0"/>
                        </a:rPr>
                        <a:t> </a:t>
                      </a:r>
                      <a:r>
                        <a:rPr lang="ru-RU" sz="1100" dirty="0" err="1" smtClean="0">
                          <a:effectLst/>
                          <a:latin typeface="Times New Roman" panose="02020603050405020304" pitchFamily="18" charset="0"/>
                          <a:cs typeface="Times New Roman" panose="02020603050405020304" pitchFamily="18" charset="0"/>
                        </a:rPr>
                        <a:t>Акобян</a:t>
                      </a:r>
                      <a:r>
                        <a:rPr lang="ru-RU" sz="1100" dirty="0" smtClean="0">
                          <a:effectLst/>
                          <a:latin typeface="Times New Roman" panose="02020603050405020304" pitchFamily="18" charset="0"/>
                          <a:cs typeface="Times New Roman" panose="02020603050405020304" pitchFamily="18" charset="0"/>
                        </a:rPr>
                        <a:t> </a:t>
                      </a:r>
                      <a:r>
                        <a:rPr lang="ru-RU" sz="1100" dirty="0">
                          <a:effectLst/>
                          <a:latin typeface="Times New Roman" panose="02020603050405020304" pitchFamily="18" charset="0"/>
                          <a:cs typeface="Times New Roman" panose="02020603050405020304" pitchFamily="18" charset="0"/>
                        </a:rPr>
                        <a:t>А.</a:t>
                      </a:r>
                    </a:p>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Ганиева </a:t>
                      </a:r>
                      <a:r>
                        <a:rPr lang="ru-RU" sz="1100" dirty="0" smtClean="0">
                          <a:effectLst/>
                          <a:latin typeface="Times New Roman" panose="02020603050405020304" pitchFamily="18" charset="0"/>
                          <a:cs typeface="Times New Roman" panose="02020603050405020304" pitchFamily="18" charset="0"/>
                        </a:rPr>
                        <a:t>А.</a:t>
                      </a:r>
                      <a:r>
                        <a:rPr lang="ru-RU" sz="1100" baseline="0" dirty="0" smtClean="0">
                          <a:effectLst/>
                          <a:latin typeface="Times New Roman" panose="02020603050405020304" pitchFamily="18" charset="0"/>
                          <a:cs typeface="Times New Roman" panose="02020603050405020304" pitchFamily="18" charset="0"/>
                        </a:rPr>
                        <a:t> </a:t>
                      </a:r>
                      <a:r>
                        <a:rPr lang="ru-RU" sz="1100" dirty="0" err="1" smtClean="0">
                          <a:effectLst/>
                          <a:latin typeface="Times New Roman" panose="02020603050405020304" pitchFamily="18" charset="0"/>
                          <a:cs typeface="Times New Roman" panose="02020603050405020304" pitchFamily="18" charset="0"/>
                        </a:rPr>
                        <a:t>Доткаев</a:t>
                      </a:r>
                      <a:r>
                        <a:rPr lang="ru-RU" sz="1100" dirty="0" smtClean="0">
                          <a:effectLst/>
                          <a:latin typeface="Times New Roman" panose="02020603050405020304" pitchFamily="18" charset="0"/>
                          <a:cs typeface="Times New Roman" panose="02020603050405020304" pitchFamily="18" charset="0"/>
                        </a:rPr>
                        <a:t> </a:t>
                      </a:r>
                      <a:r>
                        <a:rPr lang="ru-RU" sz="1100" dirty="0">
                          <a:effectLst/>
                          <a:latin typeface="Times New Roman" panose="02020603050405020304" pitchFamily="18" charset="0"/>
                          <a:cs typeface="Times New Roman" panose="02020603050405020304" pitchFamily="18" charset="0"/>
                        </a:rPr>
                        <a:t>В.</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4 участник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Янчевская Н.А.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Всероссийская акция — фотоконкурс "Школа без границ"</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r h="395038">
                <a:tc>
                  <a:txBody>
                    <a:bodyPr/>
                    <a:lstStyle/>
                    <a:p>
                      <a:pPr algn="ctr">
                        <a:lnSpc>
                          <a:spcPct val="107000"/>
                        </a:lnSpc>
                        <a:spcAft>
                          <a:spcPts val="0"/>
                        </a:spcAft>
                      </a:pPr>
                      <a:r>
                        <a:rPr lang="ru-RU" sz="1100">
                          <a:effectLst/>
                          <a:latin typeface="Times New Roman" panose="02020603050405020304" pitchFamily="18" charset="0"/>
                          <a:cs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dirty="0" err="1">
                          <a:effectLst/>
                          <a:latin typeface="Times New Roman" panose="02020603050405020304" pitchFamily="18" charset="0"/>
                          <a:cs typeface="Times New Roman" panose="02020603050405020304" pitchFamily="18" charset="0"/>
                        </a:rPr>
                        <a:t>Дост-Мухамедова</a:t>
                      </a:r>
                      <a:r>
                        <a:rPr lang="ru-RU" sz="1100" dirty="0">
                          <a:effectLst/>
                          <a:latin typeface="Times New Roman" panose="02020603050405020304" pitchFamily="18" charset="0"/>
                          <a:cs typeface="Times New Roman" panose="02020603050405020304" pitchFamily="18" charset="0"/>
                        </a:rPr>
                        <a:t> С. </a:t>
                      </a:r>
                      <a:r>
                        <a:rPr lang="ru-RU" sz="1100" dirty="0" err="1" smtClean="0">
                          <a:effectLst/>
                          <a:latin typeface="Times New Roman" panose="02020603050405020304" pitchFamily="18" charset="0"/>
                          <a:cs typeface="Times New Roman" panose="02020603050405020304" pitchFamily="18" charset="0"/>
                        </a:rPr>
                        <a:t>Бавтрук</a:t>
                      </a:r>
                      <a:r>
                        <a:rPr lang="ru-RU" sz="1100" dirty="0" smtClean="0">
                          <a:effectLst/>
                          <a:latin typeface="Times New Roman" panose="02020603050405020304" pitchFamily="18" charset="0"/>
                          <a:cs typeface="Times New Roman" panose="02020603050405020304" pitchFamily="18" charset="0"/>
                        </a:rPr>
                        <a:t> </a:t>
                      </a:r>
                      <a:r>
                        <a:rPr lang="ru-RU" sz="1100" dirty="0">
                          <a:effectLst/>
                          <a:latin typeface="Times New Roman" panose="02020603050405020304" pitchFamily="18" charset="0"/>
                          <a:cs typeface="Times New Roman" panose="02020603050405020304" pitchFamily="18" charset="0"/>
                        </a:rPr>
                        <a:t>В.</a:t>
                      </a:r>
                    </a:p>
                    <a:p>
                      <a:pPr>
                        <a:lnSpc>
                          <a:spcPct val="107000"/>
                        </a:lnSpc>
                        <a:spcAft>
                          <a:spcPts val="0"/>
                        </a:spcAft>
                      </a:pPr>
                      <a:r>
                        <a:rPr lang="ru-RU" sz="1100" dirty="0" err="1">
                          <a:effectLst/>
                          <a:latin typeface="Times New Roman" panose="02020603050405020304" pitchFamily="18" charset="0"/>
                          <a:cs typeface="Times New Roman" panose="02020603050405020304" pitchFamily="18" charset="0"/>
                        </a:rPr>
                        <a:t>Кантонистова</a:t>
                      </a:r>
                      <a:r>
                        <a:rPr lang="ru-RU" sz="1100" dirty="0">
                          <a:effectLst/>
                          <a:latin typeface="Times New Roman" panose="02020603050405020304" pitchFamily="18" charset="0"/>
                          <a:cs typeface="Times New Roman" panose="02020603050405020304" pitchFamily="18" charset="0"/>
                        </a:rPr>
                        <a:t> </a:t>
                      </a:r>
                      <a:r>
                        <a:rPr lang="ru-RU" sz="1100" dirty="0" smtClean="0">
                          <a:effectLst/>
                          <a:latin typeface="Times New Roman" panose="02020603050405020304" pitchFamily="18" charset="0"/>
                          <a:cs typeface="Times New Roman" panose="02020603050405020304" pitchFamily="18" charset="0"/>
                        </a:rPr>
                        <a:t>Е.</a:t>
                      </a:r>
                      <a:r>
                        <a:rPr lang="ru-RU" sz="1100" baseline="0" dirty="0" smtClean="0">
                          <a:effectLst/>
                          <a:latin typeface="Times New Roman" panose="02020603050405020304" pitchFamily="18" charset="0"/>
                          <a:cs typeface="Times New Roman" panose="02020603050405020304" pitchFamily="18" charset="0"/>
                        </a:rPr>
                        <a:t> </a:t>
                      </a:r>
                      <a:r>
                        <a:rPr lang="ru-RU" sz="1100" dirty="0" smtClean="0">
                          <a:effectLst/>
                          <a:latin typeface="Times New Roman" panose="02020603050405020304" pitchFamily="18" charset="0"/>
                          <a:cs typeface="Times New Roman" panose="02020603050405020304" pitchFamily="18" charset="0"/>
                        </a:rPr>
                        <a:t>Рубцов </a:t>
                      </a:r>
                      <a:r>
                        <a:rPr lang="ru-RU" sz="1100" dirty="0">
                          <a:effectLst/>
                          <a:latin typeface="Times New Roman" panose="02020603050405020304" pitchFamily="18" charset="0"/>
                          <a:cs typeface="Times New Roman" panose="02020603050405020304" pitchFamily="18" charset="0"/>
                        </a:rPr>
                        <a:t>Н.</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4 участника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Смольянова Е.С.</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Всероссийская интернет-олимпиада для школьников на знание Правил дорожного движения (Полуфинал)</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r h="296278">
                <a:tc>
                  <a:txBody>
                    <a:bodyPr/>
                    <a:lstStyle/>
                    <a:p>
                      <a:pPr algn="ctr">
                        <a:lnSpc>
                          <a:spcPct val="107000"/>
                        </a:lnSpc>
                        <a:spcAft>
                          <a:spcPts val="0"/>
                        </a:spcAft>
                      </a:pPr>
                      <a:r>
                        <a:rPr lang="ru-RU" sz="1100">
                          <a:effectLst/>
                          <a:latin typeface="Times New Roman" panose="02020603050405020304" pitchFamily="18" charset="0"/>
                          <a:cs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Трущелев Ф.</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1 участник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Янчевская Н.А.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Межрегиональный конкурс </a:t>
                      </a:r>
                      <a:r>
                        <a:rPr lang="ru-RU" sz="1100" dirty="0" err="1">
                          <a:effectLst/>
                          <a:latin typeface="Times New Roman" panose="02020603050405020304" pitchFamily="18" charset="0"/>
                          <a:cs typeface="Times New Roman" panose="02020603050405020304" pitchFamily="18" charset="0"/>
                        </a:rPr>
                        <a:t>буктрейлеров</a:t>
                      </a:r>
                      <a:r>
                        <a:rPr lang="ru-RU" sz="1100" dirty="0">
                          <a:effectLst/>
                          <a:latin typeface="Times New Roman" panose="02020603050405020304" pitchFamily="18" charset="0"/>
                          <a:cs typeface="Times New Roman" panose="02020603050405020304" pitchFamily="18" charset="0"/>
                        </a:rPr>
                        <a:t> «Живые страницы моей книги»</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r h="395038">
                <a:tc>
                  <a:txBody>
                    <a:bodyPr/>
                    <a:lstStyle/>
                    <a:p>
                      <a:pPr algn="ctr">
                        <a:lnSpc>
                          <a:spcPct val="107000"/>
                        </a:lnSpc>
                        <a:spcAft>
                          <a:spcPts val="0"/>
                        </a:spcAft>
                      </a:pPr>
                      <a:r>
                        <a:rPr lang="ru-RU" sz="1100">
                          <a:effectLst/>
                          <a:latin typeface="Times New Roman" panose="02020603050405020304" pitchFamily="18" charset="0"/>
                          <a:cs typeface="Times New Roman" panose="02020603050405020304" pitchFamily="18" charset="0"/>
                        </a:rPr>
                        <a:t>7</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Ярославцев В.</a:t>
                      </a:r>
                    </a:p>
                    <a:p>
                      <a:pPr>
                        <a:lnSpc>
                          <a:spcPct val="107000"/>
                        </a:lnSpc>
                        <a:spcAft>
                          <a:spcPts val="0"/>
                        </a:spcAft>
                      </a:pPr>
                      <a:r>
                        <a:rPr lang="ru-RU" sz="1100">
                          <a:effectLst/>
                          <a:latin typeface="Times New Roman" panose="02020603050405020304" pitchFamily="18" charset="0"/>
                          <a:cs typeface="Times New Roman" panose="02020603050405020304" pitchFamily="18" charset="0"/>
                        </a:rPr>
                        <a:t>Матюшин Д.</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2 участника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Тихомирова В.К.</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Национальный чемпионат конкурсов профессионального мастерства для детей с инвалидностью «</a:t>
                      </a:r>
                      <a:r>
                        <a:rPr lang="ru-RU" sz="1100" dirty="0" err="1">
                          <a:effectLst/>
                          <a:latin typeface="Times New Roman" panose="02020603050405020304" pitchFamily="18" charset="0"/>
                          <a:cs typeface="Times New Roman" panose="02020603050405020304" pitchFamily="18" charset="0"/>
                        </a:rPr>
                        <a:t>Абилимпикс</a:t>
                      </a:r>
                      <a:r>
                        <a:rPr lang="ru-RU" sz="1100" dirty="0">
                          <a:effectLst/>
                          <a:latin typeface="Times New Roman" panose="02020603050405020304" pitchFamily="18" charset="0"/>
                          <a:cs typeface="Times New Roman" panose="02020603050405020304" pitchFamily="18" charset="0"/>
                        </a:rPr>
                        <a:t>» г. Москва, ВДНХ.</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r h="654702">
                <a:tc>
                  <a:txBody>
                    <a:bodyPr/>
                    <a:lstStyle/>
                    <a:p>
                      <a:pPr algn="ctr">
                        <a:lnSpc>
                          <a:spcPct val="107000"/>
                        </a:lnSpc>
                        <a:spcAft>
                          <a:spcPts val="0"/>
                        </a:spcAft>
                      </a:pPr>
                      <a:r>
                        <a:rPr lang="ru-RU" sz="1100" dirty="0" smtClean="0">
                          <a:effectLst/>
                          <a:latin typeface="Times New Roman" panose="02020603050405020304" pitchFamily="18" charset="0"/>
                          <a:ea typeface="+mn-ea"/>
                          <a:cs typeface="Times New Roman" panose="02020603050405020304" pitchFamily="18" charset="0"/>
                        </a:rPr>
                        <a:t>8</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dirty="0" err="1">
                          <a:effectLst/>
                          <a:latin typeface="Times New Roman" panose="02020603050405020304" pitchFamily="18" charset="0"/>
                          <a:cs typeface="Times New Roman" panose="02020603050405020304" pitchFamily="18" charset="0"/>
                        </a:rPr>
                        <a:t>Машурик</a:t>
                      </a:r>
                      <a:r>
                        <a:rPr lang="ru-RU" sz="1100" dirty="0">
                          <a:effectLst/>
                          <a:latin typeface="Times New Roman" panose="02020603050405020304" pitchFamily="18" charset="0"/>
                          <a:cs typeface="Times New Roman" panose="02020603050405020304" pitchFamily="18" charset="0"/>
                        </a:rPr>
                        <a:t> Д., </a:t>
                      </a:r>
                      <a:r>
                        <a:rPr lang="ru-RU" sz="1100" dirty="0" err="1">
                          <a:effectLst/>
                          <a:latin typeface="Times New Roman" panose="02020603050405020304" pitchFamily="18" charset="0"/>
                          <a:cs typeface="Times New Roman" panose="02020603050405020304" pitchFamily="18" charset="0"/>
                        </a:rPr>
                        <a:t>Устич</a:t>
                      </a:r>
                      <a:r>
                        <a:rPr lang="ru-RU" sz="1100" dirty="0">
                          <a:effectLst/>
                          <a:latin typeface="Times New Roman" panose="02020603050405020304" pitchFamily="18" charset="0"/>
                          <a:cs typeface="Times New Roman" panose="02020603050405020304" pitchFamily="18" charset="0"/>
                        </a:rPr>
                        <a:t> А., </a:t>
                      </a:r>
                      <a:r>
                        <a:rPr lang="ru-RU" sz="1100" dirty="0" err="1">
                          <a:effectLst/>
                          <a:latin typeface="Times New Roman" panose="02020603050405020304" pitchFamily="18" charset="0"/>
                          <a:cs typeface="Times New Roman" panose="02020603050405020304" pitchFamily="18" charset="0"/>
                        </a:rPr>
                        <a:t>Шевлякова</a:t>
                      </a:r>
                      <a:r>
                        <a:rPr lang="ru-RU" sz="1100" dirty="0">
                          <a:effectLst/>
                          <a:latin typeface="Times New Roman" panose="02020603050405020304" pitchFamily="18" charset="0"/>
                          <a:cs typeface="Times New Roman" panose="02020603050405020304" pitchFamily="18" charset="0"/>
                        </a:rPr>
                        <a:t> П., </a:t>
                      </a:r>
                      <a:r>
                        <a:rPr lang="ru-RU" sz="1100" dirty="0" err="1">
                          <a:effectLst/>
                          <a:latin typeface="Times New Roman" panose="02020603050405020304" pitchFamily="18" charset="0"/>
                          <a:cs typeface="Times New Roman" panose="02020603050405020304" pitchFamily="18" charset="0"/>
                        </a:rPr>
                        <a:t>Трущелев</a:t>
                      </a:r>
                      <a:r>
                        <a:rPr lang="ru-RU" sz="1100" dirty="0">
                          <a:effectLst/>
                          <a:latin typeface="Times New Roman" panose="02020603050405020304" pitchFamily="18" charset="0"/>
                          <a:cs typeface="Times New Roman" panose="02020603050405020304" pitchFamily="18" charset="0"/>
                        </a:rPr>
                        <a:t> Ф., </a:t>
                      </a:r>
                      <a:r>
                        <a:rPr lang="ru-RU" sz="1100" dirty="0" err="1">
                          <a:effectLst/>
                          <a:latin typeface="Times New Roman" panose="02020603050405020304" pitchFamily="18" charset="0"/>
                          <a:cs typeface="Times New Roman" panose="02020603050405020304" pitchFamily="18" charset="0"/>
                        </a:rPr>
                        <a:t>Доксова</a:t>
                      </a:r>
                      <a:r>
                        <a:rPr lang="ru-RU" sz="1100" dirty="0">
                          <a:effectLst/>
                          <a:latin typeface="Times New Roman" panose="02020603050405020304" pitchFamily="18" charset="0"/>
                          <a:cs typeface="Times New Roman" panose="02020603050405020304" pitchFamily="18" charset="0"/>
                        </a:rPr>
                        <a:t> А., Сорокин Т., Бережной А., Ерохина Э.,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25 участников  </a:t>
                      </a:r>
                    </a:p>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1 победитель     2 призера</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Лобанова Ю.В., </a:t>
                      </a:r>
                      <a:r>
                        <a:rPr lang="ru-RU" sz="1100" dirty="0" err="1">
                          <a:effectLst/>
                          <a:latin typeface="Times New Roman" panose="02020603050405020304" pitchFamily="18" charset="0"/>
                          <a:cs typeface="Times New Roman" panose="02020603050405020304" pitchFamily="18" charset="0"/>
                        </a:rPr>
                        <a:t>Смольянова</a:t>
                      </a:r>
                      <a:r>
                        <a:rPr lang="ru-RU" sz="1100" dirty="0">
                          <a:effectLst/>
                          <a:latin typeface="Times New Roman" panose="02020603050405020304" pitchFamily="18" charset="0"/>
                          <a:cs typeface="Times New Roman" panose="02020603050405020304" pitchFamily="18" charset="0"/>
                        </a:rPr>
                        <a:t> Е.С., </a:t>
                      </a:r>
                      <a:r>
                        <a:rPr lang="ru-RU" sz="1100" dirty="0" err="1">
                          <a:effectLst/>
                          <a:latin typeface="Times New Roman" panose="02020603050405020304" pitchFamily="18" charset="0"/>
                          <a:cs typeface="Times New Roman" panose="02020603050405020304" pitchFamily="18" charset="0"/>
                        </a:rPr>
                        <a:t>Янчевская</a:t>
                      </a:r>
                      <a:r>
                        <a:rPr lang="ru-RU" sz="1100" dirty="0">
                          <a:effectLst/>
                          <a:latin typeface="Times New Roman" panose="02020603050405020304" pitchFamily="18" charset="0"/>
                          <a:cs typeface="Times New Roman" panose="02020603050405020304" pitchFamily="18" charset="0"/>
                        </a:rPr>
                        <a:t> Н.А.</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Открытый дистанционный конкурс «Как ЮИД здоровье бережет»</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r h="493797">
                <a:tc>
                  <a:txBody>
                    <a:bodyPr/>
                    <a:lstStyle/>
                    <a:p>
                      <a:pPr algn="ctr">
                        <a:lnSpc>
                          <a:spcPct val="107000"/>
                        </a:lnSpc>
                        <a:spcAft>
                          <a:spcPts val="0"/>
                        </a:spcAft>
                      </a:pPr>
                      <a:r>
                        <a:rPr lang="ru-RU" sz="1100" dirty="0" smtClean="0">
                          <a:effectLst/>
                          <a:latin typeface="Times New Roman" panose="02020603050405020304" pitchFamily="18" charset="0"/>
                          <a:ea typeface="+mn-ea"/>
                          <a:cs typeface="Times New Roman" panose="02020603050405020304" pitchFamily="18" charset="0"/>
                        </a:rPr>
                        <a:t>9</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Власова С., Филиппова М., Смирнова А., Чуманова А., Лычагина А., Лычагина А., Трущелев Ф., Мухутдинова М., Кантонистова Е.</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9 учстников</a:t>
                      </a:r>
                    </a:p>
                    <a:p>
                      <a:pPr>
                        <a:lnSpc>
                          <a:spcPct val="107000"/>
                        </a:lnSpc>
                        <a:spcAft>
                          <a:spcPts val="0"/>
                        </a:spcAft>
                      </a:pPr>
                      <a:r>
                        <a:rPr lang="ru-RU" sz="1100">
                          <a:effectLst/>
                          <a:latin typeface="Times New Roman" panose="02020603050405020304" pitchFamily="18" charset="0"/>
                          <a:cs typeface="Times New Roman" panose="02020603050405020304" pitchFamily="18" charset="0"/>
                        </a:rPr>
                        <a:t>4 победителя</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Лобанова Ю.В., Янчевская Н.А.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Всероссийский конкурс по 3Д-моделированию и 3Д-печати «</a:t>
                      </a:r>
                      <a:r>
                        <a:rPr lang="ru-RU" sz="1100" dirty="0" err="1">
                          <a:effectLst/>
                          <a:latin typeface="Times New Roman" panose="02020603050405020304" pitchFamily="18" charset="0"/>
                          <a:cs typeface="Times New Roman" panose="02020603050405020304" pitchFamily="18" charset="0"/>
                        </a:rPr>
                        <a:t>ВЗДумай</a:t>
                      </a:r>
                      <a:r>
                        <a:rPr lang="ru-RU" sz="1100" dirty="0">
                          <a:effectLst/>
                          <a:latin typeface="Times New Roman" panose="02020603050405020304" pitchFamily="18" charset="0"/>
                          <a:cs typeface="Times New Roman" panose="02020603050405020304" pitchFamily="18" charset="0"/>
                        </a:rPr>
                        <a:t>»</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r h="296278">
                <a:tc>
                  <a:txBody>
                    <a:bodyPr/>
                    <a:lstStyle/>
                    <a:p>
                      <a:pPr algn="ctr">
                        <a:lnSpc>
                          <a:spcPct val="107000"/>
                        </a:lnSpc>
                        <a:spcAft>
                          <a:spcPts val="0"/>
                        </a:spcAft>
                      </a:pPr>
                      <a:r>
                        <a:rPr lang="ru-RU" sz="1100" dirty="0" smtClean="0">
                          <a:effectLst/>
                          <a:latin typeface="Times New Roman" panose="02020603050405020304" pitchFamily="18" charset="0"/>
                          <a:cs typeface="Times New Roman" panose="02020603050405020304" pitchFamily="18" charset="0"/>
                        </a:rPr>
                        <a:t>10</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Ерохина Э., Минаев Д., Трущелев Ф., Шарипов Б.</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4 участника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Лобанова Ю.В., Перевозникова А.А., Янчевская Н.А.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Участие в финале Всероссийской олимпиады по 3D технологиям в ВДЦ «Смена» г. Анапа</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r h="604272">
                <a:tc>
                  <a:txBody>
                    <a:bodyPr/>
                    <a:lstStyle/>
                    <a:p>
                      <a:pPr algn="ctr">
                        <a:lnSpc>
                          <a:spcPct val="107000"/>
                        </a:lnSpc>
                        <a:spcAft>
                          <a:spcPts val="0"/>
                        </a:spcAft>
                      </a:pPr>
                      <a:r>
                        <a:rPr lang="ru-RU" sz="1100" dirty="0" smtClean="0">
                          <a:effectLst/>
                          <a:latin typeface="Times New Roman" panose="02020603050405020304" pitchFamily="18" charset="0"/>
                          <a:cs typeface="Times New Roman" panose="02020603050405020304" pitchFamily="18" charset="0"/>
                        </a:rPr>
                        <a:t>11</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dirty="0" err="1">
                          <a:effectLst/>
                          <a:latin typeface="Times New Roman" panose="02020603050405020304" pitchFamily="18" charset="0"/>
                          <a:cs typeface="Times New Roman" panose="02020603050405020304" pitchFamily="18" charset="0"/>
                        </a:rPr>
                        <a:t>Завацкая</a:t>
                      </a:r>
                      <a:r>
                        <a:rPr lang="ru-RU" sz="1100" dirty="0">
                          <a:effectLst/>
                          <a:latin typeface="Times New Roman" panose="02020603050405020304" pitchFamily="18" charset="0"/>
                          <a:cs typeface="Times New Roman" panose="02020603050405020304" pitchFamily="18" charset="0"/>
                        </a:rPr>
                        <a:t> А., Бережной А.</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2 участника-финалист</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err="1">
                          <a:effectLst/>
                          <a:latin typeface="Times New Roman" panose="02020603050405020304" pitchFamily="18" charset="0"/>
                          <a:cs typeface="Times New Roman" panose="02020603050405020304" pitchFamily="18" charset="0"/>
                        </a:rPr>
                        <a:t>Янчевская</a:t>
                      </a:r>
                      <a:r>
                        <a:rPr lang="ru-RU" sz="1100" dirty="0">
                          <a:effectLst/>
                          <a:latin typeface="Times New Roman" panose="02020603050405020304" pitchFamily="18" charset="0"/>
                          <a:cs typeface="Times New Roman" panose="02020603050405020304" pitchFamily="18" charset="0"/>
                        </a:rPr>
                        <a:t> Н.А.</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Всероссийский конкурс молодежных проектов «Если бы я был президентом», проводимый АНО "Центр развития молодёжного парламентаризма"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r h="489818">
                <a:tc>
                  <a:txBody>
                    <a:bodyPr/>
                    <a:lstStyle/>
                    <a:p>
                      <a:pPr algn="ctr">
                        <a:lnSpc>
                          <a:spcPct val="107000"/>
                        </a:lnSpc>
                        <a:spcAft>
                          <a:spcPts val="0"/>
                        </a:spcAft>
                      </a:pPr>
                      <a:r>
                        <a:rPr lang="ru-RU" sz="1100" dirty="0" smtClean="0">
                          <a:effectLst/>
                          <a:latin typeface="Times New Roman" panose="02020603050405020304" pitchFamily="18" charset="0"/>
                          <a:cs typeface="Times New Roman" panose="02020603050405020304" pitchFamily="18" charset="0"/>
                        </a:rPr>
                        <a:t>12</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tc>
                <a:tc>
                  <a:txBody>
                    <a:bodyPr/>
                    <a:lstStyle/>
                    <a:p>
                      <a:pPr>
                        <a:lnSpc>
                          <a:spcPct val="107000"/>
                        </a:lnSpc>
                        <a:spcAft>
                          <a:spcPts val="0"/>
                        </a:spcAft>
                      </a:pPr>
                      <a:r>
                        <a:rPr lang="ru-RU" sz="1100" dirty="0" err="1">
                          <a:effectLst/>
                          <a:latin typeface="Times New Roman" panose="02020603050405020304" pitchFamily="18" charset="0"/>
                          <a:cs typeface="Times New Roman" panose="02020603050405020304" pitchFamily="18" charset="0"/>
                        </a:rPr>
                        <a:t>Дост-Мухамедова</a:t>
                      </a:r>
                      <a:r>
                        <a:rPr lang="ru-RU" sz="1100" dirty="0">
                          <a:effectLst/>
                          <a:latin typeface="Times New Roman" panose="02020603050405020304" pitchFamily="18" charset="0"/>
                          <a:cs typeface="Times New Roman" panose="02020603050405020304" pitchFamily="18" charset="0"/>
                        </a:rPr>
                        <a:t> Л., </a:t>
                      </a:r>
                      <a:r>
                        <a:rPr lang="ru-RU" sz="1100" dirty="0" err="1">
                          <a:effectLst/>
                          <a:latin typeface="Times New Roman" panose="02020603050405020304" pitchFamily="18" charset="0"/>
                          <a:cs typeface="Times New Roman" panose="02020603050405020304" pitchFamily="18" charset="0"/>
                        </a:rPr>
                        <a:t>Дост-Мухамедова</a:t>
                      </a:r>
                      <a:r>
                        <a:rPr lang="ru-RU" sz="1100" dirty="0">
                          <a:effectLst/>
                          <a:latin typeface="Times New Roman" panose="02020603050405020304" pitchFamily="18" charset="0"/>
                          <a:cs typeface="Times New Roman" panose="02020603050405020304" pitchFamily="18" charset="0"/>
                        </a:rPr>
                        <a:t> С., </a:t>
                      </a:r>
                      <a:r>
                        <a:rPr lang="ru-RU" sz="1100" dirty="0" err="1">
                          <a:effectLst/>
                          <a:latin typeface="Times New Roman" panose="02020603050405020304" pitchFamily="18" charset="0"/>
                          <a:cs typeface="Times New Roman" panose="02020603050405020304" pitchFamily="18" charset="0"/>
                        </a:rPr>
                        <a:t>Шевлякова</a:t>
                      </a:r>
                      <a:r>
                        <a:rPr lang="ru-RU" sz="1100" dirty="0">
                          <a:effectLst/>
                          <a:latin typeface="Times New Roman" panose="02020603050405020304" pitchFamily="18" charset="0"/>
                          <a:cs typeface="Times New Roman" panose="02020603050405020304" pitchFamily="18" charset="0"/>
                        </a:rPr>
                        <a:t> П., </a:t>
                      </a:r>
                      <a:r>
                        <a:rPr lang="ru-RU" sz="1100" dirty="0" err="1">
                          <a:effectLst/>
                          <a:latin typeface="Times New Roman" panose="02020603050405020304" pitchFamily="18" charset="0"/>
                          <a:cs typeface="Times New Roman" panose="02020603050405020304" pitchFamily="18" charset="0"/>
                        </a:rPr>
                        <a:t>Кантонистова</a:t>
                      </a:r>
                      <a:r>
                        <a:rPr lang="ru-RU" sz="1100" dirty="0">
                          <a:effectLst/>
                          <a:latin typeface="Times New Roman" panose="02020603050405020304" pitchFamily="18" charset="0"/>
                          <a:cs typeface="Times New Roman" panose="02020603050405020304" pitchFamily="18" charset="0"/>
                        </a:rPr>
                        <a:t> Е</a:t>
                      </a:r>
                      <a:r>
                        <a:rPr lang="ru-RU" sz="1100" dirty="0" smtClean="0">
                          <a:effectLst/>
                          <a:latin typeface="Times New Roman" panose="02020603050405020304" pitchFamily="18" charset="0"/>
                          <a:cs typeface="Times New Roman" panose="02020603050405020304" pitchFamily="18" charset="0"/>
                        </a:rPr>
                        <a:t>.</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4 участника Спец.номинация</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a:effectLst/>
                          <a:latin typeface="Times New Roman" panose="02020603050405020304" pitchFamily="18" charset="0"/>
                          <a:cs typeface="Times New Roman" panose="02020603050405020304" pitchFamily="18" charset="0"/>
                        </a:rPr>
                        <a:t>Смольянова Е.С.</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c>
                  <a:txBody>
                    <a:bodyPr/>
                    <a:lstStyle/>
                    <a:p>
                      <a:pPr>
                        <a:lnSpc>
                          <a:spcPct val="107000"/>
                        </a:lnSpc>
                        <a:spcAft>
                          <a:spcPts val="0"/>
                        </a:spcAft>
                      </a:pPr>
                      <a:r>
                        <a:rPr lang="ru-RU" sz="1100" dirty="0">
                          <a:effectLst/>
                          <a:latin typeface="Times New Roman" panose="02020603050405020304" pitchFamily="18" charset="0"/>
                          <a:cs typeface="Times New Roman" panose="02020603050405020304" pitchFamily="18" charset="0"/>
                        </a:rPr>
                        <a:t>Всероссийское первенство по </a:t>
                      </a:r>
                      <a:r>
                        <a:rPr lang="ru-RU" sz="1100" dirty="0" err="1">
                          <a:effectLst/>
                          <a:latin typeface="Times New Roman" panose="02020603050405020304" pitchFamily="18" charset="0"/>
                          <a:cs typeface="Times New Roman" panose="02020603050405020304" pitchFamily="18" charset="0"/>
                        </a:rPr>
                        <a:t>автомногоборью</a:t>
                      </a:r>
                      <a:r>
                        <a:rPr lang="ru-RU" sz="1100" dirty="0">
                          <a:effectLst/>
                          <a:latin typeface="Times New Roman" panose="02020603050405020304" pitchFamily="18" charset="0"/>
                          <a:cs typeface="Times New Roman" panose="02020603050405020304" pitchFamily="18" charset="0"/>
                        </a:rPr>
                        <a:t> среди команд юношей и девушек из субъектов РФ в возрасте от 14 до 17 лет в г. Екатеринбург</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380" marR="27380" marT="0" marB="0" anchor="ctr"/>
                </a:tc>
              </a:tr>
            </a:tbl>
          </a:graphicData>
        </a:graphic>
      </p:graphicFrame>
    </p:spTree>
    <p:extLst>
      <p:ext uri="{BB962C8B-B14F-4D97-AF65-F5344CB8AC3E}">
        <p14:creationId xmlns:p14="http://schemas.microsoft.com/office/powerpoint/2010/main" val="1124872877"/>
      </p:ext>
    </p:extLst>
  </p:cSld>
  <p:clrMapOvr>
    <a:masterClrMapping/>
  </p:clrMapOvr>
  <p:transition spd="slow">
    <p:wheel spokes="1"/>
    <p:sndAc>
      <p:endSnd/>
    </p:sndAc>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ph type="tbl" idx="1"/>
            <p:extLst>
              <p:ext uri="{D42A27DB-BD31-4B8C-83A1-F6EECF244321}">
                <p14:modId xmlns:p14="http://schemas.microsoft.com/office/powerpoint/2010/main" val="3099821812"/>
              </p:ext>
            </p:extLst>
          </p:nvPr>
        </p:nvGraphicFramePr>
        <p:xfrm>
          <a:off x="323528" y="188636"/>
          <a:ext cx="8712968" cy="6552727"/>
        </p:xfrm>
        <a:graphic>
          <a:graphicData uri="http://schemas.openxmlformats.org/drawingml/2006/table">
            <a:tbl>
              <a:tblPr>
                <a:tableStyleId>{5C22544A-7EE6-4342-B048-85BDC9FD1C3A}</a:tableStyleId>
              </a:tblPr>
              <a:tblGrid>
                <a:gridCol w="347168"/>
                <a:gridCol w="2316638"/>
                <a:gridCol w="864586"/>
                <a:gridCol w="1224136"/>
                <a:gridCol w="3960440"/>
              </a:tblGrid>
              <a:tr h="227099">
                <a:tc gridSpan="5">
                  <a:txBody>
                    <a:bodyPr/>
                    <a:lstStyle/>
                    <a:p>
                      <a:pPr algn="ctr">
                        <a:lnSpc>
                          <a:spcPct val="107000"/>
                        </a:lnSpc>
                        <a:spcAft>
                          <a:spcPts val="0"/>
                        </a:spcAft>
                      </a:pPr>
                      <a:r>
                        <a:rPr lang="ru-RU" sz="200" b="1" i="0" dirty="0" smtClean="0">
                          <a:solidFill>
                            <a:srgbClr val="FF3300"/>
                          </a:solidFill>
                          <a:effectLst/>
                          <a:latin typeface="Times New Roman" panose="02020603050405020304" pitchFamily="18" charset="0"/>
                          <a:cs typeface="Times New Roman" panose="02020603050405020304" pitchFamily="18" charset="0"/>
                        </a:rPr>
                        <a:t> </a:t>
                      </a:r>
                      <a:r>
                        <a:rPr lang="ru-RU" sz="1200" b="1" i="0" dirty="0" smtClean="0">
                          <a:solidFill>
                            <a:srgbClr val="FF3300"/>
                          </a:solidFill>
                          <a:effectLst/>
                          <a:latin typeface="Times New Roman" panose="02020603050405020304" pitchFamily="18" charset="0"/>
                          <a:cs typeface="Times New Roman" panose="02020603050405020304" pitchFamily="18" charset="0"/>
                        </a:rPr>
                        <a:t>РЕГИОН</a:t>
                      </a:r>
                      <a:r>
                        <a:rPr lang="ru-RU" sz="1200" b="1" i="0" kern="1200" dirty="0" smtClean="0">
                          <a:solidFill>
                            <a:srgbClr val="FF3300"/>
                          </a:solidFill>
                          <a:effectLst/>
                          <a:latin typeface="Times New Roman" panose="02020603050405020304" pitchFamily="18" charset="0"/>
                          <a:ea typeface="+mn-ea"/>
                          <a:cs typeface="Times New Roman" panose="02020603050405020304" pitchFamily="18" charset="0"/>
                        </a:rPr>
                        <a:t>МЕРОПРИЯТИЯ РЕГИОНАЛЬНОГО УРОВНЯ</a:t>
                      </a:r>
                      <a:r>
                        <a:rPr lang="ru-RU" sz="1200" b="1" i="0" dirty="0" smtClean="0">
                          <a:solidFill>
                            <a:srgbClr val="FF3300"/>
                          </a:solidFill>
                          <a:effectLst/>
                          <a:latin typeface="Times New Roman" panose="02020603050405020304" pitchFamily="18" charset="0"/>
                          <a:cs typeface="Times New Roman" panose="02020603050405020304" pitchFamily="18" charset="0"/>
                        </a:rPr>
                        <a:t>АЛЬНОГО </a:t>
                      </a:r>
                      <a:r>
                        <a:rPr lang="ru-RU" sz="1200" b="1" i="0" dirty="0">
                          <a:solidFill>
                            <a:srgbClr val="FF3300"/>
                          </a:solidFill>
                          <a:effectLst/>
                          <a:latin typeface="Times New Roman" panose="02020603050405020304" pitchFamily="18" charset="0"/>
                          <a:cs typeface="Times New Roman" panose="02020603050405020304" pitchFamily="18" charset="0"/>
                        </a:rPr>
                        <a:t>УРОВНЯ</a:t>
                      </a:r>
                      <a:endParaRPr lang="ru-RU" sz="1200" b="1" i="0" dirty="0">
                        <a:solidFill>
                          <a:srgbClr val="FF33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68779">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dirty="0">
                          <a:effectLst/>
                          <a:latin typeface="Times New Roman" panose="02020603050405020304" pitchFamily="18" charset="0"/>
                          <a:cs typeface="Times New Roman" panose="02020603050405020304" pitchFamily="18" charset="0"/>
                        </a:rPr>
                        <a:t>2 место </a:t>
                      </a:r>
                      <a:r>
                        <a:rPr lang="ru-RU" sz="1000" dirty="0" err="1">
                          <a:effectLst/>
                          <a:latin typeface="Times New Roman" panose="02020603050405020304" pitchFamily="18" charset="0"/>
                          <a:cs typeface="Times New Roman" panose="02020603050405020304" pitchFamily="18" charset="0"/>
                        </a:rPr>
                        <a:t>Доткаев</a:t>
                      </a:r>
                      <a:r>
                        <a:rPr lang="ru-RU" sz="1000" dirty="0">
                          <a:effectLst/>
                          <a:latin typeface="Times New Roman" panose="02020603050405020304" pitchFamily="18" charset="0"/>
                          <a:cs typeface="Times New Roman" panose="02020603050405020304" pitchFamily="18" charset="0"/>
                        </a:rPr>
                        <a:t> В.,</a:t>
                      </a:r>
                    </a:p>
                    <a:p>
                      <a:pPr>
                        <a:lnSpc>
                          <a:spcPct val="107000"/>
                        </a:lnSpc>
                        <a:spcAft>
                          <a:spcPts val="0"/>
                        </a:spcAft>
                      </a:pPr>
                      <a:r>
                        <a:rPr lang="ru-RU" sz="1000" dirty="0">
                          <a:effectLst/>
                          <a:latin typeface="Times New Roman" panose="02020603050405020304" pitchFamily="18" charset="0"/>
                          <a:cs typeface="Times New Roman" panose="02020603050405020304" pitchFamily="18" charset="0"/>
                        </a:rPr>
                        <a:t> 3 место </a:t>
                      </a:r>
                      <a:r>
                        <a:rPr lang="ru-RU" sz="1000" dirty="0" err="1">
                          <a:effectLst/>
                          <a:latin typeface="Times New Roman" panose="02020603050405020304" pitchFamily="18" charset="0"/>
                          <a:cs typeface="Times New Roman" panose="02020603050405020304" pitchFamily="18" charset="0"/>
                        </a:rPr>
                        <a:t>Мухутдинова</a:t>
                      </a:r>
                      <a:r>
                        <a:rPr lang="ru-RU" sz="1000" dirty="0">
                          <a:effectLst/>
                          <a:latin typeface="Times New Roman" panose="02020603050405020304" pitchFamily="18" charset="0"/>
                          <a:cs typeface="Times New Roman" panose="02020603050405020304" pitchFamily="18" charset="0"/>
                        </a:rPr>
                        <a:t> М., </a:t>
                      </a:r>
                      <a:r>
                        <a:rPr lang="ru-RU" sz="1000" dirty="0" err="1">
                          <a:effectLst/>
                          <a:latin typeface="Times New Roman" panose="02020603050405020304" pitchFamily="18" charset="0"/>
                          <a:cs typeface="Times New Roman" panose="02020603050405020304" pitchFamily="18" charset="0"/>
                        </a:rPr>
                        <a:t>Трущелев</a:t>
                      </a:r>
                      <a:r>
                        <a:rPr lang="ru-RU" sz="1000" dirty="0">
                          <a:effectLst/>
                          <a:latin typeface="Times New Roman" panose="02020603050405020304" pitchFamily="18" charset="0"/>
                          <a:cs typeface="Times New Roman" panose="02020603050405020304" pitchFamily="18" charset="0"/>
                        </a:rPr>
                        <a:t> Ф</a:t>
                      </a:r>
                      <a:r>
                        <a:rPr lang="ru-RU" sz="1000" dirty="0" smtClean="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14 участников </a:t>
                      </a:r>
                    </a:p>
                    <a:p>
                      <a:pPr>
                        <a:lnSpc>
                          <a:spcPct val="107000"/>
                        </a:lnSpc>
                        <a:spcAft>
                          <a:spcPts val="0"/>
                        </a:spcAft>
                      </a:pPr>
                      <a:r>
                        <a:rPr lang="ru-RU" sz="1000">
                          <a:effectLst/>
                          <a:latin typeface="Times New Roman" panose="02020603050405020304" pitchFamily="18" charset="0"/>
                          <a:cs typeface="Times New Roman" panose="02020603050405020304" pitchFamily="18" charset="0"/>
                        </a:rPr>
                        <a:t>6 победителей</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Тихомирова В.К., Янчевская Н.А.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Открытая областная выставка работ научно-технического творчества «Техника для мира-2018»</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342855">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dirty="0">
                          <a:effectLst/>
                          <a:latin typeface="Times New Roman" panose="02020603050405020304" pitchFamily="18" charset="0"/>
                          <a:cs typeface="Times New Roman" panose="02020603050405020304" pitchFamily="18" charset="0"/>
                        </a:rPr>
                        <a:t>Ярославцев В., </a:t>
                      </a:r>
                    </a:p>
                    <a:p>
                      <a:pPr>
                        <a:lnSpc>
                          <a:spcPct val="107000"/>
                        </a:lnSpc>
                        <a:spcAft>
                          <a:spcPts val="0"/>
                        </a:spcAft>
                      </a:pPr>
                      <a:r>
                        <a:rPr lang="ru-RU" sz="1000" dirty="0">
                          <a:effectLst/>
                          <a:latin typeface="Times New Roman" panose="02020603050405020304" pitchFamily="18" charset="0"/>
                          <a:cs typeface="Times New Roman" panose="02020603050405020304" pitchFamily="18" charset="0"/>
                        </a:rPr>
                        <a:t>Матюшин Д.</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2 участника</a:t>
                      </a:r>
                    </a:p>
                    <a:p>
                      <a:pPr>
                        <a:lnSpc>
                          <a:spcPct val="107000"/>
                        </a:lnSpc>
                        <a:spcAft>
                          <a:spcPts val="0"/>
                        </a:spcAft>
                      </a:pPr>
                      <a:r>
                        <a:rPr lang="ru-RU" sz="1000">
                          <a:effectLst/>
                          <a:latin typeface="Times New Roman" panose="02020603050405020304" pitchFamily="18" charset="0"/>
                          <a:cs typeface="Times New Roman" panose="02020603050405020304" pitchFamily="18" charset="0"/>
                        </a:rPr>
                        <a:t>2 победителя</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Тихомирова В.К.</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Конкурс по профессиональному мастерству среди инвалидов и лиц с ограниченными возможностями здоровья «Абилимпикс»</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342855">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Машурик Д.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1 участник</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Смольянова Е.С.</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Региональный конкурс по безопасности дорожного движения «Письмо водителю»</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342855">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4</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Кондратович В., Янчевский А., Машурик Д., ДЮАШ</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4 участника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Смольянова Е.С.</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Региональный конкурс по безопасности дорожного движения «Селфи безопасности»</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342855">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Герасимова А., </a:t>
                      </a:r>
                    </a:p>
                    <a:p>
                      <a:pPr>
                        <a:lnSpc>
                          <a:spcPct val="107000"/>
                        </a:lnSpc>
                        <a:spcAft>
                          <a:spcPts val="0"/>
                        </a:spcAft>
                      </a:pPr>
                      <a:r>
                        <a:rPr lang="ru-RU" sz="1000">
                          <a:effectLst/>
                          <a:latin typeface="Times New Roman" panose="02020603050405020304" pitchFamily="18" charset="0"/>
                          <a:cs typeface="Times New Roman" panose="02020603050405020304" pitchFamily="18" charset="0"/>
                        </a:rPr>
                        <a:t>Щербина 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2 участника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Тихомирова В.К.</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Областной конкурс на лучший исследовательский проект "Технические науки"</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342855">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6</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Обучающиеся объединения «ДЮАШ» гр. №15, №16</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20 участников</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Смольянова Е.С.</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Региональный конкурс по безопасности дорожного движения «Безопасная страна ЮИД»</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480638">
                <a:tc>
                  <a:txBody>
                    <a:bodyPr/>
                    <a:lstStyle/>
                    <a:p>
                      <a:pPr algn="ctr">
                        <a:lnSpc>
                          <a:spcPct val="100000"/>
                        </a:lnSpc>
                        <a:spcAft>
                          <a:spcPts val="0"/>
                        </a:spcAft>
                      </a:pPr>
                      <a:r>
                        <a:rPr lang="ru-RU" sz="1000" dirty="0">
                          <a:effectLst/>
                          <a:latin typeface="Times New Roman" panose="02020603050405020304" pitchFamily="18" charset="0"/>
                          <a:cs typeface="Times New Roman" panose="02020603050405020304" pitchFamily="18" charset="0"/>
                        </a:rPr>
                        <a:t>7</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gn="l">
                        <a:lnSpc>
                          <a:spcPct val="100000"/>
                        </a:lnSpc>
                        <a:spcAft>
                          <a:spcPts val="0"/>
                        </a:spcAft>
                      </a:pPr>
                      <a:r>
                        <a:rPr lang="ru-RU" sz="1000" dirty="0">
                          <a:effectLst/>
                          <a:latin typeface="Times New Roman" panose="02020603050405020304" pitchFamily="18" charset="0"/>
                          <a:cs typeface="Times New Roman" panose="02020603050405020304" pitchFamily="18" charset="0"/>
                        </a:rPr>
                        <a:t>1 место </a:t>
                      </a:r>
                      <a:r>
                        <a:rPr lang="ru-RU" sz="1000" dirty="0" err="1">
                          <a:effectLst/>
                          <a:latin typeface="Times New Roman" panose="02020603050405020304" pitchFamily="18" charset="0"/>
                          <a:cs typeface="Times New Roman" panose="02020603050405020304" pitchFamily="18" charset="0"/>
                        </a:rPr>
                        <a:t>Кантонистова</a:t>
                      </a:r>
                      <a:r>
                        <a:rPr lang="ru-RU" sz="1000" dirty="0">
                          <a:effectLst/>
                          <a:latin typeface="Times New Roman" panose="02020603050405020304" pitchFamily="18" charset="0"/>
                          <a:cs typeface="Times New Roman" panose="02020603050405020304" pitchFamily="18" charset="0"/>
                        </a:rPr>
                        <a:t> Е., </a:t>
                      </a:r>
                      <a:r>
                        <a:rPr lang="ru-RU" sz="1000" dirty="0" err="1">
                          <a:effectLst/>
                          <a:latin typeface="Times New Roman" panose="02020603050405020304" pitchFamily="18" charset="0"/>
                          <a:cs typeface="Times New Roman" panose="02020603050405020304" pitchFamily="18" charset="0"/>
                        </a:rPr>
                        <a:t>Кантонистова</a:t>
                      </a:r>
                      <a:r>
                        <a:rPr lang="ru-RU" sz="1000" dirty="0">
                          <a:effectLst/>
                          <a:latin typeface="Times New Roman" panose="02020603050405020304" pitchFamily="18" charset="0"/>
                          <a:cs typeface="Times New Roman" panose="02020603050405020304" pitchFamily="18" charset="0"/>
                        </a:rPr>
                        <a:t> </a:t>
                      </a:r>
                    </a:p>
                    <a:p>
                      <a:pPr algn="l">
                        <a:lnSpc>
                          <a:spcPct val="100000"/>
                        </a:lnSpc>
                        <a:spcAft>
                          <a:spcPts val="0"/>
                        </a:spcAft>
                      </a:pPr>
                      <a:r>
                        <a:rPr lang="ru-RU" sz="1000" dirty="0">
                          <a:effectLst/>
                          <a:latin typeface="Times New Roman" panose="02020603050405020304" pitchFamily="18" charset="0"/>
                          <a:cs typeface="Times New Roman" panose="02020603050405020304" pitchFamily="18" charset="0"/>
                        </a:rPr>
                        <a:t>1 место Александрова В., </a:t>
                      </a:r>
                      <a:r>
                        <a:rPr lang="ru-RU" sz="1000" dirty="0" err="1">
                          <a:effectLst/>
                          <a:latin typeface="Times New Roman" panose="02020603050405020304" pitchFamily="18" charset="0"/>
                          <a:cs typeface="Times New Roman" panose="02020603050405020304" pitchFamily="18" charset="0"/>
                        </a:rPr>
                        <a:t>Огнивенко</a:t>
                      </a:r>
                      <a:r>
                        <a:rPr lang="ru-RU" sz="1000" dirty="0">
                          <a:effectLst/>
                          <a:latin typeface="Times New Roman" panose="02020603050405020304" pitchFamily="18" charset="0"/>
                          <a:cs typeface="Times New Roman" panose="02020603050405020304" pitchFamily="18" charset="0"/>
                        </a:rPr>
                        <a:t> А., </a:t>
                      </a:r>
                    </a:p>
                    <a:p>
                      <a:pPr algn="l">
                        <a:lnSpc>
                          <a:spcPct val="100000"/>
                        </a:lnSpc>
                        <a:spcAft>
                          <a:spcPts val="0"/>
                        </a:spcAft>
                      </a:pPr>
                      <a:endParaRPr lang="ru-RU" sz="1000" dirty="0">
                        <a:effectLst/>
                        <a:latin typeface="Times New Roman" panose="02020603050405020304" pitchFamily="18" charset="0"/>
                        <a:cs typeface="Times New Roman" panose="02020603050405020304" pitchFamily="18" charset="0"/>
                      </a:endParaRPr>
                    </a:p>
                  </a:txBody>
                  <a:tcPr marL="15787" marR="15787" marT="0" marB="0" anchor="ctr"/>
                </a:tc>
                <a:tc>
                  <a:txBody>
                    <a:bodyPr/>
                    <a:lstStyle/>
                    <a:p>
                      <a:pPr algn="l">
                        <a:lnSpc>
                          <a:spcPct val="100000"/>
                        </a:lnSpc>
                        <a:spcAft>
                          <a:spcPts val="0"/>
                        </a:spcAft>
                      </a:pPr>
                      <a:r>
                        <a:rPr lang="ru-RU" sz="1000" dirty="0">
                          <a:effectLst/>
                          <a:latin typeface="Times New Roman" panose="02020603050405020304" pitchFamily="18" charset="0"/>
                          <a:cs typeface="Times New Roman" panose="02020603050405020304" pitchFamily="18" charset="0"/>
                        </a:rPr>
                        <a:t>12 участников- </a:t>
                      </a:r>
                      <a:r>
                        <a:rPr lang="ru-RU" sz="1000" dirty="0" smtClean="0">
                          <a:effectLst/>
                          <a:latin typeface="Times New Roman" panose="02020603050405020304" pitchFamily="18" charset="0"/>
                          <a:cs typeface="Times New Roman" panose="02020603050405020304" pitchFamily="18" charset="0"/>
                        </a:rPr>
                        <a:t>12победителей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gn="l">
                        <a:lnSpc>
                          <a:spcPct val="100000"/>
                        </a:lnSpc>
                        <a:spcAft>
                          <a:spcPts val="0"/>
                        </a:spcAft>
                      </a:pPr>
                      <a:r>
                        <a:rPr lang="ru-RU" sz="1000" dirty="0">
                          <a:effectLst/>
                          <a:latin typeface="Times New Roman" panose="02020603050405020304" pitchFamily="18" charset="0"/>
                          <a:cs typeface="Times New Roman" panose="02020603050405020304" pitchFamily="18" charset="0"/>
                        </a:rPr>
                        <a:t>Лобанова Ю.В., </a:t>
                      </a:r>
                      <a:r>
                        <a:rPr lang="ru-RU" sz="1000" dirty="0" err="1">
                          <a:effectLst/>
                          <a:latin typeface="Times New Roman" panose="02020603050405020304" pitchFamily="18" charset="0"/>
                          <a:cs typeface="Times New Roman" panose="02020603050405020304" pitchFamily="18" charset="0"/>
                        </a:rPr>
                        <a:t>Перевозникова</a:t>
                      </a:r>
                      <a:r>
                        <a:rPr lang="ru-RU" sz="1000" dirty="0">
                          <a:effectLst/>
                          <a:latin typeface="Times New Roman" panose="02020603050405020304" pitchFamily="18" charset="0"/>
                          <a:cs typeface="Times New Roman" panose="02020603050405020304" pitchFamily="18" charset="0"/>
                        </a:rPr>
                        <a:t> А.А.,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gn="l">
                        <a:lnSpc>
                          <a:spcPct val="100000"/>
                        </a:lnSpc>
                        <a:spcAft>
                          <a:spcPts val="0"/>
                        </a:spcAft>
                      </a:pPr>
                      <a:r>
                        <a:rPr lang="ru-RU" sz="1000" dirty="0">
                          <a:effectLst/>
                          <a:latin typeface="Times New Roman" panose="02020603050405020304" pitchFamily="18" charset="0"/>
                          <a:cs typeface="Times New Roman" panose="02020603050405020304" pitchFamily="18" charset="0"/>
                        </a:rPr>
                        <a:t>Региональный отборочный этап Всероссийской олимпиады по 3D технологиям (направление 3d ручки, 3d сканирование)</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171428">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8</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Трущелев Ф.</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1 участник</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Лобанова Ю.В.</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Региональный этап Фестиваля "Дети-детям"</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342855">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9</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Доткаев В., Трущелев 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2 участника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Янчевская Н.А.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Региональный этап Всероссийских робототехнических соревнований для детей младшего школьного возраста «ИКаР – СТАРТ»</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514282">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10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dirty="0" smtClean="0">
                          <a:effectLst/>
                          <a:latin typeface="Times New Roman" panose="02020603050405020304" pitchFamily="18" charset="0"/>
                          <a:cs typeface="Times New Roman" panose="02020603050405020304" pitchFamily="18" charset="0"/>
                        </a:rPr>
                        <a:t>3 </a:t>
                      </a:r>
                      <a:r>
                        <a:rPr lang="ru-RU" sz="1000" dirty="0">
                          <a:effectLst/>
                          <a:latin typeface="Times New Roman" panose="02020603050405020304" pitchFamily="18" charset="0"/>
                          <a:cs typeface="Times New Roman" panose="02020603050405020304" pitchFamily="18" charset="0"/>
                        </a:rPr>
                        <a:t>место Акиньшина В., </a:t>
                      </a:r>
                      <a:r>
                        <a:rPr lang="ru-RU" sz="1000" dirty="0" err="1">
                          <a:effectLst/>
                          <a:latin typeface="Times New Roman" panose="02020603050405020304" pitchFamily="18" charset="0"/>
                          <a:cs typeface="Times New Roman" panose="02020603050405020304" pitchFamily="18" charset="0"/>
                        </a:rPr>
                        <a:t>Снегурко</a:t>
                      </a:r>
                      <a:r>
                        <a:rPr lang="ru-RU" sz="1000" dirty="0">
                          <a:effectLst/>
                          <a:latin typeface="Times New Roman" panose="02020603050405020304" pitchFamily="18" charset="0"/>
                          <a:cs typeface="Times New Roman" panose="02020603050405020304" pitchFamily="18" charset="0"/>
                        </a:rPr>
                        <a:t> А.</a:t>
                      </a:r>
                    </a:p>
                    <a:p>
                      <a:pPr>
                        <a:lnSpc>
                          <a:spcPct val="107000"/>
                        </a:lnSpc>
                        <a:spcAft>
                          <a:spcPts val="0"/>
                        </a:spcAft>
                      </a:pPr>
                      <a:r>
                        <a:rPr lang="ru-RU" sz="1000" dirty="0">
                          <a:effectLst/>
                          <a:latin typeface="Times New Roman" panose="02020603050405020304" pitchFamily="18" charset="0"/>
                          <a:cs typeface="Times New Roman" panose="02020603050405020304" pitchFamily="18" charset="0"/>
                        </a:rPr>
                        <a:t>1 место Андрейкин А., </a:t>
                      </a:r>
                      <a:r>
                        <a:rPr lang="ru-RU" sz="1000" dirty="0" err="1">
                          <a:effectLst/>
                          <a:latin typeface="Times New Roman" panose="02020603050405020304" pitchFamily="18" charset="0"/>
                          <a:cs typeface="Times New Roman" panose="02020603050405020304" pitchFamily="18" charset="0"/>
                        </a:rPr>
                        <a:t>Вараксина</a:t>
                      </a:r>
                      <a:r>
                        <a:rPr lang="ru-RU" sz="1000" dirty="0">
                          <a:effectLst/>
                          <a:latin typeface="Times New Roman" panose="02020603050405020304" pitchFamily="18" charset="0"/>
                          <a:cs typeface="Times New Roman" panose="02020603050405020304" pitchFamily="18" charset="0"/>
                        </a:rPr>
                        <a:t> А.</a:t>
                      </a:r>
                    </a:p>
                    <a:p>
                      <a:pPr>
                        <a:lnSpc>
                          <a:spcPct val="107000"/>
                        </a:lnSpc>
                        <a:spcAft>
                          <a:spcPts val="0"/>
                        </a:spcAft>
                      </a:pPr>
                      <a:r>
                        <a:rPr lang="ru-RU" sz="1000" dirty="0">
                          <a:effectLst/>
                          <a:latin typeface="Times New Roman" panose="02020603050405020304" pitchFamily="18" charset="0"/>
                          <a:cs typeface="Times New Roman" panose="02020603050405020304" pitchFamily="18" charset="0"/>
                        </a:rPr>
                        <a:t> 1 место </a:t>
                      </a:r>
                      <a:r>
                        <a:rPr lang="ru-RU" sz="1000" dirty="0" err="1">
                          <a:effectLst/>
                          <a:latin typeface="Times New Roman" panose="02020603050405020304" pitchFamily="18" charset="0"/>
                          <a:cs typeface="Times New Roman" panose="02020603050405020304" pitchFamily="18" charset="0"/>
                        </a:rPr>
                        <a:t>Трущелев</a:t>
                      </a:r>
                      <a:r>
                        <a:rPr lang="ru-RU" sz="1000" dirty="0">
                          <a:effectLst/>
                          <a:latin typeface="Times New Roman" panose="02020603050405020304" pitchFamily="18" charset="0"/>
                          <a:cs typeface="Times New Roman" panose="02020603050405020304" pitchFamily="18" charset="0"/>
                        </a:rPr>
                        <a:t> А., </a:t>
                      </a:r>
                      <a:r>
                        <a:rPr lang="ru-RU" sz="1000" dirty="0" err="1">
                          <a:effectLst/>
                          <a:latin typeface="Times New Roman" panose="02020603050405020304" pitchFamily="18" charset="0"/>
                          <a:cs typeface="Times New Roman" panose="02020603050405020304" pitchFamily="18" charset="0"/>
                        </a:rPr>
                        <a:t>Машурик</a:t>
                      </a:r>
                      <a:r>
                        <a:rPr lang="ru-RU" sz="1000" dirty="0">
                          <a:effectLst/>
                          <a:latin typeface="Times New Roman" panose="02020603050405020304" pitchFamily="18" charset="0"/>
                          <a:cs typeface="Times New Roman" panose="02020603050405020304" pitchFamily="18" charset="0"/>
                        </a:rPr>
                        <a:t> Д.</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12 участников</a:t>
                      </a:r>
                    </a:p>
                    <a:p>
                      <a:pPr>
                        <a:lnSpc>
                          <a:spcPct val="107000"/>
                        </a:lnSpc>
                        <a:spcAft>
                          <a:spcPts val="0"/>
                        </a:spcAft>
                      </a:pPr>
                      <a:r>
                        <a:rPr lang="ru-RU" sz="1000">
                          <a:effectLst/>
                          <a:latin typeface="Times New Roman" panose="02020603050405020304" pitchFamily="18" charset="0"/>
                          <a:cs typeface="Times New Roman" panose="02020603050405020304" pitchFamily="18" charset="0"/>
                        </a:rPr>
                        <a:t>8 победителей</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Лобанова Ю.В., Янчевская Н.А.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Проведение дистанционного фестиваля-конкурса «3D фишки» (региональный отборочный этап Всероссийского фестиваля «3D фишки»)</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342855">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11</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Власова С., Захарова М., Лычагина 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3 участника</a:t>
                      </a:r>
                    </a:p>
                    <a:p>
                      <a:pPr>
                        <a:lnSpc>
                          <a:spcPct val="107000"/>
                        </a:lnSpc>
                        <a:spcAft>
                          <a:spcPts val="0"/>
                        </a:spcAft>
                      </a:pPr>
                      <a:r>
                        <a:rPr lang="ru-RU" sz="1000">
                          <a:effectLst/>
                          <a:latin typeface="Times New Roman" panose="02020603050405020304" pitchFamily="18" charset="0"/>
                          <a:cs typeface="Times New Roman" panose="02020603050405020304" pitchFamily="18" charset="0"/>
                        </a:rPr>
                        <a:t>3 победителя</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Лобанова Ю.В., Янчевская Н.А.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Региональный детский конкурс по пропаганде безопасности дорожного движения «Поздравь защитника Отечества»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342855">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12</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dirty="0">
                          <a:effectLst/>
                          <a:latin typeface="Times New Roman" panose="02020603050405020304" pitchFamily="18" charset="0"/>
                          <a:cs typeface="Times New Roman" panose="02020603050405020304" pitchFamily="18" charset="0"/>
                        </a:rPr>
                        <a:t>Александрова В., </a:t>
                      </a:r>
                      <a:r>
                        <a:rPr lang="ru-RU" sz="1000" dirty="0" err="1">
                          <a:effectLst/>
                          <a:latin typeface="Times New Roman" panose="02020603050405020304" pitchFamily="18" charset="0"/>
                          <a:cs typeface="Times New Roman" panose="02020603050405020304" pitchFamily="18" charset="0"/>
                        </a:rPr>
                        <a:t>Огнивенко</a:t>
                      </a:r>
                      <a:r>
                        <a:rPr lang="ru-RU" sz="1000" dirty="0">
                          <a:effectLst/>
                          <a:latin typeface="Times New Roman" panose="02020603050405020304" pitchFamily="18" charset="0"/>
                          <a:cs typeface="Times New Roman" panose="02020603050405020304" pitchFamily="18" charset="0"/>
                        </a:rPr>
                        <a:t> А., Власова С., Филиппова М., </a:t>
                      </a:r>
                      <a:r>
                        <a:rPr lang="ru-RU" sz="1000" dirty="0" err="1">
                          <a:effectLst/>
                          <a:latin typeface="Times New Roman" panose="02020603050405020304" pitchFamily="18" charset="0"/>
                          <a:cs typeface="Times New Roman" panose="02020603050405020304" pitchFamily="18" charset="0"/>
                        </a:rPr>
                        <a:t>Шарипов</a:t>
                      </a:r>
                      <a:r>
                        <a:rPr lang="ru-RU" sz="1000" dirty="0">
                          <a:effectLst/>
                          <a:latin typeface="Times New Roman" panose="02020603050405020304" pitchFamily="18" charset="0"/>
                          <a:cs typeface="Times New Roman" panose="02020603050405020304" pitchFamily="18" charset="0"/>
                        </a:rPr>
                        <a:t> Б</a:t>
                      </a:r>
                      <a:r>
                        <a:rPr lang="ru-RU" sz="1000" dirty="0" smtClean="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10 участников</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Лобанова Ю.В., Шаркова Н.Г.</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Конкурс макетов в школьный музей в рамках областного фестиваля школьных музеев «Янтарная мозаика»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171428">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13</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Смирнова 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dirty="0">
                          <a:effectLst/>
                          <a:latin typeface="Times New Roman" panose="02020603050405020304" pitchFamily="18" charset="0"/>
                          <a:cs typeface="Times New Roman" panose="02020603050405020304" pitchFamily="18" charset="0"/>
                        </a:rPr>
                        <a:t>1 </a:t>
                      </a:r>
                      <a:r>
                        <a:rPr lang="ru-RU" sz="1000" dirty="0" smtClean="0">
                          <a:effectLst/>
                          <a:latin typeface="Times New Roman" panose="02020603050405020304" pitchFamily="18" charset="0"/>
                          <a:cs typeface="Times New Roman" panose="02020603050405020304" pitchFamily="18" charset="0"/>
                        </a:rPr>
                        <a:t>участник</a:t>
                      </a:r>
                      <a:endParaRPr lang="ru-RU" sz="1000" dirty="0">
                        <a:effectLst/>
                        <a:latin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Стецюк О.Е.</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Региональный конкурс плакатов «45 лет ЮИД»</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514282">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14</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pPr>
                      <a:r>
                        <a:rPr lang="ru-RU" sz="1000" dirty="0">
                          <a:effectLst/>
                          <a:latin typeface="Times New Roman" panose="02020603050405020304" pitchFamily="18" charset="0"/>
                          <a:cs typeface="Times New Roman" panose="02020603050405020304" pitchFamily="18" charset="0"/>
                        </a:rPr>
                        <a:t>1 место </a:t>
                      </a:r>
                      <a:r>
                        <a:rPr lang="ru-RU" sz="1000" dirty="0" err="1">
                          <a:effectLst/>
                          <a:latin typeface="Times New Roman" panose="02020603050405020304" pitchFamily="18" charset="0"/>
                          <a:cs typeface="Times New Roman" panose="02020603050405020304" pitchFamily="18" charset="0"/>
                        </a:rPr>
                        <a:t>Велейко</a:t>
                      </a:r>
                      <a:r>
                        <a:rPr lang="ru-RU" sz="1000" dirty="0">
                          <a:effectLst/>
                          <a:latin typeface="Times New Roman" panose="02020603050405020304" pitchFamily="18" charset="0"/>
                          <a:cs typeface="Times New Roman" panose="02020603050405020304" pitchFamily="18" charset="0"/>
                        </a:rPr>
                        <a:t> И.</a:t>
                      </a:r>
                    </a:p>
                    <a:p>
                      <a:pPr>
                        <a:lnSpc>
                          <a:spcPct val="107000"/>
                        </a:lnSpc>
                      </a:pPr>
                      <a:r>
                        <a:rPr lang="ru-RU" sz="1000" dirty="0">
                          <a:effectLst/>
                          <a:latin typeface="Times New Roman" panose="02020603050405020304" pitchFamily="18" charset="0"/>
                          <a:cs typeface="Times New Roman" panose="02020603050405020304" pitchFamily="18" charset="0"/>
                        </a:rPr>
                        <a:t>1 место </a:t>
                      </a:r>
                      <a:r>
                        <a:rPr lang="ru-RU" sz="1000" dirty="0" err="1">
                          <a:effectLst/>
                          <a:latin typeface="Times New Roman" panose="02020603050405020304" pitchFamily="18" charset="0"/>
                          <a:cs typeface="Times New Roman" panose="02020603050405020304" pitchFamily="18" charset="0"/>
                        </a:rPr>
                        <a:t>Криусов</a:t>
                      </a:r>
                      <a:r>
                        <a:rPr lang="ru-RU" sz="1000" dirty="0">
                          <a:effectLst/>
                          <a:latin typeface="Times New Roman" panose="02020603050405020304" pitchFamily="18" charset="0"/>
                          <a:cs typeface="Times New Roman" panose="02020603050405020304" pitchFamily="18" charset="0"/>
                        </a:rPr>
                        <a:t> Н. </a:t>
                      </a:r>
                    </a:p>
                    <a:p>
                      <a:pPr>
                        <a:lnSpc>
                          <a:spcPct val="107000"/>
                        </a:lnSpc>
                      </a:pPr>
                      <a:r>
                        <a:rPr lang="ru-RU" sz="1000" dirty="0">
                          <a:effectLst/>
                          <a:latin typeface="Times New Roman" panose="02020603050405020304" pitchFamily="18" charset="0"/>
                          <a:cs typeface="Times New Roman" panose="02020603050405020304" pitchFamily="18" charset="0"/>
                        </a:rPr>
                        <a:t>1 место </a:t>
                      </a:r>
                      <a:r>
                        <a:rPr lang="ru-RU" sz="1000" dirty="0" err="1">
                          <a:effectLst/>
                          <a:latin typeface="Times New Roman" panose="02020603050405020304" pitchFamily="18" charset="0"/>
                          <a:cs typeface="Times New Roman" panose="02020603050405020304" pitchFamily="18" charset="0"/>
                        </a:rPr>
                        <a:t>Славнов</a:t>
                      </a:r>
                      <a:r>
                        <a:rPr lang="ru-RU" sz="1000" dirty="0">
                          <a:effectLst/>
                          <a:latin typeface="Times New Roman" panose="02020603050405020304" pitchFamily="18" charset="0"/>
                          <a:cs typeface="Times New Roman" panose="02020603050405020304" pitchFamily="18" charset="0"/>
                        </a:rPr>
                        <a:t> А</a:t>
                      </a:r>
                      <a:r>
                        <a:rPr lang="ru-RU" sz="1000" dirty="0" smtClean="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6 участников  </a:t>
                      </a:r>
                    </a:p>
                    <a:p>
                      <a:pPr>
                        <a:lnSpc>
                          <a:spcPct val="107000"/>
                        </a:lnSpc>
                        <a:spcAft>
                          <a:spcPts val="0"/>
                        </a:spcAft>
                      </a:pPr>
                      <a:r>
                        <a:rPr lang="ru-RU" sz="1000">
                          <a:effectLst/>
                          <a:latin typeface="Times New Roman" panose="02020603050405020304" pitchFamily="18" charset="0"/>
                          <a:cs typeface="Times New Roman" panose="02020603050405020304" pitchFamily="18" charset="0"/>
                        </a:rPr>
                        <a:t>8 победителей</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Мартышевский О.В.</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XXII – областной конкурс стендовых судомоделей (секция С), посвященный Дню защитника Отечества и 74-й годовщине Победы в ВОВ</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184388">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15</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Ерохина Э., Трущелев Ф.</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2 участника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Янчевская Н.А.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dirty="0">
                          <a:effectLst/>
                          <a:latin typeface="Times New Roman" panose="02020603050405020304" pitchFamily="18" charset="0"/>
                          <a:cs typeface="Times New Roman" panose="02020603050405020304" pitchFamily="18" charset="0"/>
                        </a:rPr>
                        <a:t>Большой </a:t>
                      </a:r>
                      <a:r>
                        <a:rPr lang="ru-RU" sz="1000" dirty="0" err="1">
                          <a:effectLst/>
                          <a:latin typeface="Times New Roman" panose="02020603050405020304" pitchFamily="18" charset="0"/>
                          <a:cs typeface="Times New Roman" panose="02020603050405020304" pitchFamily="18" charset="0"/>
                        </a:rPr>
                        <a:t>Хакатон</a:t>
                      </a:r>
                      <a:r>
                        <a:rPr lang="ru-RU" sz="1000" dirty="0">
                          <a:effectLst/>
                          <a:latin typeface="Times New Roman" panose="02020603050405020304" pitchFamily="18" charset="0"/>
                          <a:cs typeface="Times New Roman" panose="02020603050405020304" pitchFamily="18" charset="0"/>
                        </a:rPr>
                        <a:t> "Практики Будущего" для школьников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171428">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16</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Милашечкина М.</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1 участник</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Шаркова Н.Г.</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Областной конкурс творческих работ «Чистая планета»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342855">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17</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pPr>
                      <a:r>
                        <a:rPr lang="ru-RU" sz="1000" dirty="0" err="1">
                          <a:effectLst/>
                          <a:latin typeface="Times New Roman" panose="02020603050405020304" pitchFamily="18" charset="0"/>
                          <a:cs typeface="Times New Roman" panose="02020603050405020304" pitchFamily="18" charset="0"/>
                        </a:rPr>
                        <a:t>Янчевский</a:t>
                      </a:r>
                      <a:r>
                        <a:rPr lang="ru-RU" sz="1000" dirty="0">
                          <a:effectLst/>
                          <a:latin typeface="Times New Roman" panose="02020603050405020304" pitchFamily="18" charset="0"/>
                          <a:cs typeface="Times New Roman" panose="02020603050405020304" pitchFamily="18" charset="0"/>
                        </a:rPr>
                        <a:t> А., </a:t>
                      </a:r>
                      <a:r>
                        <a:rPr lang="ru-RU" sz="1000" dirty="0" err="1">
                          <a:effectLst/>
                          <a:latin typeface="Times New Roman" panose="02020603050405020304" pitchFamily="18" charset="0"/>
                          <a:cs typeface="Times New Roman" panose="02020603050405020304" pitchFamily="18" charset="0"/>
                        </a:rPr>
                        <a:t>Стеблинский</a:t>
                      </a:r>
                      <a:r>
                        <a:rPr lang="ru-RU" sz="1000" dirty="0">
                          <a:effectLst/>
                          <a:latin typeface="Times New Roman" panose="02020603050405020304" pitchFamily="18" charset="0"/>
                          <a:cs typeface="Times New Roman" panose="02020603050405020304" pitchFamily="18" charset="0"/>
                        </a:rPr>
                        <a:t> Е</a:t>
                      </a:r>
                      <a:r>
                        <a:rPr lang="ru-RU" sz="1000" dirty="0" smtClean="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cs typeface="Times New Roman" panose="02020603050405020304" pitchFamily="18" charset="0"/>
                      </a:endParaRPr>
                    </a:p>
                    <a:p>
                      <a:pPr>
                        <a:lnSpc>
                          <a:spcPct val="107000"/>
                        </a:lnSpc>
                      </a:pPr>
                      <a:r>
                        <a:rPr lang="ru-RU" sz="1000" dirty="0">
                          <a:effectLst/>
                          <a:latin typeface="Times New Roman" panose="02020603050405020304" pitchFamily="18" charset="0"/>
                          <a:cs typeface="Times New Roman" panose="02020603050405020304" pitchFamily="18" charset="0"/>
                        </a:rPr>
                        <a:t>1 место Лычагина А</a:t>
                      </a:r>
                      <a:r>
                        <a:rPr lang="ru-RU" sz="1000" dirty="0" smtClean="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dirty="0" smtClean="0">
                          <a:effectLst/>
                          <a:latin typeface="Times New Roman" panose="02020603050405020304" pitchFamily="18" charset="0"/>
                          <a:cs typeface="Times New Roman" panose="02020603050405020304" pitchFamily="18" charset="0"/>
                        </a:rPr>
                        <a:t>  1 </a:t>
                      </a:r>
                      <a:r>
                        <a:rPr lang="ru-RU" sz="1000" dirty="0">
                          <a:effectLst/>
                          <a:latin typeface="Times New Roman" panose="02020603050405020304" pitchFamily="18" charset="0"/>
                          <a:cs typeface="Times New Roman" panose="02020603050405020304" pitchFamily="18" charset="0"/>
                        </a:rPr>
                        <a:t>победитель</a:t>
                      </a:r>
                    </a:p>
                    <a:p>
                      <a:pPr>
                        <a:lnSpc>
                          <a:spcPct val="107000"/>
                        </a:lnSpc>
                        <a:spcAft>
                          <a:spcPts val="0"/>
                        </a:spcAft>
                      </a:pPr>
                      <a:r>
                        <a:rPr lang="ru-RU" sz="1000" dirty="0">
                          <a:effectLst/>
                          <a:latin typeface="Times New Roman" panose="02020603050405020304" pitchFamily="18" charset="0"/>
                          <a:cs typeface="Times New Roman" panose="02020603050405020304" pitchFamily="18" charset="0"/>
                        </a:rPr>
                        <a:t>2 призера</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dirty="0">
                          <a:effectLst/>
                          <a:latin typeface="Times New Roman" panose="02020603050405020304" pitchFamily="18" charset="0"/>
                          <a:cs typeface="Times New Roman" panose="02020603050405020304" pitchFamily="18" charset="0"/>
                        </a:rPr>
                        <a:t>Лобанова Ю.В., </a:t>
                      </a:r>
                      <a:r>
                        <a:rPr lang="ru-RU" sz="1000" dirty="0" err="1">
                          <a:effectLst/>
                          <a:latin typeface="Times New Roman" panose="02020603050405020304" pitchFamily="18" charset="0"/>
                          <a:cs typeface="Times New Roman" panose="02020603050405020304" pitchFamily="18" charset="0"/>
                        </a:rPr>
                        <a:t>Смольянова</a:t>
                      </a:r>
                      <a:r>
                        <a:rPr lang="ru-RU" sz="1000" dirty="0">
                          <a:effectLst/>
                          <a:latin typeface="Times New Roman" panose="02020603050405020304" pitchFamily="18" charset="0"/>
                          <a:cs typeface="Times New Roman" panose="02020603050405020304" pitchFamily="18" charset="0"/>
                        </a:rPr>
                        <a:t> Е.С</a:t>
                      </a:r>
                      <a:r>
                        <a:rPr lang="ru-RU" sz="1000" dirty="0" smtClean="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Региональный детский конкурс по пропаганде безопасности дорожного движения «Поздравь Автоледи»</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342855">
                <a:tc>
                  <a:txBody>
                    <a:bodyPr/>
                    <a:lstStyle/>
                    <a:p>
                      <a:pPr algn="ctr">
                        <a:lnSpc>
                          <a:spcPct val="107000"/>
                        </a:lnSpc>
                        <a:spcAft>
                          <a:spcPts val="0"/>
                        </a:spcAft>
                      </a:pPr>
                      <a:r>
                        <a:rPr lang="ru-RU" sz="1000">
                          <a:effectLst/>
                          <a:latin typeface="Times New Roman" panose="02020603050405020304" pitchFamily="18" charset="0"/>
                          <a:cs typeface="Times New Roman" panose="02020603050405020304" pitchFamily="18" charset="0"/>
                        </a:rPr>
                        <a:t>18</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Бреев Н., Ерохина Э., Голованов И., Королев Д.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4 участника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Тихомирова В.К., Янчевская Н.А.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7000"/>
                        </a:lnSpc>
                        <a:spcAft>
                          <a:spcPts val="0"/>
                        </a:spcAft>
                      </a:pPr>
                      <a:r>
                        <a:rPr lang="ru-RU" sz="1000">
                          <a:effectLst/>
                          <a:latin typeface="Times New Roman" panose="02020603050405020304" pitchFamily="18" charset="0"/>
                          <a:cs typeface="Times New Roman" panose="02020603050405020304" pitchFamily="18" charset="0"/>
                        </a:rPr>
                        <a:t>Межмуниципальная интерактивная игра «LegoBot – 2019», посвященная Дню космонавтики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r h="320425">
                <a:tc>
                  <a:txBody>
                    <a:bodyPr/>
                    <a:lstStyle/>
                    <a:p>
                      <a:pPr algn="ctr">
                        <a:lnSpc>
                          <a:spcPct val="100000"/>
                        </a:lnSpc>
                        <a:spcAft>
                          <a:spcPts val="0"/>
                        </a:spcAft>
                      </a:pPr>
                      <a:r>
                        <a:rPr lang="ru-RU" sz="1000" dirty="0">
                          <a:effectLst/>
                          <a:latin typeface="Times New Roman" panose="02020603050405020304" pitchFamily="18" charset="0"/>
                          <a:cs typeface="Times New Roman" panose="02020603050405020304" pitchFamily="18" charset="0"/>
                        </a:rPr>
                        <a:t>19</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tc>
                <a:tc>
                  <a:txBody>
                    <a:bodyPr/>
                    <a:lstStyle/>
                    <a:p>
                      <a:pPr>
                        <a:lnSpc>
                          <a:spcPct val="100000"/>
                        </a:lnSpc>
                        <a:spcAft>
                          <a:spcPts val="0"/>
                        </a:spcAft>
                      </a:pPr>
                      <a:r>
                        <a:rPr lang="ru-RU" sz="1000" dirty="0">
                          <a:effectLst/>
                          <a:latin typeface="Times New Roman" panose="02020603050405020304" pitchFamily="18" charset="0"/>
                          <a:cs typeface="Times New Roman" panose="02020603050405020304" pitchFamily="18" charset="0"/>
                        </a:rPr>
                        <a:t>I место </a:t>
                      </a:r>
                      <a:r>
                        <a:rPr lang="ru-RU" sz="1000" dirty="0" err="1">
                          <a:effectLst/>
                          <a:latin typeface="Times New Roman" panose="02020603050405020304" pitchFamily="18" charset="0"/>
                          <a:cs typeface="Times New Roman" panose="02020603050405020304" pitchFamily="18" charset="0"/>
                        </a:rPr>
                        <a:t>Доткаев</a:t>
                      </a:r>
                      <a:r>
                        <a:rPr lang="ru-RU" sz="1000" dirty="0">
                          <a:effectLst/>
                          <a:latin typeface="Times New Roman" panose="02020603050405020304" pitchFamily="18" charset="0"/>
                          <a:cs typeface="Times New Roman" panose="02020603050405020304" pitchFamily="18" charset="0"/>
                        </a:rPr>
                        <a:t> В. Голованов И.;</a:t>
                      </a:r>
                    </a:p>
                    <a:p>
                      <a:pPr>
                        <a:lnSpc>
                          <a:spcPct val="100000"/>
                        </a:lnSpc>
                        <a:spcAft>
                          <a:spcPts val="0"/>
                        </a:spcAft>
                      </a:pPr>
                      <a:r>
                        <a:rPr lang="ru-RU" sz="1000" dirty="0">
                          <a:effectLst/>
                          <a:latin typeface="Times New Roman" panose="02020603050405020304" pitchFamily="18" charset="0"/>
                          <a:cs typeface="Times New Roman" panose="02020603050405020304" pitchFamily="18" charset="0"/>
                        </a:rPr>
                        <a:t>II место Андрейкин А. Ковальчук А</a:t>
                      </a:r>
                      <a:r>
                        <a:rPr lang="ru-RU" sz="1000" dirty="0" smtClean="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0000"/>
                        </a:lnSpc>
                        <a:spcAft>
                          <a:spcPts val="0"/>
                        </a:spcAft>
                      </a:pPr>
                      <a:r>
                        <a:rPr lang="ru-RU" sz="1000" dirty="0">
                          <a:effectLst/>
                          <a:latin typeface="Times New Roman" panose="02020603050405020304" pitchFamily="18" charset="0"/>
                          <a:cs typeface="Times New Roman" panose="02020603050405020304" pitchFamily="18" charset="0"/>
                        </a:rPr>
                        <a:t>6 участников </a:t>
                      </a:r>
                    </a:p>
                    <a:p>
                      <a:pPr>
                        <a:lnSpc>
                          <a:spcPct val="100000"/>
                        </a:lnSpc>
                        <a:spcAft>
                          <a:spcPts val="0"/>
                        </a:spcAft>
                      </a:pPr>
                      <a:r>
                        <a:rPr lang="ru-RU" sz="1000" dirty="0">
                          <a:effectLst/>
                          <a:latin typeface="Times New Roman" panose="02020603050405020304" pitchFamily="18" charset="0"/>
                          <a:cs typeface="Times New Roman" panose="02020603050405020304" pitchFamily="18" charset="0"/>
                        </a:rPr>
                        <a:t>6 </a:t>
                      </a:r>
                      <a:r>
                        <a:rPr lang="ru-RU" sz="1000" dirty="0" smtClean="0">
                          <a:effectLst/>
                          <a:latin typeface="Times New Roman" panose="02020603050405020304" pitchFamily="18" charset="0"/>
                          <a:cs typeface="Times New Roman" panose="02020603050405020304" pitchFamily="18" charset="0"/>
                        </a:rPr>
                        <a:t>победителей</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0000"/>
                        </a:lnSpc>
                        <a:spcAft>
                          <a:spcPts val="0"/>
                        </a:spcAft>
                      </a:pPr>
                      <a:r>
                        <a:rPr lang="ru-RU" sz="1000">
                          <a:effectLst/>
                          <a:latin typeface="Times New Roman" panose="02020603050405020304" pitchFamily="18" charset="0"/>
                          <a:cs typeface="Times New Roman" panose="02020603050405020304" pitchFamily="18" charset="0"/>
                        </a:rPr>
                        <a:t>Лобанова Ю.В., Янчевская Н.А.</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c>
                  <a:txBody>
                    <a:bodyPr/>
                    <a:lstStyle/>
                    <a:p>
                      <a:pPr>
                        <a:lnSpc>
                          <a:spcPct val="100000"/>
                        </a:lnSpc>
                        <a:spcAft>
                          <a:spcPts val="0"/>
                        </a:spcAft>
                      </a:pPr>
                      <a:r>
                        <a:rPr lang="ru-RU" sz="1000" dirty="0">
                          <a:effectLst/>
                          <a:latin typeface="Times New Roman" panose="02020603050405020304" pitchFamily="18" charset="0"/>
                          <a:cs typeface="Times New Roman" panose="02020603050405020304" pitchFamily="18" charset="0"/>
                        </a:rPr>
                        <a:t>Областной конкурс по техническому творчеству «РобоВесна-2019»</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5787" marR="15787" marT="0" marB="0" anchor="ctr"/>
                </a:tc>
              </a:tr>
            </a:tbl>
          </a:graphicData>
        </a:graphic>
      </p:graphicFrame>
    </p:spTree>
    <p:extLst>
      <p:ext uri="{BB962C8B-B14F-4D97-AF65-F5344CB8AC3E}">
        <p14:creationId xmlns:p14="http://schemas.microsoft.com/office/powerpoint/2010/main" val="3953230589"/>
      </p:ext>
    </p:extLst>
  </p:cSld>
  <p:clrMapOvr>
    <a:masterClrMapping/>
  </p:clrMapOvr>
  <p:transition spd="slow">
    <p:wheel spokes="1"/>
    <p:sndAc>
      <p:endSnd/>
    </p:sndAc>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51520" y="332656"/>
            <a:ext cx="8712968" cy="6264696"/>
          </a:xfrm>
        </p:spPr>
        <p:txBody>
          <a:bodyPr/>
          <a:lstStyle/>
          <a:p>
            <a:endParaRPr lang="ru-RU" dirty="0"/>
          </a:p>
        </p:txBody>
      </p:sp>
      <p:graphicFrame>
        <p:nvGraphicFramePr>
          <p:cNvPr id="2" name="Таблица 1"/>
          <p:cNvGraphicFramePr>
            <a:graphicFrameLocks noGrp="1"/>
          </p:cNvGraphicFramePr>
          <p:nvPr>
            <p:extLst>
              <p:ext uri="{D42A27DB-BD31-4B8C-83A1-F6EECF244321}">
                <p14:modId xmlns:p14="http://schemas.microsoft.com/office/powerpoint/2010/main" val="1493729825"/>
              </p:ext>
            </p:extLst>
          </p:nvPr>
        </p:nvGraphicFramePr>
        <p:xfrm>
          <a:off x="251521" y="188640"/>
          <a:ext cx="8712967" cy="6408710"/>
        </p:xfrm>
        <a:graphic>
          <a:graphicData uri="http://schemas.openxmlformats.org/drawingml/2006/table">
            <a:tbl>
              <a:tblPr>
                <a:tableStyleId>{5C22544A-7EE6-4342-B048-85BDC9FD1C3A}</a:tableStyleId>
              </a:tblPr>
              <a:tblGrid>
                <a:gridCol w="216023"/>
                <a:gridCol w="2495579"/>
                <a:gridCol w="888797"/>
                <a:gridCol w="1440160"/>
                <a:gridCol w="3672408"/>
              </a:tblGrid>
              <a:tr h="156312">
                <a:tc gridSpan="5">
                  <a:txBody>
                    <a:bodyPr/>
                    <a:lstStyle/>
                    <a:p>
                      <a:pPr algn="ctr">
                        <a:lnSpc>
                          <a:spcPct val="107000"/>
                        </a:lnSpc>
                        <a:spcAft>
                          <a:spcPts val="0"/>
                        </a:spcAft>
                      </a:pPr>
                      <a:r>
                        <a:rPr lang="ru-RU" sz="900" dirty="0">
                          <a:effectLst/>
                        </a:rPr>
                        <a:t>МЕРОПРИЯТИЯ МУНИЦИПАЛЬНОГО УРОВНЯ</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12623">
                <a:tc>
                  <a:txBody>
                    <a:bodyPr/>
                    <a:lstStyle/>
                    <a:p>
                      <a:pPr algn="ctr">
                        <a:lnSpc>
                          <a:spcPct val="107000"/>
                        </a:lnSpc>
                        <a:spcAft>
                          <a:spcPts val="0"/>
                        </a:spcAft>
                      </a:pPr>
                      <a:r>
                        <a:rPr lang="ru-RU" sz="900">
                          <a:effectLst/>
                        </a:rPr>
                        <a:t>1</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a:effectLst/>
                        </a:rPr>
                        <a:t>Ерохина Э., Ежихина В., Золкин Е., Клвчкова А., Малашенкова С., Найденова В.</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6 участников</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dirty="0">
                          <a:effectLst/>
                        </a:rPr>
                        <a:t>Артемьева В.К., </a:t>
                      </a:r>
                      <a:endParaRPr lang="en-US" sz="900" dirty="0" smtClean="0">
                        <a:effectLst/>
                      </a:endParaRPr>
                    </a:p>
                    <a:p>
                      <a:pPr>
                        <a:lnSpc>
                          <a:spcPct val="107000"/>
                        </a:lnSpc>
                        <a:spcAft>
                          <a:spcPts val="0"/>
                        </a:spcAft>
                      </a:pPr>
                      <a:r>
                        <a:rPr lang="ru-RU" sz="900" dirty="0" err="1" smtClean="0">
                          <a:effectLst/>
                        </a:rPr>
                        <a:t>Шаркова</a:t>
                      </a:r>
                      <a:r>
                        <a:rPr lang="ru-RU" sz="900" dirty="0" smtClean="0">
                          <a:effectLst/>
                        </a:rPr>
                        <a:t> </a:t>
                      </a:r>
                      <a:r>
                        <a:rPr lang="ru-RU" sz="900" dirty="0">
                          <a:effectLst/>
                        </a:rPr>
                        <a:t>Н.Г.</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dirty="0">
                          <a:effectLst/>
                        </a:rPr>
                        <a:t>XIX городской </a:t>
                      </a:r>
                      <a:r>
                        <a:rPr lang="ru-RU" sz="900" dirty="0" smtClean="0">
                          <a:effectLst/>
                        </a:rPr>
                        <a:t>конкур </a:t>
                      </a:r>
                      <a:r>
                        <a:rPr lang="ru-RU" sz="900" dirty="0">
                          <a:effectLst/>
                        </a:rPr>
                        <a:t>изделий декоративно-прикладного творчества учащихся и воспитанников по теме «Спорт это сила, спорт это жизнь»</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312623">
                <a:tc>
                  <a:txBody>
                    <a:bodyPr/>
                    <a:lstStyle/>
                    <a:p>
                      <a:pPr algn="ctr">
                        <a:lnSpc>
                          <a:spcPct val="107000"/>
                        </a:lnSpc>
                        <a:spcAft>
                          <a:spcPts val="0"/>
                        </a:spcAft>
                      </a:pPr>
                      <a:r>
                        <a:rPr lang="ru-RU" sz="900">
                          <a:effectLst/>
                        </a:rPr>
                        <a:t>2</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a:effectLst/>
                        </a:rPr>
                        <a:t>Обучающиеся объединения «Судомоделирование»</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20 участников</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Мартышевский О.В.</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Фестиваль традиционных средств передвижения по воде «Водная ассамблея»</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312623">
                <a:tc>
                  <a:txBody>
                    <a:bodyPr/>
                    <a:lstStyle/>
                    <a:p>
                      <a:pPr algn="ctr">
                        <a:lnSpc>
                          <a:spcPct val="107000"/>
                        </a:lnSpc>
                        <a:spcAft>
                          <a:spcPts val="0"/>
                        </a:spcAft>
                      </a:pPr>
                      <a:r>
                        <a:rPr lang="en-US" sz="900" dirty="0" smtClean="0">
                          <a:effectLst/>
                          <a:latin typeface="+mn-lt"/>
                          <a:ea typeface="+mn-ea"/>
                          <a:cs typeface="+mn-cs"/>
                        </a:rPr>
                        <a:t>3</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a:effectLst/>
                        </a:rPr>
                        <a:t>Базылева А.-победитель, Александрова Д., Селиванова А., Эм М., Эм. К.</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5 участников      1 победитель</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Шаркова Н.Г.</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Муниципальный этап регионального конкурса детского плаката «Безопасность дорожного движения»</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156312">
                <a:tc>
                  <a:txBody>
                    <a:bodyPr/>
                    <a:lstStyle/>
                    <a:p>
                      <a:pPr algn="ctr">
                        <a:lnSpc>
                          <a:spcPct val="107000"/>
                        </a:lnSpc>
                        <a:spcAft>
                          <a:spcPts val="0"/>
                        </a:spcAft>
                      </a:pPr>
                      <a:r>
                        <a:rPr lang="en-US" sz="900" dirty="0" smtClean="0">
                          <a:effectLst/>
                          <a:latin typeface="+mn-lt"/>
                          <a:ea typeface="+mn-ea"/>
                          <a:cs typeface="+mn-cs"/>
                        </a:rPr>
                        <a:t>4</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a:effectLst/>
                        </a:rPr>
                        <a:t>Доткаев В.</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1 участник</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Янчевская Н.А.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Городской творчнеский конкрус "Литературная гостиная"</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468935">
                <a:tc>
                  <a:txBody>
                    <a:bodyPr/>
                    <a:lstStyle/>
                    <a:p>
                      <a:pPr algn="ctr">
                        <a:lnSpc>
                          <a:spcPct val="107000"/>
                        </a:lnSpc>
                        <a:spcAft>
                          <a:spcPts val="0"/>
                        </a:spcAft>
                      </a:pPr>
                      <a:r>
                        <a:rPr lang="en-US" sz="900" dirty="0" smtClean="0">
                          <a:effectLst/>
                          <a:latin typeface="+mn-lt"/>
                          <a:ea typeface="+mn-ea"/>
                          <a:cs typeface="+mn-cs"/>
                        </a:rPr>
                        <a:t>5</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dirty="0">
                          <a:effectLst/>
                        </a:rPr>
                        <a:t>Сорокин Т. – победитель</a:t>
                      </a:r>
                    </a:p>
                    <a:p>
                      <a:pPr>
                        <a:lnSpc>
                          <a:spcPct val="107000"/>
                        </a:lnSpc>
                        <a:spcAft>
                          <a:spcPts val="0"/>
                        </a:spcAft>
                      </a:pPr>
                      <a:r>
                        <a:rPr lang="ru-RU" sz="900" dirty="0">
                          <a:effectLst/>
                        </a:rPr>
                        <a:t>Шугай А., Яковлева К., Георгиева П., Александрова Д., Шевцов Т., Эм </a:t>
                      </a:r>
                      <a:r>
                        <a:rPr lang="ru-RU" sz="900" dirty="0" smtClean="0">
                          <a:effectLst/>
                        </a:rPr>
                        <a:t>Р</a:t>
                      </a:r>
                      <a:endParaRPr lang="ru-RU" sz="900" dirty="0">
                        <a:effectLst/>
                      </a:endParaRPr>
                    </a:p>
                  </a:txBody>
                  <a:tcPr marL="12801" marR="12801" marT="0" marB="0" anchor="b"/>
                </a:tc>
                <a:tc>
                  <a:txBody>
                    <a:bodyPr/>
                    <a:lstStyle/>
                    <a:p>
                      <a:pPr>
                        <a:lnSpc>
                          <a:spcPct val="107000"/>
                        </a:lnSpc>
                        <a:spcAft>
                          <a:spcPts val="0"/>
                        </a:spcAft>
                      </a:pPr>
                      <a:r>
                        <a:rPr lang="ru-RU" sz="900" dirty="0">
                          <a:effectLst/>
                        </a:rPr>
                        <a:t>7 </a:t>
                      </a:r>
                      <a:r>
                        <a:rPr lang="ru-RU" sz="900" dirty="0" smtClean="0">
                          <a:effectLst/>
                        </a:rPr>
                        <a:t>уча</a:t>
                      </a:r>
                      <a:r>
                        <a:rPr lang="en-US" sz="900" dirty="0" smtClean="0">
                          <a:effectLst/>
                        </a:rPr>
                        <a:t>c</a:t>
                      </a:r>
                      <a:r>
                        <a:rPr lang="ru-RU" sz="900" dirty="0" err="1" smtClean="0">
                          <a:effectLst/>
                        </a:rPr>
                        <a:t>тников</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dirty="0" err="1">
                          <a:effectLst/>
                        </a:rPr>
                        <a:t>Смольянова</a:t>
                      </a:r>
                      <a:r>
                        <a:rPr lang="ru-RU" sz="900" dirty="0">
                          <a:effectLst/>
                        </a:rPr>
                        <a:t> Е.С., </a:t>
                      </a:r>
                      <a:r>
                        <a:rPr lang="ru-RU" sz="900" dirty="0" err="1">
                          <a:effectLst/>
                        </a:rPr>
                        <a:t>Янчевская</a:t>
                      </a:r>
                      <a:r>
                        <a:rPr lang="ru-RU" sz="900" dirty="0">
                          <a:effectLst/>
                        </a:rPr>
                        <a:t> Н.А., Овсянникова Е.В., </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Городской конкурс по безопасности дорожного движения «Дети и дорога»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342886">
                <a:tc>
                  <a:txBody>
                    <a:bodyPr/>
                    <a:lstStyle/>
                    <a:p>
                      <a:pPr algn="ctr">
                        <a:lnSpc>
                          <a:spcPct val="107000"/>
                        </a:lnSpc>
                        <a:spcAft>
                          <a:spcPts val="0"/>
                        </a:spcAft>
                      </a:pPr>
                      <a:r>
                        <a:rPr lang="en-US" sz="900" dirty="0" smtClean="0">
                          <a:effectLst/>
                          <a:latin typeface="+mn-lt"/>
                          <a:ea typeface="+mn-ea"/>
                          <a:cs typeface="+mn-cs"/>
                        </a:rPr>
                        <a:t>6</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a:effectLst/>
                        </a:rPr>
                        <a:t>Кантонистова Е., Кондратович В., Певнев В., СлонкинВ., Трущелев Ф.</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dirty="0">
                          <a:effectLst/>
                        </a:rPr>
                        <a:t>5 участников,  </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Лобанова Ю.В., Смольянова Е.С., Янчевская Н.А.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Открытый гордской конкурс «ФотоКвест: по местам Калининграда»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312623">
                <a:tc>
                  <a:txBody>
                    <a:bodyPr/>
                    <a:lstStyle/>
                    <a:p>
                      <a:pPr algn="ctr">
                        <a:lnSpc>
                          <a:spcPct val="107000"/>
                        </a:lnSpc>
                        <a:spcAft>
                          <a:spcPts val="0"/>
                        </a:spcAft>
                      </a:pPr>
                      <a:r>
                        <a:rPr lang="en-US" sz="900" dirty="0" smtClean="0">
                          <a:effectLst/>
                          <a:latin typeface="+mn-lt"/>
                          <a:ea typeface="+mn-ea"/>
                          <a:cs typeface="+mn-cs"/>
                        </a:rPr>
                        <a:t>7</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a:effectLst/>
                        </a:rPr>
                        <a:t>Ганиева А., Милашечкина М., Александрова Д., Георгиева П., Янчевский 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4 участника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Шаркова Н.Г., Янчевская Н.А.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Городской конкурс, посвященный Дню матери</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688573">
                <a:tc>
                  <a:txBody>
                    <a:bodyPr/>
                    <a:lstStyle/>
                    <a:p>
                      <a:pPr algn="ctr">
                        <a:lnSpc>
                          <a:spcPct val="107000"/>
                        </a:lnSpc>
                        <a:spcAft>
                          <a:spcPts val="0"/>
                        </a:spcAft>
                      </a:pPr>
                      <a:r>
                        <a:rPr lang="en-US" sz="900" dirty="0" smtClean="0">
                          <a:effectLst/>
                          <a:latin typeface="+mn-lt"/>
                          <a:ea typeface="+mn-ea"/>
                          <a:cs typeface="+mn-cs"/>
                        </a:rPr>
                        <a:t>8</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dirty="0">
                          <a:effectLst/>
                        </a:rPr>
                        <a:t>1 место - Смирнова А., Лычагина А</a:t>
                      </a:r>
                      <a:r>
                        <a:rPr lang="ru-RU" sz="900" dirty="0" smtClean="0">
                          <a:effectLst/>
                        </a:rPr>
                        <a:t>.</a:t>
                      </a:r>
                      <a:endParaRPr lang="ru-RU" sz="900" dirty="0">
                        <a:effectLst/>
                      </a:endParaRPr>
                    </a:p>
                    <a:p>
                      <a:pPr>
                        <a:lnSpc>
                          <a:spcPct val="107000"/>
                        </a:lnSpc>
                        <a:spcAft>
                          <a:spcPts val="0"/>
                        </a:spcAft>
                      </a:pPr>
                      <a:r>
                        <a:rPr lang="ru-RU" sz="900" dirty="0">
                          <a:effectLst/>
                        </a:rPr>
                        <a:t>3 место – </a:t>
                      </a:r>
                      <a:r>
                        <a:rPr lang="ru-RU" sz="900" dirty="0" err="1">
                          <a:effectLst/>
                        </a:rPr>
                        <a:t>Трущелев</a:t>
                      </a:r>
                      <a:r>
                        <a:rPr lang="ru-RU" sz="900" dirty="0">
                          <a:effectLst/>
                        </a:rPr>
                        <a:t> Ф., </a:t>
                      </a:r>
                      <a:r>
                        <a:rPr lang="ru-RU" sz="900" dirty="0" err="1">
                          <a:effectLst/>
                        </a:rPr>
                        <a:t>Мухутдинова</a:t>
                      </a:r>
                      <a:r>
                        <a:rPr lang="ru-RU" sz="900" dirty="0">
                          <a:effectLst/>
                        </a:rPr>
                        <a:t> М.</a:t>
                      </a:r>
                    </a:p>
                    <a:p>
                      <a:pPr>
                        <a:lnSpc>
                          <a:spcPct val="107000"/>
                        </a:lnSpc>
                        <a:spcAft>
                          <a:spcPts val="0"/>
                        </a:spcAft>
                      </a:pPr>
                      <a:r>
                        <a:rPr lang="ru-RU" sz="900" dirty="0">
                          <a:effectLst/>
                        </a:rPr>
                        <a:t>3 место – Макаров М., Подуст Д.</a:t>
                      </a:r>
                    </a:p>
                    <a:p>
                      <a:pPr>
                        <a:lnSpc>
                          <a:spcPct val="107000"/>
                        </a:lnSpc>
                        <a:spcAft>
                          <a:spcPts val="0"/>
                        </a:spcAft>
                      </a:pPr>
                      <a:r>
                        <a:rPr lang="ru-RU" sz="900" dirty="0">
                          <a:effectLst/>
                        </a:rPr>
                        <a:t>3 место </a:t>
                      </a:r>
                      <a:r>
                        <a:rPr lang="ru-RU" sz="900" dirty="0" err="1">
                          <a:effectLst/>
                        </a:rPr>
                        <a:t>Доткаев</a:t>
                      </a:r>
                      <a:r>
                        <a:rPr lang="ru-RU" sz="900" dirty="0">
                          <a:effectLst/>
                        </a:rPr>
                        <a:t> В</a:t>
                      </a:r>
                      <a:r>
                        <a:rPr lang="ru-RU" sz="900" dirty="0" smtClean="0">
                          <a:effectLst/>
                        </a:rPr>
                        <a:t>.</a:t>
                      </a:r>
                      <a:endParaRPr lang="ru-RU" sz="900" dirty="0">
                        <a:effectLst/>
                      </a:endParaRPr>
                    </a:p>
                  </a:txBody>
                  <a:tcPr marL="12801" marR="12801" marT="0" marB="0" anchor="ctr"/>
                </a:tc>
                <a:tc>
                  <a:txBody>
                    <a:bodyPr/>
                    <a:lstStyle/>
                    <a:p>
                      <a:pPr>
                        <a:lnSpc>
                          <a:spcPct val="107000"/>
                        </a:lnSpc>
                        <a:spcAft>
                          <a:spcPts val="0"/>
                        </a:spcAft>
                      </a:pPr>
                      <a:r>
                        <a:rPr lang="ru-RU" sz="900">
                          <a:effectLst/>
                        </a:rPr>
                        <a:t>17 участников</a:t>
                      </a:r>
                    </a:p>
                    <a:p>
                      <a:pPr>
                        <a:lnSpc>
                          <a:spcPct val="107000"/>
                        </a:lnSpc>
                        <a:spcAft>
                          <a:spcPts val="0"/>
                        </a:spcAft>
                      </a:pPr>
                      <a:r>
                        <a:rPr lang="ru-RU" sz="900">
                          <a:effectLst/>
                        </a:rPr>
                        <a:t>4 победителя</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Лобанова Ю.В., Тихомирова В.К., Хмельницкая Л.С., Перевозникова А.А., Янчевская Н.А.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Городской чемпионат по робототехнике «РобоКвест 2018»</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625246">
                <a:tc>
                  <a:txBody>
                    <a:bodyPr/>
                    <a:lstStyle/>
                    <a:p>
                      <a:pPr algn="ctr">
                        <a:lnSpc>
                          <a:spcPct val="107000"/>
                        </a:lnSpc>
                        <a:spcAft>
                          <a:spcPts val="0"/>
                        </a:spcAft>
                      </a:pPr>
                      <a:r>
                        <a:rPr lang="en-US" sz="900" dirty="0" smtClean="0">
                          <a:effectLst/>
                          <a:latin typeface="+mn-lt"/>
                          <a:ea typeface="+mn-ea"/>
                          <a:cs typeface="+mn-cs"/>
                        </a:rPr>
                        <a:t>9</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a:effectLst/>
                        </a:rPr>
                        <a:t>1 место Александрова В., Огнивенко А., </a:t>
                      </a:r>
                    </a:p>
                    <a:p>
                      <a:pPr>
                        <a:lnSpc>
                          <a:spcPct val="107000"/>
                        </a:lnSpc>
                        <a:spcAft>
                          <a:spcPts val="0"/>
                        </a:spcAft>
                      </a:pPr>
                      <a:r>
                        <a:rPr lang="ru-RU" sz="900">
                          <a:effectLst/>
                        </a:rPr>
                        <a:t>1 место Власова С., Филиппова М., </a:t>
                      </a:r>
                    </a:p>
                    <a:p>
                      <a:pPr>
                        <a:lnSpc>
                          <a:spcPct val="107000"/>
                        </a:lnSpc>
                        <a:spcAft>
                          <a:spcPts val="0"/>
                        </a:spcAft>
                      </a:pPr>
                      <a:r>
                        <a:rPr lang="ru-RU" sz="900">
                          <a:effectLst/>
                        </a:rPr>
                        <a:t>3 место Шарипов Б., </a:t>
                      </a:r>
                    </a:p>
                    <a:p>
                      <a:pPr>
                        <a:lnSpc>
                          <a:spcPct val="107000"/>
                        </a:lnSpc>
                        <a:spcAft>
                          <a:spcPts val="0"/>
                        </a:spcAft>
                      </a:pPr>
                      <a:r>
                        <a:rPr lang="ru-RU" sz="900">
                          <a:effectLst/>
                        </a:rPr>
                        <a:t>1 место Смирнова А., Лычагина А., Чуманова 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8 участников </a:t>
                      </a:r>
                    </a:p>
                    <a:p>
                      <a:pPr>
                        <a:lnSpc>
                          <a:spcPct val="107000"/>
                        </a:lnSpc>
                        <a:spcAft>
                          <a:spcPts val="0"/>
                        </a:spcAft>
                      </a:pPr>
                      <a:r>
                        <a:rPr lang="ru-RU" sz="900">
                          <a:effectLst/>
                        </a:rPr>
                        <a:t>4 проекта победителя</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Лобанова Ю.В., Шаркова Н.Г.</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Конкурс макетов в школьный музей в рамках городского фестиваля школьных музеев «Янтарная мозаика»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312623">
                <a:tc>
                  <a:txBody>
                    <a:bodyPr/>
                    <a:lstStyle/>
                    <a:p>
                      <a:pPr algn="ctr">
                        <a:lnSpc>
                          <a:spcPct val="107000"/>
                        </a:lnSpc>
                        <a:spcAft>
                          <a:spcPts val="0"/>
                        </a:spcAft>
                      </a:pPr>
                      <a:r>
                        <a:rPr lang="ru-RU" sz="900" dirty="0" smtClean="0">
                          <a:effectLst/>
                        </a:rPr>
                        <a:t>1</a:t>
                      </a:r>
                      <a:r>
                        <a:rPr lang="en-US" sz="900" dirty="0" smtClean="0">
                          <a:effectLst/>
                        </a:rPr>
                        <a:t>0</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a:effectLst/>
                        </a:rPr>
                        <a:t>Смирнова А., Машурик Д., Лычагина А., Чуманова А., Трущелев Ф.</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dirty="0">
                          <a:effectLst/>
                        </a:rPr>
                        <a:t>1 </a:t>
                      </a:r>
                      <a:r>
                        <a:rPr lang="ru-RU" sz="900" dirty="0" err="1" smtClean="0">
                          <a:effectLst/>
                        </a:rPr>
                        <a:t>проек</a:t>
                      </a:r>
                      <a:r>
                        <a:rPr lang="en-US" sz="900" dirty="0" smtClean="0">
                          <a:effectLst/>
                        </a:rPr>
                        <a:t>n</a:t>
                      </a:r>
                      <a:endParaRPr lang="ru-RU" sz="900" dirty="0">
                        <a:effectLst/>
                      </a:endParaRPr>
                    </a:p>
                    <a:p>
                      <a:pPr>
                        <a:lnSpc>
                          <a:spcPct val="107000"/>
                        </a:lnSpc>
                        <a:spcAft>
                          <a:spcPts val="0"/>
                        </a:spcAft>
                      </a:pPr>
                      <a:r>
                        <a:rPr lang="ru-RU" sz="900" dirty="0">
                          <a:effectLst/>
                        </a:rPr>
                        <a:t>2 место</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Янчевская Н.А.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Городской конкурс компьютерной графики и анимации «Его величество театр», посвященного Году театра в РФ</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375280">
                <a:tc>
                  <a:txBody>
                    <a:bodyPr/>
                    <a:lstStyle/>
                    <a:p>
                      <a:pPr algn="ctr">
                        <a:lnSpc>
                          <a:spcPct val="107000"/>
                        </a:lnSpc>
                        <a:spcAft>
                          <a:spcPts val="0"/>
                        </a:spcAft>
                      </a:pPr>
                      <a:r>
                        <a:rPr lang="ru-RU" sz="900" dirty="0" smtClean="0">
                          <a:effectLst/>
                        </a:rPr>
                        <a:t>1</a:t>
                      </a:r>
                      <a:r>
                        <a:rPr lang="en-US" sz="900" dirty="0" smtClean="0">
                          <a:effectLst/>
                        </a:rPr>
                        <a:t>1</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dirty="0">
                          <a:effectLst/>
                        </a:rPr>
                        <a:t>Смирнова А., </a:t>
                      </a:r>
                      <a:r>
                        <a:rPr lang="ru-RU" sz="900" dirty="0" err="1">
                          <a:effectLst/>
                        </a:rPr>
                        <a:t>Чуманова</a:t>
                      </a:r>
                      <a:r>
                        <a:rPr lang="ru-RU" sz="900" dirty="0">
                          <a:effectLst/>
                        </a:rPr>
                        <a:t> А., Лычагина А. – 2 место</a:t>
                      </a:r>
                    </a:p>
                    <a:p>
                      <a:pPr>
                        <a:lnSpc>
                          <a:spcPct val="107000"/>
                        </a:lnSpc>
                        <a:spcAft>
                          <a:spcPts val="0"/>
                        </a:spcAft>
                      </a:pPr>
                      <a:r>
                        <a:rPr lang="ru-RU" sz="900" dirty="0" err="1" smtClean="0">
                          <a:effectLst/>
                        </a:rPr>
                        <a:t>Янчевский</a:t>
                      </a:r>
                      <a:r>
                        <a:rPr lang="ru-RU" sz="900" dirty="0" smtClean="0">
                          <a:effectLst/>
                        </a:rPr>
                        <a:t> </a:t>
                      </a:r>
                      <a:r>
                        <a:rPr lang="ru-RU" sz="900" dirty="0">
                          <a:effectLst/>
                        </a:rPr>
                        <a:t>А. – 3 </a:t>
                      </a:r>
                      <a:r>
                        <a:rPr lang="ru-RU" sz="900" dirty="0" smtClean="0">
                          <a:effectLst/>
                        </a:rPr>
                        <a:t>место</a:t>
                      </a:r>
                      <a:endParaRPr lang="ru-RU" sz="900" dirty="0">
                        <a:effectLst/>
                      </a:endParaRPr>
                    </a:p>
                  </a:txBody>
                  <a:tcPr marL="12801" marR="12801" marT="0" marB="0" anchor="ctr"/>
                </a:tc>
                <a:tc>
                  <a:txBody>
                    <a:bodyPr/>
                    <a:lstStyle/>
                    <a:p>
                      <a:pPr>
                        <a:lnSpc>
                          <a:spcPct val="107000"/>
                        </a:lnSpc>
                        <a:spcAft>
                          <a:spcPts val="0"/>
                        </a:spcAft>
                      </a:pPr>
                      <a:r>
                        <a:rPr lang="ru-RU" sz="900" dirty="0" smtClean="0">
                          <a:effectLst/>
                        </a:rPr>
                        <a:t>13</a:t>
                      </a:r>
                      <a:r>
                        <a:rPr lang="en-US" sz="900" dirty="0" smtClean="0">
                          <a:effectLst/>
                        </a:rPr>
                        <a:t> </a:t>
                      </a:r>
                      <a:r>
                        <a:rPr lang="ru-RU" sz="900" dirty="0" smtClean="0">
                          <a:effectLst/>
                        </a:rPr>
                        <a:t>участников  </a:t>
                      </a:r>
                      <a:endParaRPr lang="en-US" sz="900" dirty="0" smtClean="0">
                        <a:effectLst/>
                      </a:endParaRPr>
                    </a:p>
                    <a:p>
                      <a:pPr>
                        <a:lnSpc>
                          <a:spcPct val="107000"/>
                        </a:lnSpc>
                        <a:spcAft>
                          <a:spcPts val="0"/>
                        </a:spcAft>
                      </a:pPr>
                      <a:r>
                        <a:rPr lang="ru-RU" sz="900" dirty="0" smtClean="0">
                          <a:effectLst/>
                        </a:rPr>
                        <a:t>2 </a:t>
                      </a:r>
                      <a:r>
                        <a:rPr lang="ru-RU" sz="900" dirty="0">
                          <a:effectLst/>
                        </a:rPr>
                        <a:t>победителя</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dirty="0" err="1" smtClean="0">
                          <a:effectLst/>
                        </a:rPr>
                        <a:t>Мартышевский</a:t>
                      </a:r>
                      <a:r>
                        <a:rPr lang="ru-RU" sz="900" dirty="0" smtClean="0">
                          <a:effectLst/>
                        </a:rPr>
                        <a:t> </a:t>
                      </a:r>
                      <a:r>
                        <a:rPr lang="ru-RU" sz="900" dirty="0">
                          <a:effectLst/>
                        </a:rPr>
                        <a:t>О.В., </a:t>
                      </a:r>
                      <a:r>
                        <a:rPr lang="ru-RU" sz="900" dirty="0" err="1">
                          <a:effectLst/>
                        </a:rPr>
                        <a:t>Шаркова</a:t>
                      </a:r>
                      <a:r>
                        <a:rPr lang="ru-RU" sz="900" dirty="0">
                          <a:effectLst/>
                        </a:rPr>
                        <a:t> Н.Г., </a:t>
                      </a:r>
                      <a:r>
                        <a:rPr lang="ru-RU" sz="900" dirty="0" err="1">
                          <a:effectLst/>
                        </a:rPr>
                        <a:t>Янчевская</a:t>
                      </a:r>
                      <a:r>
                        <a:rPr lang="ru-RU" sz="900" dirty="0">
                          <a:effectLst/>
                        </a:rPr>
                        <a:t> Н.А.</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Открытый городской конкурс учебных проектов в сфере дополнительного образования «ПроектоБУМ-2019»</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312623">
                <a:tc>
                  <a:txBody>
                    <a:bodyPr/>
                    <a:lstStyle/>
                    <a:p>
                      <a:pPr algn="ctr">
                        <a:lnSpc>
                          <a:spcPct val="107000"/>
                        </a:lnSpc>
                        <a:spcAft>
                          <a:spcPts val="0"/>
                        </a:spcAft>
                      </a:pPr>
                      <a:r>
                        <a:rPr lang="ru-RU" sz="900" dirty="0" smtClean="0">
                          <a:effectLst/>
                        </a:rPr>
                        <a:t>1</a:t>
                      </a:r>
                      <a:r>
                        <a:rPr lang="en-US" sz="900" dirty="0" smtClean="0">
                          <a:effectLst/>
                        </a:rPr>
                        <a:t>2</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a:effectLst/>
                        </a:rPr>
                        <a:t>Рыбникова А., Карпова А., Иващенко А., Селиванова А. – 2 место</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4 участника</a:t>
                      </a:r>
                    </a:p>
                    <a:p>
                      <a:pPr>
                        <a:lnSpc>
                          <a:spcPct val="107000"/>
                        </a:lnSpc>
                        <a:spcAft>
                          <a:spcPts val="0"/>
                        </a:spcAft>
                      </a:pPr>
                      <a:r>
                        <a:rPr lang="ru-RU" sz="900">
                          <a:effectLst/>
                        </a:rPr>
                        <a:t> 1 победитель</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Овсянникова Е.В., Шаркова Н.Г.</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Городской фестиваль творческих коллективов «Прегольская весна»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468935">
                <a:tc>
                  <a:txBody>
                    <a:bodyPr/>
                    <a:lstStyle/>
                    <a:p>
                      <a:pPr algn="ctr">
                        <a:lnSpc>
                          <a:spcPct val="107000"/>
                        </a:lnSpc>
                        <a:spcAft>
                          <a:spcPts val="0"/>
                        </a:spcAft>
                      </a:pPr>
                      <a:r>
                        <a:rPr lang="en-US" sz="900" dirty="0" smtClean="0">
                          <a:effectLst/>
                          <a:latin typeface="+mn-lt"/>
                          <a:ea typeface="+mn-ea"/>
                          <a:cs typeface="+mn-cs"/>
                        </a:rPr>
                        <a:t>13</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pPr>
                      <a:r>
                        <a:rPr lang="ru-RU" sz="900" dirty="0">
                          <a:effectLst/>
                        </a:rPr>
                        <a:t>1 место – </a:t>
                      </a:r>
                      <a:r>
                        <a:rPr lang="ru-RU" sz="900" dirty="0" err="1">
                          <a:effectLst/>
                        </a:rPr>
                        <a:t>Мисюра</a:t>
                      </a:r>
                      <a:r>
                        <a:rPr lang="ru-RU" sz="900" dirty="0">
                          <a:effectLst/>
                        </a:rPr>
                        <a:t> Г., </a:t>
                      </a:r>
                      <a:r>
                        <a:rPr lang="ru-RU" sz="900" dirty="0" err="1" smtClean="0">
                          <a:effectLst/>
                        </a:rPr>
                        <a:t>Вилейко</a:t>
                      </a:r>
                      <a:r>
                        <a:rPr lang="ru-RU" sz="900" dirty="0" smtClean="0">
                          <a:effectLst/>
                        </a:rPr>
                        <a:t> </a:t>
                      </a:r>
                      <a:r>
                        <a:rPr lang="ru-RU" sz="900" dirty="0">
                          <a:effectLst/>
                        </a:rPr>
                        <a:t>И</a:t>
                      </a:r>
                      <a:r>
                        <a:rPr lang="ru-RU" sz="900" dirty="0" smtClean="0">
                          <a:effectLst/>
                        </a:rPr>
                        <a:t>.,</a:t>
                      </a:r>
                      <a:r>
                        <a:rPr lang="en-US" sz="900" baseline="0" dirty="0" smtClean="0">
                          <a:effectLst/>
                        </a:rPr>
                        <a:t> </a:t>
                      </a:r>
                      <a:r>
                        <a:rPr lang="ru-RU" sz="900" dirty="0" err="1" smtClean="0">
                          <a:effectLst/>
                        </a:rPr>
                        <a:t>Маюров</a:t>
                      </a:r>
                      <a:r>
                        <a:rPr lang="ru-RU" sz="900" dirty="0" smtClean="0">
                          <a:effectLst/>
                        </a:rPr>
                        <a:t> </a:t>
                      </a:r>
                      <a:r>
                        <a:rPr lang="ru-RU" sz="900" dirty="0">
                          <a:effectLst/>
                        </a:rPr>
                        <a:t>Ф</a:t>
                      </a:r>
                      <a:r>
                        <a:rPr lang="ru-RU" sz="900" dirty="0" smtClean="0">
                          <a:effectLst/>
                        </a:rPr>
                        <a:t>.</a:t>
                      </a:r>
                      <a:endParaRPr lang="ru-RU" sz="900" dirty="0">
                        <a:effectLst/>
                      </a:endParaRPr>
                    </a:p>
                    <a:p>
                      <a:pPr>
                        <a:lnSpc>
                          <a:spcPct val="107000"/>
                        </a:lnSpc>
                      </a:pPr>
                      <a:r>
                        <a:rPr lang="ru-RU" sz="900" dirty="0">
                          <a:effectLst/>
                        </a:rPr>
                        <a:t>2 место – Расторгуев М., </a:t>
                      </a:r>
                      <a:r>
                        <a:rPr lang="ru-RU" sz="900" dirty="0" err="1">
                          <a:effectLst/>
                        </a:rPr>
                        <a:t>Трущелев</a:t>
                      </a:r>
                      <a:r>
                        <a:rPr lang="ru-RU" sz="900" dirty="0">
                          <a:effectLst/>
                        </a:rPr>
                        <a:t> А., Киреев Р., </a:t>
                      </a:r>
                      <a:r>
                        <a:rPr lang="ru-RU" sz="900" dirty="0" err="1">
                          <a:effectLst/>
                        </a:rPr>
                        <a:t>Славнов</a:t>
                      </a:r>
                      <a:r>
                        <a:rPr lang="ru-RU" sz="900" dirty="0">
                          <a:effectLst/>
                        </a:rPr>
                        <a:t> А., </a:t>
                      </a:r>
                      <a:r>
                        <a:rPr lang="ru-RU" sz="900" dirty="0" err="1">
                          <a:effectLst/>
                        </a:rPr>
                        <a:t>Мисюра</a:t>
                      </a:r>
                      <a:r>
                        <a:rPr lang="ru-RU" sz="900" dirty="0">
                          <a:effectLst/>
                        </a:rPr>
                        <a:t> Г. </a:t>
                      </a:r>
                      <a:r>
                        <a:rPr lang="ru-RU" sz="900" dirty="0" err="1" smtClean="0">
                          <a:effectLst/>
                        </a:rPr>
                        <a:t>Вилейко</a:t>
                      </a:r>
                      <a:r>
                        <a:rPr lang="ru-RU" sz="900" dirty="0" smtClean="0">
                          <a:effectLst/>
                        </a:rPr>
                        <a:t> </a:t>
                      </a:r>
                      <a:r>
                        <a:rPr lang="ru-RU" sz="900" dirty="0">
                          <a:effectLst/>
                        </a:rPr>
                        <a:t>И.</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8 участников, 10 победителей</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Мартышевский О.В.</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Открытый городской лично-командный конкурс стендовых судомоделей (секция С), посвященный штурму Кёнигсберга и 74-й годовщине Победы в ВОВ</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468935">
                <a:tc>
                  <a:txBody>
                    <a:bodyPr/>
                    <a:lstStyle/>
                    <a:p>
                      <a:pPr algn="ctr">
                        <a:lnSpc>
                          <a:spcPct val="107000"/>
                        </a:lnSpc>
                        <a:spcAft>
                          <a:spcPts val="0"/>
                        </a:spcAft>
                      </a:pPr>
                      <a:r>
                        <a:rPr lang="ru-RU" sz="900" dirty="0" smtClean="0">
                          <a:effectLst/>
                        </a:rPr>
                        <a:t>1</a:t>
                      </a:r>
                      <a:r>
                        <a:rPr lang="en-US" sz="900" dirty="0" smtClean="0">
                          <a:effectLst/>
                        </a:rPr>
                        <a:t>4</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dirty="0">
                          <a:effectLst/>
                        </a:rPr>
                        <a:t>гр. 1,2 объединения «Технологии дизайна в техническом творчестве»,</a:t>
                      </a:r>
                    </a:p>
                    <a:p>
                      <a:pPr>
                        <a:lnSpc>
                          <a:spcPct val="107000"/>
                        </a:lnSpc>
                        <a:spcAft>
                          <a:spcPts val="0"/>
                        </a:spcAft>
                      </a:pPr>
                      <a:r>
                        <a:rPr lang="ru-RU" sz="900" dirty="0">
                          <a:effectLst/>
                        </a:rPr>
                        <a:t>гр. </a:t>
                      </a:r>
                      <a:r>
                        <a:rPr lang="ru-RU" sz="900" dirty="0" smtClean="0">
                          <a:effectLst/>
                        </a:rPr>
                        <a:t>3</a:t>
                      </a:r>
                      <a:r>
                        <a:rPr lang="en-US" sz="900" dirty="0" smtClean="0">
                          <a:effectLst/>
                        </a:rPr>
                        <a:t>-4</a:t>
                      </a:r>
                      <a:r>
                        <a:rPr lang="ru-RU" sz="900" dirty="0" smtClean="0">
                          <a:effectLst/>
                        </a:rPr>
                        <a:t> </a:t>
                      </a:r>
                      <a:r>
                        <a:rPr lang="ru-RU" sz="900" dirty="0">
                          <a:effectLst/>
                        </a:rPr>
                        <a:t>«Начальное техническое творчество»</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40 участников</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Лобанова Ю.В., Овсянникова Е.В., Хмельницкая Л.С., Шаркова Н.Г.</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Городской флешмоб, посвященный 74-й годовщине Победы в Великой Отечественной войне 1941-1945 годов.</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468935">
                <a:tc>
                  <a:txBody>
                    <a:bodyPr/>
                    <a:lstStyle/>
                    <a:p>
                      <a:pPr algn="ctr">
                        <a:lnSpc>
                          <a:spcPct val="107000"/>
                        </a:lnSpc>
                        <a:spcAft>
                          <a:spcPts val="0"/>
                        </a:spcAft>
                      </a:pPr>
                      <a:r>
                        <a:rPr lang="en-US" sz="900" dirty="0" smtClean="0">
                          <a:effectLst/>
                          <a:latin typeface="+mn-lt"/>
                          <a:ea typeface="+mn-ea"/>
                          <a:cs typeface="+mn-cs"/>
                        </a:rPr>
                        <a:t>15</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a:effectLst/>
                        </a:rPr>
                        <a:t>Магденко Я. – 1 место, Мисюра Г., Велейко И., Маюров Ф., Бражуненко П., Криусов Н., Расторгуев М. </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7 участников</a:t>
                      </a:r>
                    </a:p>
                    <a:p>
                      <a:pPr>
                        <a:lnSpc>
                          <a:spcPct val="107000"/>
                        </a:lnSpc>
                        <a:spcAft>
                          <a:spcPts val="0"/>
                        </a:spcAft>
                      </a:pPr>
                      <a:r>
                        <a:rPr lang="ru-RU" sz="900">
                          <a:effectLst/>
                        </a:rPr>
                        <a:t> 1 победитель </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Мартышевский О.В.</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a:effectLst/>
                        </a:rPr>
                        <a:t>Открытые городские лично-командные соревнования по судомодельному спорту «От Ганзейского союза до Западных ворот России»</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r h="312623">
                <a:tc>
                  <a:txBody>
                    <a:bodyPr/>
                    <a:lstStyle/>
                    <a:p>
                      <a:pPr algn="ctr">
                        <a:lnSpc>
                          <a:spcPct val="107000"/>
                        </a:lnSpc>
                        <a:spcAft>
                          <a:spcPts val="0"/>
                        </a:spcAft>
                      </a:pPr>
                      <a:r>
                        <a:rPr lang="ru-RU" sz="900" dirty="0">
                          <a:effectLst/>
                        </a:rPr>
                        <a:t>23</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tc>
                <a:tc>
                  <a:txBody>
                    <a:bodyPr/>
                    <a:lstStyle/>
                    <a:p>
                      <a:pPr>
                        <a:lnSpc>
                          <a:spcPct val="107000"/>
                        </a:lnSpc>
                        <a:spcAft>
                          <a:spcPts val="0"/>
                        </a:spcAft>
                      </a:pPr>
                      <a:r>
                        <a:rPr lang="ru-RU" sz="900">
                          <a:effectLst/>
                        </a:rPr>
                        <a:t>Ерохина Э., Бреев Н.</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2 участника</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nSpc>
                          <a:spcPct val="107000"/>
                        </a:lnSpc>
                        <a:spcAft>
                          <a:spcPts val="0"/>
                        </a:spcAft>
                      </a:pPr>
                      <a:r>
                        <a:rPr lang="ru-RU" sz="900">
                          <a:effectLst/>
                        </a:rPr>
                        <a:t>Тихомирова В.К.</a:t>
                      </a:r>
                      <a:endParaRPr lang="ru-RU" sz="90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c>
                  <a:txBody>
                    <a:bodyPr/>
                    <a:lstStyle/>
                    <a:p>
                      <a:pPr algn="ctr">
                        <a:lnSpc>
                          <a:spcPct val="107000"/>
                        </a:lnSpc>
                        <a:spcAft>
                          <a:spcPts val="0"/>
                        </a:spcAft>
                      </a:pPr>
                      <a:r>
                        <a:rPr lang="ru-RU" sz="900" dirty="0">
                          <a:effectLst/>
                        </a:rPr>
                        <a:t>Первый </a:t>
                      </a:r>
                      <a:r>
                        <a:rPr lang="ru-RU" sz="900" dirty="0" err="1">
                          <a:effectLst/>
                        </a:rPr>
                        <a:t>роботехнический</a:t>
                      </a:r>
                      <a:r>
                        <a:rPr lang="ru-RU" sz="900" dirty="0">
                          <a:effectLst/>
                        </a:rPr>
                        <a:t> фестиваль </a:t>
                      </a:r>
                      <a:r>
                        <a:rPr lang="ru-RU" sz="900" dirty="0" err="1">
                          <a:effectLst/>
                        </a:rPr>
                        <a:t>РобоФинист</a:t>
                      </a:r>
                      <a:r>
                        <a:rPr lang="ru-RU" sz="900" dirty="0">
                          <a:effectLst/>
                        </a:rPr>
                        <a:t> - Калининград 2019 года</a:t>
                      </a:r>
                      <a:endParaRPr lang="ru-RU" sz="9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12801" marR="12801" marT="0" marB="0" anchor="ctr"/>
                </a:tc>
              </a:tr>
            </a:tbl>
          </a:graphicData>
        </a:graphic>
      </p:graphicFrame>
    </p:spTree>
    <p:extLst>
      <p:ext uri="{BB962C8B-B14F-4D97-AF65-F5344CB8AC3E}">
        <p14:creationId xmlns:p14="http://schemas.microsoft.com/office/powerpoint/2010/main" val="3331132601"/>
      </p:ext>
    </p:extLst>
  </p:cSld>
  <p:clrMapOvr>
    <a:masterClrMapping/>
  </p:clrMapOvr>
  <p:transition spd="slow">
    <p:wheel spokes="1"/>
    <p:sndAc>
      <p:endSnd/>
    </p:sndAc>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body" idx="1"/>
          </p:nvPr>
        </p:nvSpPr>
        <p:spPr>
          <a:xfrm>
            <a:off x="468313" y="260350"/>
            <a:ext cx="8135937" cy="6264994"/>
          </a:xfrm>
        </p:spPr>
        <p:txBody>
          <a:bodyPr>
            <a:noAutofit/>
          </a:bodyPr>
          <a:lstStyle/>
          <a:p>
            <a:pPr algn="just"/>
            <a:r>
              <a:rPr lang="ru-RU" sz="1400" dirty="0">
                <a:solidFill>
                  <a:schemeClr val="bg1"/>
                </a:solidFill>
                <a:latin typeface="Times New Roman" panose="02020603050405020304" pitchFamily="18" charset="0"/>
                <a:cs typeface="Times New Roman" panose="02020603050405020304" pitchFamily="18" charset="0"/>
              </a:rPr>
              <a:t>Станция в текущем учебном году выступила инициатором и организатором 5-ти мероприятий муниципального и регионального уровня по техническому творчеству и социально-педагогическому направлениям, а именно: </a:t>
            </a:r>
          </a:p>
          <a:p>
            <a:pPr lvl="0" algn="just"/>
            <a:r>
              <a:rPr lang="ru-RU" sz="1400" dirty="0">
                <a:solidFill>
                  <a:schemeClr val="bg1"/>
                </a:solidFill>
                <a:latin typeface="Times New Roman" panose="02020603050405020304" pitchFamily="18" charset="0"/>
                <a:cs typeface="Times New Roman" panose="02020603050405020304" pitchFamily="18" charset="0"/>
              </a:rPr>
              <a:t>Городской конкурс по безопасности дорожного движения «Дети и дорога» (с 12 ноября по 14 декабря 2018 года);</a:t>
            </a:r>
          </a:p>
          <a:p>
            <a:pPr lvl="0" algn="just"/>
            <a:r>
              <a:rPr lang="ru-RU" sz="1400" dirty="0">
                <a:solidFill>
                  <a:schemeClr val="bg1"/>
                </a:solidFill>
                <a:latin typeface="Times New Roman" panose="02020603050405020304" pitchFamily="18" charset="0"/>
                <a:cs typeface="Times New Roman" panose="02020603050405020304" pitchFamily="18" charset="0"/>
              </a:rPr>
              <a:t>Региональный детский конкурс по пропаганде безопасности дорожного движения «Поздравь Защитника Отечества» (с 14 января по 14 февраля 2019 года);</a:t>
            </a:r>
          </a:p>
          <a:p>
            <a:pPr lvl="0" algn="just"/>
            <a:r>
              <a:rPr lang="ru-RU" sz="1400" dirty="0">
                <a:solidFill>
                  <a:schemeClr val="bg1"/>
                </a:solidFill>
                <a:latin typeface="Times New Roman" panose="02020603050405020304" pitchFamily="18" charset="0"/>
                <a:cs typeface="Times New Roman" panose="02020603050405020304" pitchFamily="18" charset="0"/>
              </a:rPr>
              <a:t>Региональный детский конкурс по пропаганде безопасности дорожного движения «Поздравь Автоледи» (с 8 по 4 марта 2019 года);</a:t>
            </a:r>
          </a:p>
          <a:p>
            <a:pPr lvl="0" algn="just"/>
            <a:r>
              <a:rPr lang="ru-RU" sz="1400" dirty="0">
                <a:solidFill>
                  <a:schemeClr val="bg1"/>
                </a:solidFill>
                <a:latin typeface="Times New Roman" panose="02020603050405020304" pitchFamily="18" charset="0"/>
                <a:cs typeface="Times New Roman" panose="02020603050405020304" pitchFamily="18" charset="0"/>
              </a:rPr>
              <a:t>Городские соревнования по фигурному вождению радиоуправляемых мини-автомобилей и знанию «За рулём - в будущее!» (22 марта 2019 года);</a:t>
            </a:r>
          </a:p>
          <a:p>
            <a:pPr lvl="0" algn="just"/>
            <a:r>
              <a:rPr lang="ru-RU" sz="1400" dirty="0">
                <a:solidFill>
                  <a:schemeClr val="bg1"/>
                </a:solidFill>
                <a:latin typeface="Times New Roman" panose="02020603050405020304" pitchFamily="18" charset="0"/>
                <a:cs typeface="Times New Roman" panose="02020603050405020304" pitchFamily="18" charset="0"/>
              </a:rPr>
              <a:t>Открытые городские лично-командные соревнования по судомодельному спорту среди младших школьников «От Ганзейского союза до Западных ворот России» среди команд муниципальных образовательных учреждений (11 мая 2019 года).</a:t>
            </a:r>
          </a:p>
          <a:p>
            <a:pPr algn="just"/>
            <a:r>
              <a:rPr lang="ru-RU" sz="1400" dirty="0" smtClean="0">
                <a:solidFill>
                  <a:schemeClr val="bg1"/>
                </a:solidFill>
                <a:latin typeface="Times New Roman" panose="02020603050405020304" pitchFamily="18" charset="0"/>
                <a:cs typeface="Times New Roman" panose="02020603050405020304" pitchFamily="18" charset="0"/>
              </a:rPr>
              <a:t>Важными </a:t>
            </a:r>
            <a:r>
              <a:rPr lang="ru-RU" sz="1400" dirty="0">
                <a:solidFill>
                  <a:schemeClr val="bg1"/>
                </a:solidFill>
                <a:latin typeface="Times New Roman" panose="02020603050405020304" pitchFamily="18" charset="0"/>
                <a:cs typeface="Times New Roman" panose="02020603050405020304" pitchFamily="18" charset="0"/>
              </a:rPr>
              <a:t>составляющими работы являются такие формы проведения занятий, как совместные открытые уроки и мероприятия педагогов Станции вместе с представителями ГИБДД, направленные на пропаганду знаний ПДД среди учащихся младших классов школ. </a:t>
            </a:r>
          </a:p>
          <a:p>
            <a:pPr algn="just"/>
            <a:endParaRPr lang="ru-RU" sz="1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3318246"/>
      </p:ext>
    </p:extLst>
  </p:cSld>
  <p:clrMapOvr>
    <a:masterClrMapping/>
  </p:clrMapOvr>
  <p:transition spd="slow">
    <p:wheel spokes="1"/>
    <p:sndAc>
      <p:end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9552" y="260648"/>
            <a:ext cx="8136904" cy="6336704"/>
          </a:xfrm>
        </p:spPr>
        <p:txBody>
          <a:bodyPr>
            <a:normAutofit/>
          </a:bodyPr>
          <a:lstStyle/>
          <a:p>
            <a:pPr algn="just"/>
            <a:r>
              <a:rPr lang="ru-RU" sz="1600" dirty="0">
                <a:solidFill>
                  <a:schemeClr val="bg1"/>
                </a:solidFill>
              </a:rPr>
              <a:t>В </a:t>
            </a:r>
            <a:r>
              <a:rPr lang="ru-RU" sz="1600" dirty="0" smtClean="0">
                <a:solidFill>
                  <a:schemeClr val="bg1"/>
                </a:solidFill>
              </a:rPr>
              <a:t>201</a:t>
            </a:r>
            <a:r>
              <a:rPr lang="en-US" sz="1600" dirty="0" smtClean="0">
                <a:solidFill>
                  <a:schemeClr val="bg1"/>
                </a:solidFill>
              </a:rPr>
              <a:t>8</a:t>
            </a:r>
            <a:r>
              <a:rPr lang="ru-RU" sz="1600" dirty="0" smtClean="0">
                <a:solidFill>
                  <a:schemeClr val="bg1"/>
                </a:solidFill>
              </a:rPr>
              <a:t>-201</a:t>
            </a:r>
            <a:r>
              <a:rPr lang="en-US" sz="1600" dirty="0" smtClean="0">
                <a:solidFill>
                  <a:schemeClr val="bg1"/>
                </a:solidFill>
              </a:rPr>
              <a:t>9</a:t>
            </a:r>
            <a:r>
              <a:rPr lang="ru-RU" sz="1600" dirty="0" smtClean="0">
                <a:solidFill>
                  <a:schemeClr val="bg1"/>
                </a:solidFill>
              </a:rPr>
              <a:t> </a:t>
            </a:r>
            <a:r>
              <a:rPr lang="ru-RU" sz="1600" dirty="0">
                <a:solidFill>
                  <a:schemeClr val="bg1"/>
                </a:solidFill>
              </a:rPr>
              <a:t>учебном году в соответствии с приказом администрации городского округа «Город Калининград» комитета по образованию от 23.11.2017 г. № ПД – КпО-1039 была утверждена муниципальная опорная площадка на базе МАУДО СЮТ с МАДОУ ЦРР д/с № 121 по программе «Модель организации проектной деятельности детей дошкольного возраста в процессе изучения программ технической и социально-педагогической направленности</a:t>
            </a:r>
            <a:r>
              <a:rPr lang="ru-RU" sz="1600" dirty="0" smtClean="0">
                <a:solidFill>
                  <a:schemeClr val="bg1"/>
                </a:solidFill>
              </a:rPr>
              <a:t>».</a:t>
            </a:r>
          </a:p>
          <a:p>
            <a:pPr algn="ctr"/>
            <a:r>
              <a:rPr lang="ru-RU" sz="1600" b="1" dirty="0">
                <a:solidFill>
                  <a:schemeClr val="bg1"/>
                </a:solidFill>
              </a:rPr>
              <a:t>Характеристика направлений деятельности муниципальной опорной площадки </a:t>
            </a:r>
            <a:r>
              <a:rPr lang="ru-RU" sz="1600" b="1" dirty="0" smtClean="0">
                <a:solidFill>
                  <a:schemeClr val="bg1"/>
                </a:solidFill>
              </a:rPr>
              <a:t>201</a:t>
            </a:r>
            <a:r>
              <a:rPr lang="en-US" sz="1600" b="1" dirty="0" smtClean="0">
                <a:solidFill>
                  <a:schemeClr val="bg1"/>
                </a:solidFill>
              </a:rPr>
              <a:t>8</a:t>
            </a:r>
            <a:r>
              <a:rPr lang="ru-RU" sz="1600" b="1" dirty="0" smtClean="0">
                <a:solidFill>
                  <a:schemeClr val="bg1"/>
                </a:solidFill>
              </a:rPr>
              <a:t>-201</a:t>
            </a:r>
            <a:r>
              <a:rPr lang="en-US" sz="1600" b="1" dirty="0" smtClean="0">
                <a:solidFill>
                  <a:schemeClr val="bg1"/>
                </a:solidFill>
              </a:rPr>
              <a:t>9</a:t>
            </a:r>
            <a:r>
              <a:rPr lang="ru-RU" sz="1600" b="1" dirty="0" smtClean="0">
                <a:solidFill>
                  <a:schemeClr val="bg1"/>
                </a:solidFill>
              </a:rPr>
              <a:t> </a:t>
            </a:r>
            <a:r>
              <a:rPr lang="ru-RU" sz="1600" b="1" dirty="0" smtClean="0">
                <a:solidFill>
                  <a:schemeClr val="bg1"/>
                </a:solidFill>
              </a:rPr>
              <a:t>год</a:t>
            </a:r>
          </a:p>
          <a:p>
            <a:pPr algn="ctr"/>
            <a:endParaRPr lang="ru-RU" sz="1600" b="1" dirty="0">
              <a:solidFill>
                <a:schemeClr val="bg1"/>
              </a:solidFill>
            </a:endParaRPr>
          </a:p>
          <a:p>
            <a:pPr algn="ctr"/>
            <a:endParaRPr lang="ru-RU" sz="1600" dirty="0">
              <a:solidFill>
                <a:schemeClr val="bg1"/>
              </a:solidFill>
            </a:endParaRPr>
          </a:p>
        </p:txBody>
      </p:sp>
      <p:graphicFrame>
        <p:nvGraphicFramePr>
          <p:cNvPr id="8" name="Таблица 7"/>
          <p:cNvGraphicFramePr>
            <a:graphicFrameLocks noGrp="1"/>
          </p:cNvGraphicFramePr>
          <p:nvPr>
            <p:extLst>
              <p:ext uri="{D42A27DB-BD31-4B8C-83A1-F6EECF244321}">
                <p14:modId xmlns:p14="http://schemas.microsoft.com/office/powerpoint/2010/main" val="3931839325"/>
              </p:ext>
            </p:extLst>
          </p:nvPr>
        </p:nvGraphicFramePr>
        <p:xfrm>
          <a:off x="251520" y="3149351"/>
          <a:ext cx="8640960" cy="3471516"/>
        </p:xfrm>
        <a:graphic>
          <a:graphicData uri="http://schemas.openxmlformats.org/drawingml/2006/table">
            <a:tbl>
              <a:tblPr firstRow="1" firstCol="1" bandRow="1">
                <a:tableStyleId>{5C22544A-7EE6-4342-B048-85BDC9FD1C3A}</a:tableStyleId>
              </a:tblPr>
              <a:tblGrid>
                <a:gridCol w="2016224"/>
                <a:gridCol w="4378087"/>
                <a:gridCol w="1209735"/>
                <a:gridCol w="1036914"/>
              </a:tblGrid>
              <a:tr h="423665">
                <a:tc>
                  <a:txBody>
                    <a:bodyPr/>
                    <a:lstStyle/>
                    <a:p>
                      <a:pPr algn="ctr">
                        <a:spcAft>
                          <a:spcPts val="0"/>
                        </a:spcAft>
                      </a:pPr>
                      <a:r>
                        <a:rPr lang="ru-RU" sz="1400" dirty="0">
                          <a:effectLst/>
                        </a:rPr>
                        <a:t>Название</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6965" marR="66965" marT="0" marB="0"/>
                </a:tc>
                <a:tc>
                  <a:txBody>
                    <a:bodyPr/>
                    <a:lstStyle/>
                    <a:p>
                      <a:pPr algn="ctr">
                        <a:spcAft>
                          <a:spcPts val="0"/>
                        </a:spcAft>
                      </a:pPr>
                      <a:r>
                        <a:rPr lang="ru-RU" sz="1400" dirty="0">
                          <a:effectLst/>
                        </a:rPr>
                        <a:t>Направление</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6965" marR="66965" marT="0" marB="0"/>
                </a:tc>
                <a:tc>
                  <a:txBody>
                    <a:bodyPr/>
                    <a:lstStyle/>
                    <a:p>
                      <a:pPr algn="ctr">
                        <a:spcBef>
                          <a:spcPts val="1200"/>
                        </a:spcBef>
                        <a:spcAft>
                          <a:spcPts val="0"/>
                        </a:spcAft>
                      </a:pPr>
                      <a:r>
                        <a:rPr lang="ru-RU" sz="1400" kern="0" dirty="0">
                          <a:effectLst/>
                        </a:rPr>
                        <a:t>Кол-во групп</a:t>
                      </a:r>
                      <a:endParaRPr lang="ru-RU" sz="1100" b="1" kern="0" dirty="0">
                        <a:solidFill>
                          <a:srgbClr val="2E74B5"/>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6965" marR="66965" marT="0" marB="0"/>
                </a:tc>
                <a:tc>
                  <a:txBody>
                    <a:bodyPr/>
                    <a:lstStyle/>
                    <a:p>
                      <a:pPr algn="ctr">
                        <a:spcBef>
                          <a:spcPts val="1200"/>
                        </a:spcBef>
                        <a:spcAft>
                          <a:spcPts val="0"/>
                        </a:spcAft>
                      </a:pPr>
                      <a:r>
                        <a:rPr lang="ru-RU" sz="1400" kern="0">
                          <a:effectLst/>
                        </a:rPr>
                        <a:t>Кол-во детей</a:t>
                      </a:r>
                      <a:endParaRPr lang="ru-RU" sz="1100" b="1" kern="0">
                        <a:solidFill>
                          <a:srgbClr val="2E74B5"/>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6965" marR="66965" marT="0" marB="0"/>
                </a:tc>
              </a:tr>
              <a:tr h="253733">
                <a:tc rowSpan="6">
                  <a:txBody>
                    <a:bodyPr/>
                    <a:lstStyle/>
                    <a:p>
                      <a:pPr algn="just">
                        <a:spcAft>
                          <a:spcPts val="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МАДОУ ЦРР д/с № 121</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spcAft>
                          <a:spcPts val="0"/>
                        </a:spcAft>
                      </a:pP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Цифровая лаборатория «</a:t>
                      </a:r>
                      <a:r>
                        <a:rPr lang="ru-RU" sz="1400" dirty="0" err="1">
                          <a:effectLst/>
                          <a:latin typeface="Times New Roman" panose="02020603050405020304" pitchFamily="18" charset="0"/>
                          <a:ea typeface="Arial Unicode MS" panose="020B0604020202020204" pitchFamily="34" charset="-128"/>
                          <a:cs typeface="Times New Roman" panose="02020603050405020304" pitchFamily="18" charset="0"/>
                        </a:rPr>
                        <a:t>Наураша</a:t>
                      </a: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3</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33</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253733">
                <a:tc vMerge="1">
                  <a:txBody>
                    <a:bodyPr/>
                    <a:lstStyle/>
                    <a:p>
                      <a:endParaRPr lang="ru-RU"/>
                    </a:p>
                  </a:txBody>
                  <a:tcPr/>
                </a:tc>
                <a:tc>
                  <a:txBody>
                    <a:bodyPr/>
                    <a:lstStyle/>
                    <a:p>
                      <a:pPr>
                        <a:spcAft>
                          <a:spcPts val="0"/>
                        </a:spcAft>
                      </a:pP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«Путешествие в страну дизайна»</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1</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11</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253733">
                <a:tc vMerge="1">
                  <a:txBody>
                    <a:bodyPr/>
                    <a:lstStyle/>
                    <a:p>
                      <a:endParaRPr lang="ru-RU"/>
                    </a:p>
                  </a:txBody>
                  <a:tcPr/>
                </a:tc>
                <a:tc>
                  <a:txBody>
                    <a:bodyPr/>
                    <a:lstStyle/>
                    <a:p>
                      <a:pP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«Дорожная азбука от А до Я»</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1</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15</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253733">
                <a:tc vMerge="1">
                  <a:txBody>
                    <a:bodyPr/>
                    <a:lstStyle/>
                    <a:p>
                      <a:endParaRPr lang="ru-RU"/>
                    </a:p>
                  </a:txBody>
                  <a:tcPr/>
                </a:tc>
                <a:tc>
                  <a:txBody>
                    <a:bodyPr/>
                    <a:lstStyle/>
                    <a:p>
                      <a:pP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«Дорожная азбука»</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2</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28</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253733">
                <a:tc vMerge="1">
                  <a:txBody>
                    <a:bodyPr/>
                    <a:lstStyle/>
                    <a:p>
                      <a:endParaRPr lang="ru-RU"/>
                    </a:p>
                  </a:txBody>
                  <a:tcPr/>
                </a:tc>
                <a:tc>
                  <a:txBody>
                    <a:bodyPr/>
                    <a:lstStyle/>
                    <a:p>
                      <a:pP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«Начальное техническое конструирование»</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1</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11</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253733">
                <a:tc vMerge="1">
                  <a:txBody>
                    <a:bodyPr/>
                    <a:lstStyle/>
                    <a:p>
                      <a:endParaRPr lang="ru-RU"/>
                    </a:p>
                  </a:txBody>
                  <a:tcPr/>
                </a:tc>
                <a:tc>
                  <a:txBody>
                    <a:bodyPr/>
                    <a:lstStyle/>
                    <a:p>
                      <a:pPr algn="r">
                        <a:spcAft>
                          <a:spcPts val="0"/>
                        </a:spcAft>
                      </a:pPr>
                      <a:r>
                        <a:rPr lang="ru-RU" sz="1400" b="1">
                          <a:effectLst/>
                          <a:latin typeface="Times New Roman" panose="02020603050405020304" pitchFamily="18" charset="0"/>
                          <a:ea typeface="Arial Unicode MS" panose="020B0604020202020204" pitchFamily="34" charset="-128"/>
                          <a:cs typeface="Times New Roman" panose="02020603050405020304" pitchFamily="18" charset="0"/>
                        </a:rPr>
                        <a:t>ИТОГО</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b="1">
                          <a:effectLst/>
                          <a:latin typeface="Times New Roman" panose="02020603050405020304" pitchFamily="18" charset="0"/>
                          <a:ea typeface="Arial Unicode MS" panose="020B0604020202020204" pitchFamily="34" charset="-128"/>
                          <a:cs typeface="Times New Roman" panose="02020603050405020304" pitchFamily="18" charset="0"/>
                        </a:rPr>
                        <a:t>8</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b="1" dirty="0">
                          <a:effectLst/>
                          <a:latin typeface="Times New Roman" panose="02020603050405020304" pitchFamily="18" charset="0"/>
                          <a:ea typeface="Arial Unicode MS" panose="020B0604020202020204" pitchFamily="34" charset="-128"/>
                          <a:cs typeface="Times New Roman" panose="02020603050405020304" pitchFamily="18" charset="0"/>
                        </a:rPr>
                        <a:t>98</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253733">
                <a:tc rowSpan="4">
                  <a:txBody>
                    <a:bodyPr/>
                    <a:lstStyle/>
                    <a:p>
                      <a:pPr algn="just">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МАДОУ ЦРР д/с № 94</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Цифровая лаборатория «Наураша»</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2</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24</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253733">
                <a:tc vMerge="1">
                  <a:txBody>
                    <a:bodyPr/>
                    <a:lstStyle/>
                    <a:p>
                      <a:endParaRPr lang="ru-RU"/>
                    </a:p>
                  </a:txBody>
                  <a:tcPr/>
                </a:tc>
                <a:tc>
                  <a:txBody>
                    <a:bodyPr/>
                    <a:lstStyle/>
                    <a:p>
                      <a:pP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«Путешествие в страну дизайна»</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1</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11</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253733">
                <a:tc vMerge="1">
                  <a:txBody>
                    <a:bodyPr/>
                    <a:lstStyle/>
                    <a:p>
                      <a:endParaRPr lang="ru-RU"/>
                    </a:p>
                  </a:txBody>
                  <a:tcPr/>
                </a:tc>
                <a:tc>
                  <a:txBody>
                    <a:bodyPr/>
                    <a:lstStyle/>
                    <a:p>
                      <a:pP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«Дорожная азбука»</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2</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31</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253733">
                <a:tc vMerge="1">
                  <a:txBody>
                    <a:bodyPr/>
                    <a:lstStyle/>
                    <a:p>
                      <a:endParaRPr lang="ru-RU"/>
                    </a:p>
                  </a:txBody>
                  <a:tcPr/>
                </a:tc>
                <a:tc>
                  <a:txBody>
                    <a:bodyPr/>
                    <a:lstStyle/>
                    <a:p>
                      <a:pP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«Начальное техническое конструирование»</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a:effectLst/>
                          <a:latin typeface="Times New Roman" panose="02020603050405020304" pitchFamily="18" charset="0"/>
                          <a:ea typeface="Arial Unicode MS" panose="020B0604020202020204" pitchFamily="34" charset="-128"/>
                          <a:cs typeface="Times New Roman" panose="02020603050405020304" pitchFamily="18" charset="0"/>
                        </a:rPr>
                        <a:t>1</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dirty="0">
                          <a:effectLst/>
                          <a:latin typeface="Times New Roman" panose="02020603050405020304" pitchFamily="18" charset="0"/>
                          <a:ea typeface="Arial Unicode MS" panose="020B0604020202020204" pitchFamily="34" charset="-128"/>
                          <a:cs typeface="Times New Roman" panose="02020603050405020304" pitchFamily="18" charset="0"/>
                        </a:rPr>
                        <a:t>11</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253733">
                <a:tc>
                  <a:txBody>
                    <a:bodyPr/>
                    <a:lstStyle/>
                    <a:p>
                      <a:pPr algn="just">
                        <a:spcAft>
                          <a:spcPts val="0"/>
                        </a:spcAft>
                      </a:pPr>
                      <a:r>
                        <a:rPr lang="ru-RU" sz="1400" b="1" i="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r">
                        <a:spcAft>
                          <a:spcPts val="0"/>
                        </a:spcAft>
                      </a:pPr>
                      <a:r>
                        <a:rPr lang="ru-RU" sz="1400" b="1">
                          <a:effectLst/>
                          <a:latin typeface="Times New Roman" panose="02020603050405020304" pitchFamily="18" charset="0"/>
                          <a:ea typeface="Arial Unicode MS" panose="020B0604020202020204" pitchFamily="34" charset="-128"/>
                          <a:cs typeface="Times New Roman" panose="02020603050405020304" pitchFamily="18" charset="0"/>
                        </a:rPr>
                        <a:t>ИТОГО</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b="1">
                          <a:effectLst/>
                          <a:latin typeface="Times New Roman" panose="02020603050405020304" pitchFamily="18" charset="0"/>
                          <a:ea typeface="Arial Unicode MS" panose="020B0604020202020204" pitchFamily="34" charset="-128"/>
                          <a:cs typeface="Times New Roman" panose="02020603050405020304" pitchFamily="18" charset="0"/>
                        </a:rPr>
                        <a:t>6</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b="1" dirty="0">
                          <a:effectLst/>
                          <a:latin typeface="Times New Roman" panose="02020603050405020304" pitchFamily="18" charset="0"/>
                          <a:ea typeface="Arial Unicode MS" panose="020B0604020202020204" pitchFamily="34" charset="-128"/>
                          <a:cs typeface="Times New Roman" panose="02020603050405020304" pitchFamily="18" charset="0"/>
                        </a:rPr>
                        <a:t>77</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r h="253733">
                <a:tc>
                  <a:txBody>
                    <a:bodyPr/>
                    <a:lstStyle/>
                    <a:p>
                      <a:pPr algn="just">
                        <a:spcAft>
                          <a:spcPts val="0"/>
                        </a:spcAft>
                      </a:pPr>
                      <a:r>
                        <a:rPr lang="ru-RU" sz="1400" b="1" i="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r">
                        <a:spcAft>
                          <a:spcPts val="0"/>
                        </a:spcAft>
                      </a:pPr>
                      <a:r>
                        <a:rPr lang="ru-RU" sz="1400" b="1">
                          <a:effectLst/>
                          <a:latin typeface="Times New Roman" panose="02020603050405020304" pitchFamily="18" charset="0"/>
                          <a:ea typeface="Arial Unicode MS" panose="020B0604020202020204" pitchFamily="34" charset="-128"/>
                          <a:cs typeface="Times New Roman" panose="02020603050405020304" pitchFamily="18" charset="0"/>
                        </a:rPr>
                        <a:t>ВСЕГО</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b="1">
                          <a:effectLst/>
                          <a:latin typeface="Times New Roman" panose="02020603050405020304" pitchFamily="18" charset="0"/>
                          <a:ea typeface="Arial Unicode MS" panose="020B0604020202020204" pitchFamily="34" charset="-128"/>
                          <a:cs typeface="Times New Roman" panose="02020603050405020304" pitchFamily="18" charset="0"/>
                        </a:rPr>
                        <a:t>14</a:t>
                      </a:r>
                      <a:endParaRPr lang="ru-RU" sz="120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c>
                  <a:txBody>
                    <a:bodyPr/>
                    <a:lstStyle/>
                    <a:p>
                      <a:pPr algn="ctr">
                        <a:spcAft>
                          <a:spcPts val="0"/>
                        </a:spcAft>
                      </a:pPr>
                      <a:r>
                        <a:rPr lang="ru-RU" sz="1400" b="1" dirty="0">
                          <a:effectLst/>
                          <a:latin typeface="Times New Roman" panose="02020603050405020304" pitchFamily="18" charset="0"/>
                          <a:ea typeface="Arial Unicode MS" panose="020B0604020202020204" pitchFamily="34" charset="-128"/>
                          <a:cs typeface="Times New Roman" panose="02020603050405020304" pitchFamily="18" charset="0"/>
                        </a:rPr>
                        <a:t>175</a:t>
                      </a:r>
                      <a:endParaRPr lang="ru-RU"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68580" marR="68580" marT="0" marB="0"/>
                </a:tc>
              </a:tr>
            </a:tbl>
          </a:graphicData>
        </a:graphic>
      </p:graphicFrame>
    </p:spTree>
    <p:extLst>
      <p:ext uri="{BB962C8B-B14F-4D97-AF65-F5344CB8AC3E}">
        <p14:creationId xmlns:p14="http://schemas.microsoft.com/office/powerpoint/2010/main" val="3019582217"/>
      </p:ext>
    </p:extLst>
  </p:cSld>
  <p:clrMapOvr>
    <a:masterClrMapping/>
  </p:clrMapOvr>
  <p:transition spd="slow">
    <p:wheel spokes="1"/>
    <p:sndAc>
      <p:endSnd/>
    </p:sndAc>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9552" y="260648"/>
            <a:ext cx="8208912" cy="6336704"/>
          </a:xfrm>
        </p:spPr>
        <p:txBody>
          <a:bodyPr>
            <a:noAutofit/>
          </a:bodyPr>
          <a:lstStyle/>
          <a:p>
            <a:pPr algn="just"/>
            <a:r>
              <a:rPr lang="ru-RU" sz="1400" dirty="0">
                <a:solidFill>
                  <a:schemeClr val="bg1"/>
                </a:solidFill>
                <a:latin typeface="Times New Roman" panose="02020603050405020304" pitchFamily="18" charset="0"/>
                <a:cs typeface="Times New Roman" panose="02020603050405020304" pitchFamily="18" charset="0"/>
              </a:rPr>
              <a:t>В рамках реализации МОП </a:t>
            </a:r>
            <a:r>
              <a:rPr lang="en-US" sz="1400" dirty="0">
                <a:solidFill>
                  <a:schemeClr val="bg1"/>
                </a:solidFill>
                <a:latin typeface="Times New Roman" panose="02020603050405020304" pitchFamily="18" charset="0"/>
                <a:cs typeface="Times New Roman" panose="02020603050405020304" pitchFamily="18" charset="0"/>
              </a:rPr>
              <a:t>30</a:t>
            </a:r>
            <a:r>
              <a:rPr lang="ru-RU" sz="1400" dirty="0">
                <a:solidFill>
                  <a:schemeClr val="bg1"/>
                </a:solidFill>
                <a:latin typeface="Times New Roman" panose="02020603050405020304" pitchFamily="18" charset="0"/>
                <a:cs typeface="Times New Roman" panose="02020603050405020304" pitchFamily="18" charset="0"/>
              </a:rPr>
              <a:t> мая 201</a:t>
            </a:r>
            <a:r>
              <a:rPr lang="en-US" sz="1400" dirty="0">
                <a:solidFill>
                  <a:schemeClr val="bg1"/>
                </a:solidFill>
                <a:latin typeface="Times New Roman" panose="02020603050405020304" pitchFamily="18" charset="0"/>
                <a:cs typeface="Times New Roman" panose="02020603050405020304" pitchFamily="18" charset="0"/>
              </a:rPr>
              <a:t>9</a:t>
            </a:r>
            <a:r>
              <a:rPr lang="ru-RU" sz="1400" dirty="0">
                <a:solidFill>
                  <a:schemeClr val="bg1"/>
                </a:solidFill>
                <a:latin typeface="Times New Roman" panose="02020603050405020304" pitchFamily="18" charset="0"/>
                <a:cs typeface="Times New Roman" panose="02020603050405020304" pitchFamily="18" charset="0"/>
              </a:rPr>
              <a:t> </a:t>
            </a:r>
            <a:r>
              <a:rPr lang="ru-RU" sz="1400" dirty="0" smtClean="0">
                <a:solidFill>
                  <a:schemeClr val="bg1"/>
                </a:solidFill>
                <a:latin typeface="Times New Roman" panose="02020603050405020304" pitchFamily="18" charset="0"/>
                <a:cs typeface="Times New Roman" panose="02020603050405020304" pitchFamily="18" charset="0"/>
              </a:rPr>
              <a:t>года был </a:t>
            </a:r>
            <a:r>
              <a:rPr lang="ru-RU" sz="1400" dirty="0">
                <a:solidFill>
                  <a:schemeClr val="bg1"/>
                </a:solidFill>
                <a:latin typeface="Times New Roman" panose="02020603050405020304" pitchFamily="18" charset="0"/>
                <a:cs typeface="Times New Roman" panose="02020603050405020304" pitchFamily="18" charset="0"/>
              </a:rPr>
              <a:t>проведен конкурс </a:t>
            </a:r>
            <a:r>
              <a:rPr lang="ru-RU" sz="1400" dirty="0" smtClean="0">
                <a:solidFill>
                  <a:schemeClr val="bg1"/>
                </a:solidFill>
                <a:latin typeface="Times New Roman" panose="02020603050405020304" pitchFamily="18" charset="0"/>
                <a:cs typeface="Times New Roman" panose="02020603050405020304" pitchFamily="18" charset="0"/>
              </a:rPr>
              <a:t>учебных </a:t>
            </a:r>
            <a:r>
              <a:rPr lang="ru-RU" sz="1400" dirty="0" smtClean="0">
                <a:solidFill>
                  <a:schemeClr val="bg1"/>
                </a:solidFill>
                <a:latin typeface="Times New Roman" panose="02020603050405020304" pitchFamily="18" charset="0"/>
                <a:cs typeface="Times New Roman" panose="02020603050405020304" pitchFamily="18" charset="0"/>
              </a:rPr>
              <a:t>проектов </a:t>
            </a:r>
            <a:r>
              <a:rPr lang="ru-RU" sz="1400" dirty="0">
                <a:solidFill>
                  <a:schemeClr val="bg1"/>
                </a:solidFill>
                <a:latin typeface="Times New Roman" panose="02020603050405020304" pitchFamily="18" charset="0"/>
                <a:cs typeface="Times New Roman" panose="02020603050405020304" pitchFamily="18" charset="0"/>
              </a:rPr>
              <a:t>среди воспитанников дошкольных учреждений </a:t>
            </a:r>
            <a:r>
              <a:rPr lang="ru-RU" sz="1400" dirty="0" smtClean="0">
                <a:solidFill>
                  <a:schemeClr val="bg1"/>
                </a:solidFill>
                <a:latin typeface="Times New Roman" panose="02020603050405020304" pitchFamily="18" charset="0"/>
                <a:cs typeface="Times New Roman" panose="02020603050405020304" pitchFamily="18" charset="0"/>
              </a:rPr>
              <a:t>«Мир без опасности»</a:t>
            </a:r>
            <a:endParaRPr lang="ru-RU" sz="1400" dirty="0">
              <a:solidFill>
                <a:schemeClr val="bg1"/>
              </a:solidFill>
              <a:latin typeface="Times New Roman" panose="02020603050405020304" pitchFamily="18" charset="0"/>
              <a:cs typeface="Times New Roman" panose="02020603050405020304" pitchFamily="18" charset="0"/>
            </a:endParaRPr>
          </a:p>
          <a:p>
            <a:pPr algn="just"/>
            <a:r>
              <a:rPr lang="ru-RU" sz="1400" dirty="0">
                <a:solidFill>
                  <a:schemeClr val="bg1"/>
                </a:solidFill>
                <a:latin typeface="Times New Roman" panose="02020603050405020304" pitchFamily="18" charset="0"/>
                <a:cs typeface="Times New Roman" panose="02020603050405020304" pitchFamily="18" charset="0"/>
              </a:rPr>
              <a:t>Педагоги дополнительного образования, воспитатели и учителя начальной школы получили инновационный опыт совместной работы по новым формам работы с детьми, стала возможной разработка интегрированных уроков по общим темам дополнительного и дошкольного образования</a:t>
            </a:r>
            <a:r>
              <a:rPr lang="ru-RU" sz="1400" i="1" dirty="0">
                <a:solidFill>
                  <a:schemeClr val="bg1"/>
                </a:solidFill>
                <a:latin typeface="Times New Roman" panose="02020603050405020304" pitchFamily="18" charset="0"/>
                <a:cs typeface="Times New Roman" panose="02020603050405020304" pitchFamily="18" charset="0"/>
              </a:rPr>
              <a:t>. </a:t>
            </a:r>
            <a:endParaRPr lang="ru-RU" sz="1400" dirty="0">
              <a:solidFill>
                <a:schemeClr val="bg1"/>
              </a:solidFill>
              <a:latin typeface="Times New Roman" panose="02020603050405020304" pitchFamily="18" charset="0"/>
              <a:cs typeface="Times New Roman" panose="02020603050405020304" pitchFamily="18" charset="0"/>
            </a:endParaRPr>
          </a:p>
          <a:p>
            <a:pPr algn="just"/>
            <a:r>
              <a:rPr lang="ru-RU" sz="1400" dirty="0">
                <a:solidFill>
                  <a:schemeClr val="bg1"/>
                </a:solidFill>
                <a:latin typeface="Times New Roman" panose="02020603050405020304" pitchFamily="18" charset="0"/>
                <a:cs typeface="Times New Roman" panose="02020603050405020304" pitchFamily="18" charset="0"/>
              </a:rPr>
              <a:t>Такая форма совместной работы позволяет эффективно использовать квалифицированный опыт педагогических работников и материально-техническую базу учреждения, особенно в направлении технического творчества. </a:t>
            </a:r>
          </a:p>
          <a:p>
            <a:pPr algn="just"/>
            <a:r>
              <a:rPr lang="ru-RU" sz="1400" dirty="0">
                <a:solidFill>
                  <a:schemeClr val="bg1"/>
                </a:solidFill>
                <a:latin typeface="Times New Roman" panose="02020603050405020304" pitchFamily="18" charset="0"/>
                <a:cs typeface="Times New Roman" panose="02020603050405020304" pitchFamily="18" charset="0"/>
              </a:rPr>
              <a:t>Сетевое взаимодействие позволяет учреждениям дошкольного образования наиболее полно реализовать требования ФГОС, а самим дошкольникам получать разносторонние начальные технические знания и элементарный опыт применения их на практике. Тесное взаимодействие МАУДО СЮТ с учреждениями основного образования дает возможность развивать этот проект более динамично и целенаправленно. Развитие такой модели взаимодействия и распространение опыта на другие учебные учреждения Калининградской области, значительно улучшает качество и наполненность дошкольного образования. Выпускники детского сада получают возможность наиболее полного раскрытия своего творческого потенциала в школе.</a:t>
            </a:r>
          </a:p>
        </p:txBody>
      </p:sp>
    </p:spTree>
    <p:extLst>
      <p:ext uri="{BB962C8B-B14F-4D97-AF65-F5344CB8AC3E}">
        <p14:creationId xmlns:p14="http://schemas.microsoft.com/office/powerpoint/2010/main" val="3207492472"/>
      </p:ext>
    </p:extLst>
  </p:cSld>
  <p:clrMapOvr>
    <a:masterClrMapping/>
  </p:clrMapOvr>
  <p:transition spd="slow">
    <p:wheel spokes="1"/>
    <p:sndAc>
      <p:endSnd/>
    </p:sndAc>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79512" y="332656"/>
            <a:ext cx="8784976" cy="6192688"/>
          </a:xfrm>
        </p:spPr>
        <p:txBody>
          <a:bodyPr>
            <a:normAutofit fontScale="92500" lnSpcReduction="20000"/>
          </a:bodyPr>
          <a:lstStyle/>
          <a:p>
            <a:pPr algn="ctr">
              <a:lnSpc>
                <a:spcPct val="100000"/>
              </a:lnSpc>
              <a:spcBef>
                <a:spcPts val="0"/>
              </a:spcBef>
            </a:pPr>
            <a:r>
              <a:rPr lang="ru-RU" sz="1900" b="1" dirty="0">
                <a:solidFill>
                  <a:srgbClr val="FF0000"/>
                </a:solidFill>
                <a:latin typeface="Times New Roman" panose="02020603050405020304" pitchFamily="18" charset="0"/>
                <a:cs typeface="Times New Roman" panose="02020603050405020304" pitchFamily="18" charset="0"/>
              </a:rPr>
              <a:t>Реализация проектов в рамках </a:t>
            </a:r>
            <a:r>
              <a:rPr lang="ru-RU" sz="1900" b="1" dirty="0" err="1">
                <a:solidFill>
                  <a:srgbClr val="FF0000"/>
                </a:solidFill>
                <a:latin typeface="Times New Roman" panose="02020603050405020304" pitchFamily="18" charset="0"/>
                <a:cs typeface="Times New Roman" panose="02020603050405020304" pitchFamily="18" charset="0"/>
              </a:rPr>
              <a:t>грантовой</a:t>
            </a:r>
            <a:r>
              <a:rPr lang="ru-RU" sz="1900" b="1" dirty="0">
                <a:solidFill>
                  <a:srgbClr val="FF0000"/>
                </a:solidFill>
                <a:latin typeface="Times New Roman" panose="02020603050405020304" pitchFamily="18" charset="0"/>
                <a:cs typeface="Times New Roman" panose="02020603050405020304" pitchFamily="18" charset="0"/>
              </a:rPr>
              <a:t> деятельности </a:t>
            </a:r>
            <a:endParaRPr lang="ru-RU" sz="1900" b="1" dirty="0" smtClean="0">
              <a:solidFill>
                <a:srgbClr val="FF0000"/>
              </a:solidFill>
              <a:latin typeface="Times New Roman" panose="02020603050405020304" pitchFamily="18" charset="0"/>
              <a:cs typeface="Times New Roman" panose="02020603050405020304" pitchFamily="18" charset="0"/>
            </a:endParaRPr>
          </a:p>
          <a:p>
            <a:pPr algn="ctr">
              <a:lnSpc>
                <a:spcPct val="100000"/>
              </a:lnSpc>
              <a:spcBef>
                <a:spcPts val="0"/>
              </a:spcBef>
            </a:pPr>
            <a:r>
              <a:rPr lang="ru-RU" sz="1900" b="1" dirty="0" smtClean="0">
                <a:solidFill>
                  <a:srgbClr val="FF0000"/>
                </a:solidFill>
                <a:latin typeface="Times New Roman" panose="02020603050405020304" pitchFamily="18" charset="0"/>
                <a:cs typeface="Times New Roman" panose="02020603050405020304" pitchFamily="18" charset="0"/>
              </a:rPr>
              <a:t>МАУДО </a:t>
            </a:r>
            <a:r>
              <a:rPr lang="ru-RU" sz="1900" b="1" dirty="0">
                <a:solidFill>
                  <a:srgbClr val="FF0000"/>
                </a:solidFill>
                <a:latin typeface="Times New Roman" panose="02020603050405020304" pitchFamily="18" charset="0"/>
                <a:cs typeface="Times New Roman" panose="02020603050405020304" pitchFamily="18" charset="0"/>
              </a:rPr>
              <a:t>СЮТ </a:t>
            </a:r>
            <a:r>
              <a:rPr lang="ru-RU" sz="1900" b="1" dirty="0" smtClean="0">
                <a:solidFill>
                  <a:srgbClr val="FF0000"/>
                </a:solidFill>
                <a:latin typeface="Times New Roman" panose="02020603050405020304" pitchFamily="18" charset="0"/>
                <a:cs typeface="Times New Roman" panose="02020603050405020304" pitchFamily="18" charset="0"/>
              </a:rPr>
              <a:t>в </a:t>
            </a:r>
            <a:r>
              <a:rPr lang="ru-RU" sz="1900" b="1" dirty="0" smtClean="0">
                <a:solidFill>
                  <a:srgbClr val="FF0000"/>
                </a:solidFill>
                <a:latin typeface="Times New Roman" panose="02020603050405020304" pitchFamily="18" charset="0"/>
                <a:cs typeface="Times New Roman" panose="02020603050405020304" pitchFamily="18" charset="0"/>
              </a:rPr>
              <a:t>2018 </a:t>
            </a:r>
            <a:r>
              <a:rPr lang="ru-RU" sz="1900" b="1" dirty="0">
                <a:solidFill>
                  <a:srgbClr val="FF0000"/>
                </a:solidFill>
                <a:latin typeface="Times New Roman" panose="02020603050405020304" pitchFamily="18" charset="0"/>
                <a:cs typeface="Times New Roman" panose="02020603050405020304" pitchFamily="18" charset="0"/>
              </a:rPr>
              <a:t>- </a:t>
            </a:r>
            <a:r>
              <a:rPr lang="ru-RU" sz="1900" b="1" dirty="0" smtClean="0">
                <a:solidFill>
                  <a:srgbClr val="FF0000"/>
                </a:solidFill>
                <a:latin typeface="Times New Roman" panose="02020603050405020304" pitchFamily="18" charset="0"/>
                <a:cs typeface="Times New Roman" panose="02020603050405020304" pitchFamily="18" charset="0"/>
              </a:rPr>
              <a:t>2019 </a:t>
            </a:r>
            <a:r>
              <a:rPr lang="ru-RU" sz="1900" b="1" dirty="0" smtClean="0">
                <a:solidFill>
                  <a:srgbClr val="FF0000"/>
                </a:solidFill>
                <a:latin typeface="Times New Roman" panose="02020603050405020304" pitchFamily="18" charset="0"/>
                <a:cs typeface="Times New Roman" panose="02020603050405020304" pitchFamily="18" charset="0"/>
              </a:rPr>
              <a:t>году</a:t>
            </a:r>
          </a:p>
          <a:p>
            <a:pPr algn="ctr">
              <a:lnSpc>
                <a:spcPct val="100000"/>
              </a:lnSpc>
              <a:spcBef>
                <a:spcPts val="0"/>
              </a:spcBef>
            </a:pPr>
            <a:endParaRPr lang="ru-RU" sz="1600" dirty="0" smtClean="0">
              <a:solidFill>
                <a:schemeClr val="bg1"/>
              </a:solidFill>
            </a:endParaRPr>
          </a:p>
          <a:p>
            <a:pPr algn="ctr">
              <a:lnSpc>
                <a:spcPct val="100000"/>
              </a:lnSpc>
              <a:spcBef>
                <a:spcPts val="0"/>
              </a:spcBef>
            </a:pPr>
            <a:r>
              <a:rPr lang="ru-RU" sz="1600" dirty="0" smtClean="0">
                <a:solidFill>
                  <a:schemeClr val="bg1"/>
                </a:solidFill>
                <a:latin typeface="Times New Roman" panose="02020603050405020304" pitchFamily="18" charset="0"/>
                <a:cs typeface="Times New Roman" panose="02020603050405020304" pitchFamily="18" charset="0"/>
              </a:rPr>
              <a:t>В </a:t>
            </a:r>
            <a:r>
              <a:rPr lang="ru-RU" sz="1600" dirty="0">
                <a:solidFill>
                  <a:schemeClr val="bg1"/>
                </a:solidFill>
                <a:latin typeface="Times New Roman" panose="02020603050405020304" pitchFamily="18" charset="0"/>
                <a:cs typeface="Times New Roman" panose="02020603050405020304" pitchFamily="18" charset="0"/>
              </a:rPr>
              <a:t>рамках программно-целевого проекта «Всероссийский конкурс проектов доп. образования школьников в сфере научного и научно-технического творчества» был получен грант c целью реализации социально значимого проекта «Энергия будущего</a:t>
            </a:r>
            <a:r>
              <a:rPr lang="ru-RU" sz="1600" dirty="0" smtClean="0">
                <a:solidFill>
                  <a:schemeClr val="bg1"/>
                </a:solidFill>
                <a:latin typeface="Times New Roman" panose="02020603050405020304" pitchFamily="18" charset="0"/>
                <a:cs typeface="Times New Roman" panose="02020603050405020304" pitchFamily="18" charset="0"/>
              </a:rPr>
              <a:t>».</a:t>
            </a:r>
          </a:p>
          <a:p>
            <a:pPr algn="just">
              <a:spcBef>
                <a:spcPts val="0"/>
              </a:spcBef>
            </a:pPr>
            <a:r>
              <a:rPr lang="ru-RU" sz="1600" dirty="0">
                <a:solidFill>
                  <a:schemeClr val="bg1"/>
                </a:solidFill>
                <a:latin typeface="Times New Roman" panose="02020603050405020304" pitchFamily="18" charset="0"/>
                <a:cs typeface="Times New Roman" panose="02020603050405020304" pitchFamily="18" charset="0"/>
              </a:rPr>
              <a:t>В городе Калининграде появился действующий экспонат по использованию альтернативных источников энергии, который привлекает внимание всех заинтересованных лиц. </a:t>
            </a:r>
          </a:p>
          <a:p>
            <a:pPr algn="just">
              <a:spcBef>
                <a:spcPts val="0"/>
              </a:spcBef>
            </a:pPr>
            <a:r>
              <a:rPr lang="ru-RU" sz="1600" dirty="0">
                <a:solidFill>
                  <a:schemeClr val="bg1"/>
                </a:solidFill>
                <a:latin typeface="Times New Roman" panose="02020603050405020304" pitchFamily="18" charset="0"/>
                <a:cs typeface="Times New Roman" panose="02020603050405020304" pitchFamily="18" charset="0"/>
              </a:rPr>
              <a:t>Учащиеся образовательных учреждений города и области, посетившие интерактивные занятия «АИЭ»:</a:t>
            </a:r>
          </a:p>
          <a:p>
            <a:pPr lvl="0" algn="just">
              <a:spcBef>
                <a:spcPts val="0"/>
              </a:spcBef>
            </a:pPr>
            <a:r>
              <a:rPr lang="ru-RU" sz="1600" dirty="0">
                <a:solidFill>
                  <a:schemeClr val="bg1"/>
                </a:solidFill>
                <a:latin typeface="Times New Roman" panose="02020603050405020304" pitchFamily="18" charset="0"/>
                <a:cs typeface="Times New Roman" panose="02020603050405020304" pitchFamily="18" charset="0"/>
              </a:rPr>
              <a:t> Приобрели элементарные знания простейших электрических схем, наглядно познакомились с теоретическими и практическими основами альтернативной энергетики, на практике научились собирать схемы использования солнечной батареи и ветряной мельницы на основе конструктора «Знаток»;</a:t>
            </a:r>
          </a:p>
          <a:p>
            <a:pPr lvl="0" algn="just">
              <a:spcBef>
                <a:spcPts val="0"/>
              </a:spcBef>
            </a:pPr>
            <a:r>
              <a:rPr lang="ru-RU" sz="1600" dirty="0">
                <a:solidFill>
                  <a:schemeClr val="bg1"/>
                </a:solidFill>
                <a:latin typeface="Times New Roman" panose="02020603050405020304" pitchFamily="18" charset="0"/>
                <a:cs typeface="Times New Roman" panose="02020603050405020304" pitchFamily="18" charset="0"/>
              </a:rPr>
              <a:t>Приняли участие в научно-практической конференции по использованию альтернативных источников энергии;</a:t>
            </a:r>
          </a:p>
          <a:p>
            <a:pPr lvl="0" algn="just">
              <a:spcBef>
                <a:spcPts val="0"/>
              </a:spcBef>
            </a:pPr>
            <a:r>
              <a:rPr lang="ru-RU" sz="1600" dirty="0">
                <a:solidFill>
                  <a:schemeClr val="bg1"/>
                </a:solidFill>
                <a:latin typeface="Times New Roman" panose="02020603050405020304" pitchFamily="18" charset="0"/>
                <a:cs typeface="Times New Roman" panose="02020603050405020304" pitchFamily="18" charset="0"/>
              </a:rPr>
              <a:t>Смогли реализовать свои научные идеи на выставке научно-технического творчества АИЭ в рамках фестиваля инженерно-технического творчества «Цифровое будущее России».</a:t>
            </a:r>
          </a:p>
          <a:p>
            <a:pPr lvl="0" algn="just">
              <a:spcBef>
                <a:spcPts val="0"/>
              </a:spcBef>
            </a:pPr>
            <a:r>
              <a:rPr lang="ru-RU" sz="1600" dirty="0">
                <a:solidFill>
                  <a:schemeClr val="bg1"/>
                </a:solidFill>
                <a:latin typeface="Times New Roman" panose="02020603050405020304" pitchFamily="18" charset="0"/>
                <a:cs typeface="Times New Roman" panose="02020603050405020304" pitchFamily="18" charset="0"/>
              </a:rPr>
              <a:t>Приобрели знания и смогут объяснять на основе физических законов и теорий процессы и явления в окружающей жизни и в технике</a:t>
            </a:r>
            <a:r>
              <a:rPr lang="ru-RU" sz="1600" u="sng" dirty="0">
                <a:solidFill>
                  <a:schemeClr val="bg1"/>
                </a:solidFill>
                <a:latin typeface="Times New Roman" panose="02020603050405020304" pitchFamily="18" charset="0"/>
                <a:cs typeface="Times New Roman" panose="02020603050405020304" pitchFamily="18" charset="0"/>
              </a:rPr>
              <a:t>; </a:t>
            </a:r>
            <a:endParaRPr lang="ru-RU" sz="1600" dirty="0">
              <a:solidFill>
                <a:schemeClr val="bg1"/>
              </a:solidFill>
              <a:latin typeface="Times New Roman" panose="02020603050405020304" pitchFamily="18" charset="0"/>
              <a:cs typeface="Times New Roman" panose="02020603050405020304" pitchFamily="18" charset="0"/>
            </a:endParaRPr>
          </a:p>
          <a:p>
            <a:pPr lvl="0" algn="just">
              <a:spcBef>
                <a:spcPts val="0"/>
              </a:spcBef>
            </a:pPr>
            <a:r>
              <a:rPr lang="ru-RU" sz="1600" dirty="0">
                <a:solidFill>
                  <a:schemeClr val="bg1"/>
                </a:solidFill>
                <a:latin typeface="Times New Roman" panose="02020603050405020304" pitchFamily="18" charset="0"/>
                <a:cs typeface="Times New Roman" panose="02020603050405020304" pitchFamily="18" charset="0"/>
              </a:rPr>
              <a:t>Научились решать несложные практические электротехнические задачи. </a:t>
            </a:r>
          </a:p>
          <a:p>
            <a:pPr algn="just">
              <a:spcBef>
                <a:spcPts val="0"/>
              </a:spcBef>
            </a:pPr>
            <a:r>
              <a:rPr lang="ru-RU" sz="1600" dirty="0">
                <a:solidFill>
                  <a:schemeClr val="bg1"/>
                </a:solidFill>
                <a:latin typeface="Times New Roman" panose="02020603050405020304" pitchFamily="18" charset="0"/>
                <a:cs typeface="Times New Roman" panose="02020603050405020304" pitchFamily="18" charset="0"/>
              </a:rPr>
              <a:t>На базе МАУДО СЮТ создана научно-техническая площадка «АИЭ», объединившая всех заинтересованных учащихся, которые готовы продвигать свои новые идеи в жизнь.</a:t>
            </a:r>
          </a:p>
        </p:txBody>
      </p:sp>
    </p:spTree>
    <p:extLst>
      <p:ext uri="{BB962C8B-B14F-4D97-AF65-F5344CB8AC3E}">
        <p14:creationId xmlns:p14="http://schemas.microsoft.com/office/powerpoint/2010/main" val="2181322890"/>
      </p:ext>
    </p:extLst>
  </p:cSld>
  <p:clrMapOvr>
    <a:masterClrMapping/>
  </p:clrMapOvr>
  <p:transition spd="slow">
    <p:wheel spokes="1"/>
    <p:sndAc>
      <p:endSnd/>
    </p:sndAc>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51520" y="548680"/>
            <a:ext cx="8640960" cy="5904656"/>
          </a:xfrm>
        </p:spPr>
        <p:txBody>
          <a:bodyPr>
            <a:normAutofit/>
          </a:bodyPr>
          <a:lstStyle/>
          <a:p>
            <a:r>
              <a:rPr lang="ru-RU" sz="2000" b="1" dirty="0">
                <a:solidFill>
                  <a:schemeClr val="bg1"/>
                </a:solidFill>
                <a:latin typeface="Times New Roman" panose="02020603050405020304" pitchFamily="18" charset="0"/>
                <a:cs typeface="Times New Roman" panose="02020603050405020304" pitchFamily="18" charset="0"/>
              </a:rPr>
              <a:t>Организация работы центра ЮИД «Балтика» по пропаганде детской дорожной безопасности во время летних каникул в оздоровительных лагерях дневного </a:t>
            </a:r>
            <a:r>
              <a:rPr lang="ru-RU" sz="2000" b="1" dirty="0" smtClean="0">
                <a:solidFill>
                  <a:schemeClr val="bg1"/>
                </a:solidFill>
                <a:latin typeface="Times New Roman" panose="02020603050405020304" pitchFamily="18" charset="0"/>
                <a:cs typeface="Times New Roman" panose="02020603050405020304" pitchFamily="18" charset="0"/>
              </a:rPr>
              <a:t>пребывания</a:t>
            </a:r>
          </a:p>
          <a:p>
            <a:endParaRPr lang="ru-RU" sz="2000" dirty="0">
              <a:solidFill>
                <a:schemeClr val="bg1"/>
              </a:solidFill>
              <a:latin typeface="Times New Roman" panose="02020603050405020304" pitchFamily="18" charset="0"/>
              <a:cs typeface="Times New Roman" panose="02020603050405020304" pitchFamily="18" charset="0"/>
            </a:endParaRPr>
          </a:p>
          <a:p>
            <a:r>
              <a:rPr lang="ru-RU" sz="2000" dirty="0">
                <a:solidFill>
                  <a:schemeClr val="bg1"/>
                </a:solidFill>
                <a:latin typeface="Times New Roman" panose="02020603050405020304" pitchFamily="18" charset="0"/>
                <a:cs typeface="Times New Roman" panose="02020603050405020304" pitchFamily="18" charset="0"/>
              </a:rPr>
              <a:t>Проект центра ЮИД «Балтика» при поддержке Управления ГИБДД по Калининградской области начал работу с мая 2018 года. Как «Ресурсный центр» МАУДО СЮТ, для всех заинтересованных лиц создали страницу в сети интернет </a:t>
            </a:r>
            <a:r>
              <a:rPr lang="ru-RU" sz="2000" u="sng" dirty="0">
                <a:solidFill>
                  <a:schemeClr val="bg1"/>
                </a:solidFill>
                <a:latin typeface="Times New Roman" panose="02020603050405020304" pitchFamily="18" charset="0"/>
                <a:cs typeface="Times New Roman" panose="02020603050405020304" pitchFamily="18" charset="0"/>
                <a:hlinkClick r:id="rId2"/>
              </a:rPr>
              <a:t>https://vk.com/uid_baltika</a:t>
            </a:r>
            <a:r>
              <a:rPr lang="ru-RU" sz="2000" dirty="0">
                <a:solidFill>
                  <a:schemeClr val="bg1"/>
                </a:solidFill>
                <a:latin typeface="Times New Roman" panose="02020603050405020304" pitchFamily="18" charset="0"/>
                <a:cs typeface="Times New Roman" panose="02020603050405020304" pitchFamily="18" charset="0"/>
              </a:rPr>
              <a:t> и зарегистрировались на Всероссийском сайте ЮИД.РФ </a:t>
            </a:r>
            <a:r>
              <a:rPr lang="ru-RU" sz="2000" u="sng" dirty="0">
                <a:solidFill>
                  <a:schemeClr val="bg1"/>
                </a:solidFill>
                <a:latin typeface="Times New Roman" panose="02020603050405020304" pitchFamily="18" charset="0"/>
                <a:cs typeface="Times New Roman" panose="02020603050405020304" pitchFamily="18" charset="0"/>
                <a:hlinkClick r:id="rId3"/>
              </a:rPr>
              <a:t>https://yuid.ru/</a:t>
            </a:r>
            <a:r>
              <a:rPr lang="ru-RU" sz="2000" dirty="0">
                <a:solidFill>
                  <a:schemeClr val="bg1"/>
                </a:solidFill>
                <a:latin typeface="Times New Roman" panose="02020603050405020304" pitchFamily="18" charset="0"/>
                <a:cs typeface="Times New Roman" panose="02020603050405020304" pitchFamily="18" charset="0"/>
              </a:rPr>
              <a:t>. </a:t>
            </a:r>
          </a:p>
          <a:p>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1588152"/>
      </p:ext>
    </p:extLst>
  </p:cSld>
  <p:clrMapOvr>
    <a:masterClrMapping/>
  </p:clrMapOvr>
  <p:transition spd="slow">
    <p:wheel spokes="1"/>
    <p:sndAc>
      <p:endSnd/>
    </p:sndAc>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07504" y="332656"/>
            <a:ext cx="8928992" cy="6120680"/>
          </a:xfrm>
        </p:spPr>
        <p:txBody>
          <a:bodyPr>
            <a:normAutofit fontScale="55000" lnSpcReduction="20000"/>
          </a:bodyPr>
          <a:lstStyle/>
          <a:p>
            <a:pPr algn="just"/>
            <a:r>
              <a:rPr lang="ru-RU" sz="2500" b="1" dirty="0">
                <a:solidFill>
                  <a:srgbClr val="FF0000"/>
                </a:solidFill>
                <a:latin typeface="Times New Roman" panose="02020603050405020304" pitchFamily="18" charset="0"/>
                <a:cs typeface="Times New Roman" panose="02020603050405020304" pitchFamily="18" charset="0"/>
              </a:rPr>
              <a:t>Проблемы, </a:t>
            </a:r>
            <a:r>
              <a:rPr lang="ru-RU" sz="2500" b="1" dirty="0" smtClean="0">
                <a:solidFill>
                  <a:srgbClr val="FF0000"/>
                </a:solidFill>
                <a:latin typeface="Times New Roman" panose="02020603050405020304" pitchFamily="18" charset="0"/>
                <a:cs typeface="Times New Roman" panose="02020603050405020304" pitchFamily="18" charset="0"/>
              </a:rPr>
              <a:t>решавшиеся </a:t>
            </a:r>
            <a:r>
              <a:rPr lang="ru-RU" sz="2500" b="1" dirty="0">
                <a:solidFill>
                  <a:srgbClr val="FF0000"/>
                </a:solidFill>
                <a:latin typeface="Times New Roman" panose="02020603050405020304" pitchFamily="18" charset="0"/>
                <a:cs typeface="Times New Roman" panose="02020603050405020304" pitchFamily="18" charset="0"/>
              </a:rPr>
              <a:t>в текущем учебном году, пути их </a:t>
            </a:r>
            <a:r>
              <a:rPr lang="ru-RU" sz="2500" b="1" dirty="0" smtClean="0">
                <a:solidFill>
                  <a:srgbClr val="FF0000"/>
                </a:solidFill>
                <a:latin typeface="Times New Roman" panose="02020603050405020304" pitchFamily="18" charset="0"/>
                <a:cs typeface="Times New Roman" panose="02020603050405020304" pitchFamily="18" charset="0"/>
              </a:rPr>
              <a:t>решения</a:t>
            </a:r>
          </a:p>
          <a:p>
            <a:pPr lvl="0" algn="just"/>
            <a:r>
              <a:rPr lang="ru-RU" sz="2200" dirty="0">
                <a:solidFill>
                  <a:schemeClr val="bg1"/>
                </a:solidFill>
                <a:latin typeface="Times New Roman" panose="02020603050405020304" pitchFamily="18" charset="0"/>
                <a:cs typeface="Times New Roman" panose="02020603050405020304" pitchFamily="18" charset="0"/>
              </a:rPr>
              <a:t>При увеличении количества направлений технического творчества, МАУДО СЮТ сталкивается с нехваткой учебных помещений. Решать данную проблему возможно двумя способами: первый – увеличение количества учебных помещений, перераспределение помещений, требующих завершения строительных работ, для размещения в них учебных кабинетов для приоритетных направлений; и второй - организация работы на базе МАОУ города, заинтересованных в сотрудничестве. МАУДО СЮТ были подписаны договоры о сотрудничестве с МАОУ СОШ № 4; МАОУ СОШ № 24; МАОУ гимназия № 22; МАОУ лицей №17 по реализации интеллектуального, нравственного, эмоционального развития личности обучающихся, всестороннего развития способностей, научно-исследовательской деятельности, на основе познавательной и социальной активности детей. </a:t>
            </a:r>
          </a:p>
          <a:p>
            <a:pPr algn="just"/>
            <a:r>
              <a:rPr lang="ru-RU" sz="2200" dirty="0">
                <a:solidFill>
                  <a:schemeClr val="bg1"/>
                </a:solidFill>
                <a:latin typeface="Times New Roman" panose="02020603050405020304" pitchFamily="18" charset="0"/>
                <a:cs typeface="Times New Roman" panose="02020603050405020304" pitchFamily="18" charset="0"/>
              </a:rPr>
              <a:t>2. Проблема привлечения и сохранности контингента учащихся, особенно среднего и старшего звена решается путём разработки новых программ, реализующих инновационные виды деятельности с привлечением высокотехнологичного оборудования. Более активной работы по организации культурно-массовых мероприятий с детьми и родителями: соревнований, конкурсов, выставок, праздников, акций, как на уровне учреждения, так и на уровне города и области, с привлечением образовательных учреждений, других заинтересованных организаций.</a:t>
            </a:r>
          </a:p>
          <a:p>
            <a:pPr algn="just"/>
            <a:r>
              <a:rPr lang="ru-RU" sz="2200" dirty="0">
                <a:solidFill>
                  <a:schemeClr val="bg1"/>
                </a:solidFill>
                <a:latin typeface="Times New Roman" panose="02020603050405020304" pitchFamily="18" charset="0"/>
                <a:cs typeface="Times New Roman" panose="02020603050405020304" pitchFamily="18" charset="0"/>
              </a:rPr>
              <a:t>3. При реализации новых программ технической направленности приходится решать проблему обновления программного обеспечения, подготовку педагогов, осваивать приемы и навыки работы с новым высокотехнологическим оборудованием, а это влечет за собой высокие материальные затраты. Улучшение материально-технической базы (высокотехнологическое оборудование) происходит на основании перспективного плана развития, согласно которому необходимо пополнять учебную базу наиболее приоритетных направлений. Для этого МАУДО СЮТ изыскивает средства с привлечением сторонних организаций (спонсоров), участие в государственной поддержке в виде грантов и конкурсных отборов.</a:t>
            </a:r>
          </a:p>
          <a:p>
            <a:pPr algn="just"/>
            <a:r>
              <a:rPr lang="ru-RU" sz="2200" dirty="0">
                <a:solidFill>
                  <a:schemeClr val="bg1"/>
                </a:solidFill>
                <a:latin typeface="Times New Roman" panose="02020603050405020304" pitchFamily="18" charset="0"/>
                <a:cs typeface="Times New Roman" panose="02020603050405020304" pitchFamily="18" charset="0"/>
              </a:rPr>
              <a:t>4.  Еще одной из острых проблем является нехватка квалифицированных педагогических кадров, увлеченных новыми идеями педагогов. В связи с этим, будет продолжена работа по повышению квалификации педагогов, активные мероприятия по привлечению молодых специалистов. </a:t>
            </a:r>
          </a:p>
          <a:p>
            <a:endParaRPr lang="ru-RU" b="1" dirty="0" smtClean="0">
              <a:solidFill>
                <a:schemeClr val="bg1"/>
              </a:solidFill>
            </a:endParaRPr>
          </a:p>
          <a:p>
            <a:endParaRPr lang="ru-RU" dirty="0">
              <a:solidFill>
                <a:schemeClr val="bg1"/>
              </a:solidFill>
            </a:endParaRPr>
          </a:p>
        </p:txBody>
      </p:sp>
    </p:spTree>
    <p:extLst>
      <p:ext uri="{BB962C8B-B14F-4D97-AF65-F5344CB8AC3E}">
        <p14:creationId xmlns:p14="http://schemas.microsoft.com/office/powerpoint/2010/main" val="3611216721"/>
      </p:ext>
    </p:extLst>
  </p:cSld>
  <p:clrMapOvr>
    <a:masterClrMapping/>
  </p:clrMapOvr>
  <p:transition spd="slow">
    <p:wheel spokes="1"/>
    <p:sndAc>
      <p:endSnd/>
    </p:sndAc>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79512" y="116632"/>
            <a:ext cx="8856984" cy="6624736"/>
          </a:xfrm>
        </p:spPr>
        <p:txBody>
          <a:bodyPr>
            <a:normAutofit/>
          </a:bodyPr>
          <a:lstStyle/>
          <a:p>
            <a:pPr algn="just"/>
            <a:r>
              <a:rPr lang="ru-RU" sz="1200" dirty="0">
                <a:solidFill>
                  <a:schemeClr val="bg1"/>
                </a:solidFill>
                <a:latin typeface="Times New Roman" panose="02020603050405020304" pitchFamily="18" charset="0"/>
                <a:cs typeface="Times New Roman" panose="02020603050405020304" pitchFamily="18" charset="0"/>
              </a:rPr>
              <a:t>5. Отсутствие (муниципального) </a:t>
            </a:r>
            <a:r>
              <a:rPr lang="ru-RU" sz="1200" dirty="0" err="1">
                <a:solidFill>
                  <a:schemeClr val="bg1"/>
                </a:solidFill>
                <a:latin typeface="Times New Roman" panose="02020603050405020304" pitchFamily="18" charset="0"/>
                <a:cs typeface="Times New Roman" panose="02020603050405020304" pitchFamily="18" charset="0"/>
              </a:rPr>
              <a:t>автогородка</a:t>
            </a:r>
            <a:r>
              <a:rPr lang="ru-RU" sz="1200" dirty="0">
                <a:solidFill>
                  <a:schemeClr val="bg1"/>
                </a:solidFill>
                <a:latin typeface="Times New Roman" panose="02020603050405020304" pitchFamily="18" charset="0"/>
                <a:cs typeface="Times New Roman" panose="02020603050405020304" pitchFamily="18" charset="0"/>
              </a:rPr>
              <a:t>, в котором возможно проведение занятий в течение всего года, а территория учреждения позволяет построить </a:t>
            </a:r>
            <a:r>
              <a:rPr lang="ru-RU" sz="1200" dirty="0" err="1">
                <a:solidFill>
                  <a:schemeClr val="bg1"/>
                </a:solidFill>
                <a:latin typeface="Times New Roman" panose="02020603050405020304" pitchFamily="18" charset="0"/>
                <a:cs typeface="Times New Roman" panose="02020603050405020304" pitchFamily="18" charset="0"/>
              </a:rPr>
              <a:t>автогородок</a:t>
            </a:r>
            <a:r>
              <a:rPr lang="ru-RU" sz="1200" dirty="0">
                <a:solidFill>
                  <a:schemeClr val="bg1"/>
                </a:solidFill>
                <a:latin typeface="Times New Roman" panose="02020603050405020304" pitchFamily="18" charset="0"/>
                <a:cs typeface="Times New Roman" panose="02020603050405020304" pitchFamily="18" charset="0"/>
              </a:rPr>
              <a:t>. Создание такого комплекса поможет реализовывать практические занятия по ПДД, популяризировать данное направление, что позволит в дальнейшем увеличить охват детей среднего и старшего возраста и организовать занятия по автоделу, открыть специализированный кабинет по подготовке школьников к дальнейшему получению водительского удостоверения. </a:t>
            </a:r>
            <a:endParaRPr lang="ru-RU" sz="1200" dirty="0" smtClean="0">
              <a:solidFill>
                <a:schemeClr val="bg1"/>
              </a:solidFill>
              <a:latin typeface="Times New Roman" panose="02020603050405020304" pitchFamily="18" charset="0"/>
              <a:cs typeface="Times New Roman" panose="02020603050405020304" pitchFamily="18" charset="0"/>
            </a:endParaRPr>
          </a:p>
          <a:p>
            <a:pPr algn="just"/>
            <a:r>
              <a:rPr lang="ru-RU" sz="1200" dirty="0" smtClean="0">
                <a:solidFill>
                  <a:schemeClr val="bg1"/>
                </a:solidFill>
                <a:latin typeface="Times New Roman" panose="02020603050405020304" pitchFamily="18" charset="0"/>
                <a:cs typeface="Times New Roman" panose="02020603050405020304" pitchFamily="18" charset="0"/>
              </a:rPr>
              <a:t>6</a:t>
            </a:r>
            <a:r>
              <a:rPr lang="ru-RU" sz="1200" dirty="0">
                <a:solidFill>
                  <a:schemeClr val="bg1"/>
                </a:solidFill>
                <a:latin typeface="Times New Roman" panose="02020603050405020304" pitchFamily="18" charset="0"/>
                <a:cs typeface="Times New Roman" panose="02020603050405020304" pitchFamily="18" charset="0"/>
              </a:rPr>
              <a:t>. Работа в системе персонифицированного финансирования дополнительного образования является совершенно новым и не до конца отлаженным процессом, вызывая массу вопросов, как со стороны педагогического коллектива, так и со стороны родителей. В целях формирования реестров значимых программ, общеразвивающих программ на уровне муниципалитета проводится оценка образовательных программ, реализуемых образовательными организациями, осуществляющими образовательную деятельность по реализации дополнительных общеобразовательных программ за счет бюджетных ассигнований местного бюджета. По результатам указанной оценки по каждой дополнительной общеобразовательной программе принимается решение о ее включении в соответствующий реестр образовательных программ и максимальной численности обучающихся по соответствующей программе. Соответствующие решения учитываются органами местного самоуправления, осуществляющими функции и полномочия учредителей, при формировании и утверждении муниципальных заданий бюджетным и автономным учреждениям. Таким образом педагоги дополнительного образования и администрация МАУДО СЮТ проводят непосредственное взаимодействие с уполномоченными организациями в рамках наполнения «Навигатора» на портале персонифицированного дополнительного образования Калининградской области, а также проводят разъяснительную работу с родителями и законными представителями по вопросам ПФДО.</a:t>
            </a:r>
          </a:p>
          <a:p>
            <a:pPr algn="just"/>
            <a:r>
              <a:rPr lang="ru-RU" sz="1200" dirty="0">
                <a:solidFill>
                  <a:schemeClr val="bg1"/>
                </a:solidFill>
                <a:latin typeface="Times New Roman" panose="02020603050405020304" pitchFamily="18" charset="0"/>
                <a:cs typeface="Times New Roman" panose="02020603050405020304" pitchFamily="18" charset="0"/>
              </a:rPr>
              <a:t>Несмотря на все возникающие проблемы, инновационное развитие должно быть направлено на включение новых идей и технологий в образовательный процесс, при постоянном росте качества предоставляемых услуг, высоком уровне инноваций и трансляции эффективного педагогического, методического и управленческого опыта.</a:t>
            </a:r>
          </a:p>
          <a:p>
            <a:pPr algn="just"/>
            <a:r>
              <a:rPr lang="ru-RU" sz="800" dirty="0"/>
              <a:t> </a:t>
            </a:r>
          </a:p>
          <a:p>
            <a:endParaRPr lang="ru-RU"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439657"/>
      </p:ext>
    </p:extLst>
  </p:cSld>
  <p:clrMapOvr>
    <a:masterClrMapping/>
  </p:clrMapOvr>
  <p:transition spd="slow">
    <p:wheel spokes="1"/>
    <p:sndAc>
      <p:endSnd/>
    </p:sndAc>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Желтый и оранжевый">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Контур">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онтур">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6688</TotalTime>
  <Words>5417</Words>
  <Application>Microsoft Office PowerPoint</Application>
  <PresentationFormat>Экран (4:3)</PresentationFormat>
  <Paragraphs>836</Paragraphs>
  <Slides>31</Slides>
  <Notes>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31</vt:i4>
      </vt:variant>
    </vt:vector>
  </HeadingPairs>
  <TitlesOfParts>
    <vt:vector size="39" baseType="lpstr">
      <vt:lpstr>Arial Unicode MS</vt:lpstr>
      <vt:lpstr>Arial</vt:lpstr>
      <vt:lpstr>Calibri</vt:lpstr>
      <vt:lpstr>Tahoma</vt:lpstr>
      <vt:lpstr>Times New Roman</vt:lpstr>
      <vt:lpstr>Trebuchet MS</vt:lpstr>
      <vt:lpstr>Tw Cen MT</vt:lpstr>
      <vt:lpstr>Контур</vt:lpstr>
      <vt:lpstr>Презентация PowerPoint</vt:lpstr>
      <vt:lpstr>Презентация PowerPoint</vt:lpstr>
      <vt:lpstr>Краткая справка об истории учреждения</vt:lpstr>
      <vt:lpstr>Презентация PowerPoint</vt:lpstr>
      <vt:lpstr>УСЛОВИЯ ОРГАНИЗАЦИИ ОБРАЗОВАТЕЛЬНОГО ПРОЦЕССА ТИП ЗДАНИЙ – ДЮСТК (ДЕТСКО-ЮНОШЕСКИЙ СПОРТИВНО-ТЕХНИЧЕСКИЙ КОМПЛЕКС) ГОД ВВОДА В ЭКСПЛУАТАЦИЮ – 2007 ГОД  РЕАЛЬНАЯ НАПОЛНЯЕМОСТЬ: ОДНОВРЕМЕННО МОГУТ ЗАНИМАТЬСЯ 75-90 ЧЕЛОВЕК ДАННЫЕ О НАЛИЧИИ МАТЕРИАЛЬНО – ТЕХНИЧЕСКОЙ БАЗЫ:   </vt:lpstr>
      <vt:lpstr>Условия безопасности жизнедеятельности  (особенно при стихийных бедствиях, эпидемиях, попытках террористических актов)</vt:lpstr>
      <vt:lpstr>Информация о ремонтно-строительных работах</vt:lpstr>
      <vt:lpstr>Сведения о кадровом составе учреждения</vt:lpstr>
      <vt:lpstr>Принципы образовательной деятельности в 2018-2019 учебном году.</vt:lpstr>
      <vt:lpstr>Принципы образовательной деятельности в 2018-2019 учебном году.</vt:lpstr>
      <vt:lpstr>Основная цель методической работы  в 2018-2019 учебном году </vt:lpstr>
      <vt:lpstr>Задачи методической работы  в 2018-2019 учебном году </vt:lpstr>
      <vt:lpstr>Организация учебной деятельности  в 2018-2019 учебном году </vt:lpstr>
      <vt:lpstr>Организация учебной деятельности  в 2018-2019 учебном году </vt:lpstr>
      <vt:lpstr>Проблемы, решавшиеся в 2018 - 2019 учебном году,  пути их решения</vt:lpstr>
      <vt:lpstr>Презентация PowerPoint</vt:lpstr>
      <vt:lpstr>Презентация PowerPoint</vt:lpstr>
      <vt:lpstr>Сведения об источниках получения средств</vt:lpstr>
      <vt:lpstr> Расходы и поступление нефинансовых активов</vt:lpstr>
      <vt:lpstr>Презентация PowerPoint</vt:lpstr>
      <vt:lpstr>Информация об участии воспитанников в массовых мероприятиях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Городская Станция Юных Техников</dc:title>
  <dc:creator>User</dc:creator>
  <cp:lastModifiedBy>Windows User</cp:lastModifiedBy>
  <cp:revision>304</cp:revision>
  <dcterms:created xsi:type="dcterms:W3CDTF">2005-06-16T07:57:27Z</dcterms:created>
  <dcterms:modified xsi:type="dcterms:W3CDTF">2020-03-03T09:35:40Z</dcterms:modified>
</cp:coreProperties>
</file>