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38" r:id="rId1"/>
  </p:sldMasterIdLst>
  <p:notesMasterIdLst>
    <p:notesMasterId r:id="rId54"/>
  </p:notesMasterIdLst>
  <p:handoutMasterIdLst>
    <p:handoutMasterId r:id="rId55"/>
  </p:handoutMasterIdLst>
  <p:sldIdLst>
    <p:sldId id="302" r:id="rId2"/>
    <p:sldId id="303" r:id="rId3"/>
    <p:sldId id="299" r:id="rId4"/>
    <p:sldId id="300" r:id="rId5"/>
    <p:sldId id="301" r:id="rId6"/>
    <p:sldId id="304" r:id="rId7"/>
    <p:sldId id="305" r:id="rId8"/>
    <p:sldId id="306" r:id="rId9"/>
    <p:sldId id="307" r:id="rId10"/>
    <p:sldId id="308" r:id="rId11"/>
    <p:sldId id="309" r:id="rId12"/>
    <p:sldId id="310" r:id="rId13"/>
    <p:sldId id="311" r:id="rId14"/>
    <p:sldId id="312" r:id="rId15"/>
    <p:sldId id="313" r:id="rId16"/>
    <p:sldId id="258" r:id="rId17"/>
    <p:sldId id="259" r:id="rId18"/>
    <p:sldId id="260" r:id="rId19"/>
    <p:sldId id="261" r:id="rId20"/>
    <p:sldId id="263" r:id="rId21"/>
    <p:sldId id="264" r:id="rId22"/>
    <p:sldId id="265" r:id="rId23"/>
    <p:sldId id="266" r:id="rId24"/>
    <p:sldId id="267" r:id="rId25"/>
    <p:sldId id="268"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90" r:id="rId44"/>
    <p:sldId id="293" r:id="rId45"/>
    <p:sldId id="291" r:id="rId46"/>
    <p:sldId id="295" r:id="rId47"/>
    <p:sldId id="296" r:id="rId48"/>
    <p:sldId id="292" r:id="rId49"/>
    <p:sldId id="287" r:id="rId50"/>
    <p:sldId id="288" r:id="rId51"/>
    <p:sldId id="297" r:id="rId52"/>
    <p:sldId id="289" r:id="rId53"/>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83707" autoAdjust="0"/>
  </p:normalViewPr>
  <p:slideViewPr>
    <p:cSldViewPr snapToGrid="0">
      <p:cViewPr varScale="1">
        <p:scale>
          <a:sx n="92" d="100"/>
          <a:sy n="92" d="100"/>
        </p:scale>
        <p:origin x="498" y="90"/>
      </p:cViewPr>
      <p:guideLst/>
    </p:cSldViewPr>
  </p:slideViewPr>
  <p:notesTextViewPr>
    <p:cViewPr>
      <p:scale>
        <a:sx n="1" d="1"/>
        <a:sy n="1" d="1"/>
      </p:scale>
      <p:origin x="0" y="0"/>
    </p:cViewPr>
  </p:notesTextViewPr>
  <p:notesViewPr>
    <p:cSldViewPr snapToGrid="0">
      <p:cViewPr varScale="1">
        <p:scale>
          <a:sx n="77" d="100"/>
          <a:sy n="77" d="100"/>
        </p:scale>
        <p:origin x="363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1\Desktop\&#1054;&#1058;&#1063;&#1045;&#1058;&#1067;,&#1048;&#1057;&#1061;.&#1055;&#1048;&#1057;&#1068;&#1052;&#1040;\&#1054;&#1090;&#1095;&#1077;&#1090;%202019-2020\&#1051;&#1080;&#1089;&#1090;%20Microsoft%20Exce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user1\Desktop\&#1054;&#1058;&#1063;&#1045;&#1058;&#1067;,&#1048;&#1057;&#1061;.&#1055;&#1048;&#1057;&#1068;&#1052;&#1040;\&#1054;&#1090;&#1095;&#1077;&#1090;%202019-2020\&#1051;&#1080;&#1089;&#1090;%20Microsoft%20Excel.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user1\Desktop\&#1054;&#1058;&#1063;&#1045;&#1058;&#1067;,&#1048;&#1057;&#1061;.&#1055;&#1048;&#1057;&#1068;&#1052;&#1040;\&#1054;&#1090;&#1095;&#1077;&#1090;%202019-2020\&#1051;&#1080;&#1089;&#1090;%20Microsoft%20Excel.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Times New Roman" panose="02020603050405020304" pitchFamily="18" charset="0"/>
                <a:ea typeface="+mn-ea"/>
                <a:cs typeface="Times New Roman" panose="02020603050405020304" pitchFamily="18" charset="0"/>
              </a:defRPr>
            </a:pPr>
            <a:r>
              <a:rPr lang="ru-RU" b="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Квалификация педагогов МАУДО СЮТ</a:t>
            </a:r>
          </a:p>
        </c:rich>
      </c:tx>
      <c:layout/>
      <c:overlay val="0"/>
      <c:spPr>
        <a:noFill/>
        <a:ln>
          <a:noFill/>
        </a:ln>
        <a:effectLst/>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Times New Roman" panose="02020603050405020304" pitchFamily="18" charset="0"/>
              <a:ea typeface="+mn-ea"/>
              <a:cs typeface="Times New Roman" panose="02020603050405020304" pitchFamily="18" charset="0"/>
            </a:defRPr>
          </a:pPr>
          <a:endParaRPr lang="ru-RU"/>
        </a:p>
      </c:txPr>
    </c:title>
    <c:autoTitleDeleted val="0"/>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Лист1!$A$1:$A$4</c:f>
              <c:strCache>
                <c:ptCount val="4"/>
                <c:pt idx="0">
                  <c:v>высшая категория</c:v>
                </c:pt>
                <c:pt idx="1">
                  <c:v>1 категория</c:v>
                </c:pt>
                <c:pt idx="2">
                  <c:v>С.З.Д.</c:v>
                </c:pt>
                <c:pt idx="3">
                  <c:v>Менее 2-х лет</c:v>
                </c:pt>
              </c:strCache>
            </c:strRef>
          </c:cat>
          <c:val>
            <c:numRef>
              <c:f>Лист1!$B$1:$B$4</c:f>
              <c:numCache>
                <c:formatCode>General</c:formatCode>
                <c:ptCount val="4"/>
                <c:pt idx="0">
                  <c:v>3</c:v>
                </c:pt>
                <c:pt idx="1">
                  <c:v>2</c:v>
                </c:pt>
                <c:pt idx="2">
                  <c:v>3</c:v>
                </c:pt>
                <c:pt idx="3">
                  <c:v>3</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ru-RU" b="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Возрастной состав педагогов</a:t>
            </a:r>
            <a:r>
              <a:rPr lang="ru-RU" b="0" cap="none" spc="0" baseline="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МАУДО СЮТ</a:t>
            </a:r>
            <a:endParaRPr lang="ru-RU" b="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ru-RU"/>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Лист1!$A$9:$A$12</c:f>
              <c:strCache>
                <c:ptCount val="4"/>
                <c:pt idx="0">
                  <c:v>Молодой специалист</c:v>
                </c:pt>
                <c:pt idx="1">
                  <c:v>до 35 лет</c:v>
                </c:pt>
                <c:pt idx="2">
                  <c:v>до 55 лет</c:v>
                </c:pt>
                <c:pt idx="3">
                  <c:v>старше 55 лет</c:v>
                </c:pt>
              </c:strCache>
            </c:strRef>
          </c:cat>
          <c:val>
            <c:numRef>
              <c:f>Лист1!$B$9:$B$12</c:f>
              <c:numCache>
                <c:formatCode>General</c:formatCode>
                <c:ptCount val="4"/>
                <c:pt idx="0">
                  <c:v>0</c:v>
                </c:pt>
                <c:pt idx="1">
                  <c:v>5</c:v>
                </c:pt>
                <c:pt idx="2">
                  <c:v>2</c:v>
                </c:pt>
                <c:pt idx="3">
                  <c:v>4</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Times New Roman" panose="02020603050405020304" pitchFamily="18" charset="0"/>
                <a:ea typeface="+mn-ea"/>
                <a:cs typeface="Times New Roman" panose="02020603050405020304" pitchFamily="18" charset="0"/>
              </a:defRPr>
            </a:pPr>
            <a:r>
              <a:rPr lang="ru-RU" b="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Анализ деятельности учреждения по направлениям реализации программ (кол-во уч.)</a:t>
            </a:r>
          </a:p>
        </c:rich>
      </c:tx>
      <c:layout/>
      <c:overlay val="0"/>
      <c:spPr>
        <a:noFill/>
        <a:ln>
          <a:noFill/>
        </a:ln>
        <a:effectLst/>
      </c:spPr>
      <c:txPr>
        <a:bodyPr rot="0" spcFirstLastPara="1" vertOverflow="ellipsis" vert="horz" wrap="square" anchor="ctr" anchorCtr="1"/>
        <a:lstStyle/>
        <a:p>
          <a:pPr>
            <a:defRPr sz="1400" b="0" i="0" u="none" strike="noStrike" kern="1200" cap="none" spc="0" baseline="0">
              <a:ln w="0"/>
              <a:solidFill>
                <a:schemeClr val="tx1"/>
              </a:solidFill>
              <a:effectLst>
                <a:outerShdw blurRad="38100" dist="19050" dir="2700000" algn="tl" rotWithShape="0">
                  <a:schemeClr val="dk1">
                    <a:alpha val="40000"/>
                  </a:schemeClr>
                </a:outerShdw>
              </a:effectLst>
              <a:latin typeface="Times New Roman" panose="02020603050405020304" pitchFamily="18" charset="0"/>
              <a:ea typeface="+mn-ea"/>
              <a:cs typeface="Times New Roman" panose="02020603050405020304" pitchFamily="18" charset="0"/>
            </a:defRPr>
          </a:pPr>
          <a:endParaRPr lang="ru-RU"/>
        </a:p>
      </c:txPr>
    </c:title>
    <c:autoTitleDeleted val="0"/>
    <c:plotArea>
      <c:layout/>
      <c:barChart>
        <c:barDir val="col"/>
        <c:grouping val="clustered"/>
        <c:varyColors val="0"/>
        <c:ser>
          <c:idx val="0"/>
          <c:order val="0"/>
          <c:tx>
            <c:strRef>
              <c:f>Лист1!$A$44</c:f>
              <c:strCache>
                <c:ptCount val="1"/>
                <c:pt idx="0">
                  <c:v>Техническая направленность</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Лист1!$B$43:$F$43</c:f>
              <c:strCache>
                <c:ptCount val="5"/>
                <c:pt idx="0">
                  <c:v>2015-2016</c:v>
                </c:pt>
                <c:pt idx="1">
                  <c:v>2016-2017</c:v>
                </c:pt>
                <c:pt idx="2">
                  <c:v>2017-2018</c:v>
                </c:pt>
                <c:pt idx="3">
                  <c:v>2018-2019</c:v>
                </c:pt>
                <c:pt idx="4">
                  <c:v>2019-2020</c:v>
                </c:pt>
              </c:strCache>
            </c:strRef>
          </c:cat>
          <c:val>
            <c:numRef>
              <c:f>Лист1!$B$44:$F$44</c:f>
              <c:numCache>
                <c:formatCode>General</c:formatCode>
                <c:ptCount val="5"/>
                <c:pt idx="0">
                  <c:v>620</c:v>
                </c:pt>
                <c:pt idx="1">
                  <c:v>650</c:v>
                </c:pt>
                <c:pt idx="2">
                  <c:v>665</c:v>
                </c:pt>
                <c:pt idx="3">
                  <c:v>701</c:v>
                </c:pt>
                <c:pt idx="4">
                  <c:v>747</c:v>
                </c:pt>
              </c:numCache>
            </c:numRef>
          </c:val>
        </c:ser>
        <c:ser>
          <c:idx val="1"/>
          <c:order val="1"/>
          <c:tx>
            <c:strRef>
              <c:f>Лист1!$A$45</c:f>
              <c:strCache>
                <c:ptCount val="1"/>
                <c:pt idx="0">
                  <c:v>Социально-педагогическая направленность</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Лист1!$B$43:$F$43</c:f>
              <c:strCache>
                <c:ptCount val="5"/>
                <c:pt idx="0">
                  <c:v>2015-2016</c:v>
                </c:pt>
                <c:pt idx="1">
                  <c:v>2016-2017</c:v>
                </c:pt>
                <c:pt idx="2">
                  <c:v>2017-2018</c:v>
                </c:pt>
                <c:pt idx="3">
                  <c:v>2018-2019</c:v>
                </c:pt>
                <c:pt idx="4">
                  <c:v>2019-2020</c:v>
                </c:pt>
              </c:strCache>
            </c:strRef>
          </c:cat>
          <c:val>
            <c:numRef>
              <c:f>Лист1!$B$45:$F$45</c:f>
              <c:numCache>
                <c:formatCode>General</c:formatCode>
                <c:ptCount val="5"/>
                <c:pt idx="0">
                  <c:v>610</c:v>
                </c:pt>
                <c:pt idx="1">
                  <c:v>580</c:v>
                </c:pt>
                <c:pt idx="2">
                  <c:v>565</c:v>
                </c:pt>
                <c:pt idx="3">
                  <c:v>565</c:v>
                </c:pt>
                <c:pt idx="4">
                  <c:v>525</c:v>
                </c:pt>
              </c:numCache>
            </c:numRef>
          </c:val>
        </c:ser>
        <c:dLbls>
          <c:dLblPos val="outEnd"/>
          <c:showLegendKey val="0"/>
          <c:showVal val="1"/>
          <c:showCatName val="0"/>
          <c:showSerName val="0"/>
          <c:showPercent val="0"/>
          <c:showBubbleSize val="0"/>
        </c:dLbls>
        <c:gapWidth val="219"/>
        <c:overlap val="-27"/>
        <c:axId val="-198223184"/>
        <c:axId val="-198220464"/>
      </c:barChart>
      <c:catAx>
        <c:axId val="-19822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98220464"/>
        <c:crosses val="autoZero"/>
        <c:auto val="1"/>
        <c:lblAlgn val="ctr"/>
        <c:lblOffset val="100"/>
        <c:noMultiLvlLbl val="0"/>
      </c:catAx>
      <c:valAx>
        <c:axId val="-19822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98223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DD16947-ECFC-420A-926F-174223016572}" type="datetime1">
              <a:rPr lang="ru-RU" smtClean="0"/>
              <a:t>01.02.2021</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1C4B79F2-7C6A-497B-9A4A-8ACE18746CB2}" type="slidenum">
              <a:rPr lang="ru-RU" smtClean="0"/>
              <a:t>‹#›</a:t>
            </a:fld>
            <a:endParaRPr lang="ru-RU" dirty="0"/>
          </a:p>
        </p:txBody>
      </p:sp>
    </p:spTree>
    <p:extLst>
      <p:ext uri="{BB962C8B-B14F-4D97-AF65-F5344CB8AC3E}">
        <p14:creationId xmlns:p14="http://schemas.microsoft.com/office/powerpoint/2010/main" val="2636342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C54858-8AC1-4038-B6BD-519804A0AA60}" type="datetime1">
              <a:rPr lang="ru-RU" smtClean="0"/>
              <a:pPr/>
              <a:t>01.02.2021</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262A795-6F94-4A96-B820-B9038480D048}" type="slidenum">
              <a:rPr lang="ru-RU" noProof="0" smtClean="0"/>
              <a:t>‹#›</a:t>
            </a:fld>
            <a:endParaRPr lang="ru-RU" noProof="0" dirty="0"/>
          </a:p>
        </p:txBody>
      </p:sp>
    </p:spTree>
    <p:extLst>
      <p:ext uri="{BB962C8B-B14F-4D97-AF65-F5344CB8AC3E}">
        <p14:creationId xmlns:p14="http://schemas.microsoft.com/office/powerpoint/2010/main" val="966495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rtl="0"/>
            <a:fld id="{237FE10E-7688-4AAF-A536-CFA480B79A70}" type="datetime1">
              <a:rPr lang="ru-RU" noProof="0" smtClean="0"/>
              <a:t>01.02.2021</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125140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6C41B39D-2E41-46D3-8A6B-C11F4FFB853B}" type="datetime1">
              <a:rPr lang="ru-RU" noProof="0" smtClean="0"/>
              <a:t>01.02.2021</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407059670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fld id="{E327A68C-9EA6-43C7-A486-2FF969F5CF0B}" type="datetime1">
              <a:rPr lang="ru-RU" noProof="0" smtClean="0"/>
              <a:t>01.02.2021</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24048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rtl="0"/>
            <a:fld id="{05E6433C-341A-4F8B-9476-F9C3E096DC01}" type="datetime1">
              <a:rPr lang="ru-RU" noProof="0" smtClean="0"/>
              <a:t>01.02.2021</a:t>
            </a:fld>
            <a:endParaRPr lang="ru-RU" noProof="0" dirty="0"/>
          </a:p>
        </p:txBody>
      </p:sp>
      <p:sp>
        <p:nvSpPr>
          <p:cNvPr id="6" name="Footer Placeholder 5"/>
          <p:cNvSpPr>
            <a:spLocks noGrp="1"/>
          </p:cNvSpPr>
          <p:nvPr>
            <p:ph type="ftr" sz="quarter" idx="11"/>
          </p:nvPr>
        </p:nvSpPr>
        <p:spPr/>
        <p:txBody>
          <a:bodyPr/>
          <a:lstStyle/>
          <a:p>
            <a:pPr rtl="0"/>
            <a:endParaRPr lang="ru-RU" noProof="0" dirty="0"/>
          </a:p>
        </p:txBody>
      </p:sp>
      <p:sp>
        <p:nvSpPr>
          <p:cNvPr id="7" name="Slide Number Placeholder 6"/>
          <p:cNvSpPr>
            <a:spLocks noGrp="1"/>
          </p:cNvSpPr>
          <p:nvPr>
            <p:ph type="sldNum" sz="quarter" idx="12"/>
          </p:nvPr>
        </p:nvSpPr>
        <p:spPr/>
        <p:txBody>
          <a:bodyPr/>
          <a:lstStyle/>
          <a:p>
            <a:pPr rtl="0"/>
            <a:fld id="{6D22F896-40B5-4ADD-8801-0D06FADFA095}" type="slidenum">
              <a:rPr lang="ru-RU" noProof="0" smtClean="0"/>
              <a:pPr/>
              <a:t>‹#›</a:t>
            </a:fld>
            <a:endParaRPr lang="ru-RU" noProof="0" dirty="0"/>
          </a:p>
        </p:txBody>
      </p:sp>
    </p:spTree>
    <p:extLst>
      <p:ext uri="{BB962C8B-B14F-4D97-AF65-F5344CB8AC3E}">
        <p14:creationId xmlns:p14="http://schemas.microsoft.com/office/powerpoint/2010/main" val="13782084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5"/>
            <a:ext cx="493776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rtl="0"/>
            <a:fld id="{E86512C5-AF41-4407-9A8D-FDA3CFFC0857}" type="datetime1">
              <a:rPr lang="ru-RU" noProof="0" smtClean="0"/>
              <a:t>01.02.2021</a:t>
            </a:fld>
            <a:endParaRPr lang="ru-RU" noProof="0" dirty="0"/>
          </a:p>
        </p:txBody>
      </p:sp>
      <p:sp>
        <p:nvSpPr>
          <p:cNvPr id="8" name="Footer Placeholder 7"/>
          <p:cNvSpPr>
            <a:spLocks noGrp="1"/>
          </p:cNvSpPr>
          <p:nvPr>
            <p:ph type="ftr" sz="quarter" idx="11"/>
          </p:nvPr>
        </p:nvSpPr>
        <p:spPr/>
        <p:txBody>
          <a:bodyPr/>
          <a:lstStyle/>
          <a:p>
            <a:pPr rtl="0"/>
            <a:endParaRPr lang="ru-RU" noProof="0" dirty="0"/>
          </a:p>
        </p:txBody>
      </p:sp>
      <p:sp>
        <p:nvSpPr>
          <p:cNvPr id="9" name="Slide Number Placeholder 8"/>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416587618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rtl="0"/>
            <a:fld id="{41E0AC5F-13FB-4523-BF00-501B04C3BB6D}" type="datetime1">
              <a:rPr lang="ru-RU" noProof="0" smtClean="0"/>
              <a:t>01.02.2021</a:t>
            </a:fld>
            <a:endParaRPr lang="ru-RU" noProof="0" dirty="0"/>
          </a:p>
        </p:txBody>
      </p:sp>
      <p:sp>
        <p:nvSpPr>
          <p:cNvPr id="4" name="Footer Placeholder 3"/>
          <p:cNvSpPr>
            <a:spLocks noGrp="1"/>
          </p:cNvSpPr>
          <p:nvPr>
            <p:ph type="ftr" sz="quarter" idx="11"/>
          </p:nvPr>
        </p:nvSpPr>
        <p:spPr/>
        <p:txBody>
          <a:bodyPr/>
          <a:lstStyle/>
          <a:p>
            <a:pPr rtl="0"/>
            <a:endParaRPr lang="ru-RU" noProof="0" dirty="0"/>
          </a:p>
        </p:txBody>
      </p:sp>
      <p:sp>
        <p:nvSpPr>
          <p:cNvPr id="5" name="Slide Number Placeholder 4"/>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212720206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rtl="0"/>
            <a:fld id="{1137AEC7-9978-4A4E-9DC4-1AF2565A2397}" type="datetime1">
              <a:rPr lang="ru-RU" noProof="0" smtClean="0"/>
              <a:t>01.02.2021</a:t>
            </a:fld>
            <a:endParaRPr lang="ru-RU" noProof="0" dirty="0"/>
          </a:p>
        </p:txBody>
      </p:sp>
      <p:sp>
        <p:nvSpPr>
          <p:cNvPr id="8" name="Footer Placeholder 7"/>
          <p:cNvSpPr>
            <a:spLocks noGrp="1"/>
          </p:cNvSpPr>
          <p:nvPr>
            <p:ph type="ftr" sz="quarter" idx="11"/>
          </p:nvPr>
        </p:nvSpPr>
        <p:spPr/>
        <p:txBody>
          <a:bodyPr/>
          <a:lstStyle>
            <a:lvl1pPr>
              <a:defRPr>
                <a:solidFill>
                  <a:srgbClr val="FFFFFF"/>
                </a:solidFill>
              </a:defRPr>
            </a:lvl1pPr>
          </a:lstStyle>
          <a:p>
            <a:pPr rtl="0"/>
            <a:endParaRPr lang="ru-RU" noProof="0" dirty="0"/>
          </a:p>
        </p:txBody>
      </p:sp>
      <p:sp>
        <p:nvSpPr>
          <p:cNvPr id="9" name="Slide Number Placeholder 8"/>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6897754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rtl="0"/>
            <a:fld id="{0D854DC3-8A14-43B0-9E50-152D156F7AFE}" type="datetime1">
              <a:rPr lang="ru-RU" noProof="0" smtClean="0"/>
              <a:t>01.02.2021</a:t>
            </a:fld>
            <a:endParaRPr lang="ru-RU" noProof="0"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rtl="0"/>
            <a:endParaRPr lang="ru-RU" noProof="0"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280493884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fld id="{39C322A6-A07A-4901-8F30-4396EF66C96C}" type="datetime1">
              <a:rPr lang="ru-RU" noProof="0" smtClean="0"/>
              <a:t>01.02.2021</a:t>
            </a:fld>
            <a:endParaRPr lang="ru-RU" noProof="0" dirty="0"/>
          </a:p>
        </p:txBody>
      </p:sp>
      <p:sp>
        <p:nvSpPr>
          <p:cNvPr id="6" name="Footer Placeholder 5"/>
          <p:cNvSpPr>
            <a:spLocks noGrp="1"/>
          </p:cNvSpPr>
          <p:nvPr>
            <p:ph type="ftr" sz="quarter" idx="11"/>
          </p:nvPr>
        </p:nvSpPr>
        <p:spPr/>
        <p:txBody>
          <a:bodyPr/>
          <a:lstStyle/>
          <a:p>
            <a:pPr rtl="0"/>
            <a:endParaRPr lang="ru-RU" noProof="0" dirty="0"/>
          </a:p>
        </p:txBody>
      </p:sp>
      <p:sp>
        <p:nvSpPr>
          <p:cNvPr id="7" name="Slide Number Placeholder 6"/>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302673868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1762BD50-8A1F-4CA2-B30E-81FABBC9C978}" type="datetime1">
              <a:rPr lang="ru-RU" noProof="0" smtClean="0"/>
              <a:t>01.02.2021</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334250490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8718929F-6FE6-41F1-B055-03150648DDBF}" type="datetime1">
              <a:rPr lang="ru-RU" noProof="0" smtClean="0"/>
              <a:t>01.02.2021</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68486624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rtl="0"/>
            <a:fld id="{05E6433C-341A-4F8B-9476-F9C3E096DC01}" type="datetime1">
              <a:rPr lang="ru-RU" noProof="0" smtClean="0"/>
              <a:t>01.02.2021</a:t>
            </a:fld>
            <a:endParaRPr lang="ru-RU" noProof="0"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rtl="0"/>
            <a:endParaRPr lang="ru-RU" noProof="0"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rtl="0"/>
            <a:fld id="{6D22F896-40B5-4ADD-8801-0D06FADFA095}" type="slidenum">
              <a:rPr lang="ru-RU" noProof="0" smtClean="0"/>
              <a:pPr/>
              <a:t>‹#›</a:t>
            </a:fld>
            <a:endParaRPr lang="ru-RU" noProof="0"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1366230"/>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sut39.ru/"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gsyut@edu.klgd.ru" TargetMode="External"/><Relationship Id="rId2" Type="http://schemas.openxmlformats.org/officeDocument/2006/relationships/hyperlink" Target="http://sut39.ru/"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training.baltinform.r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4.xml"/><Relationship Id="rId5" Type="http://schemas.openxmlformats.org/officeDocument/2006/relationships/image" Target="../media/image30.jpg"/><Relationship Id="rId4" Type="http://schemas.openxmlformats.org/officeDocument/2006/relationships/image" Target="../media/image29.jpg"/></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4.xml"/><Relationship Id="rId4" Type="http://schemas.openxmlformats.org/officeDocument/2006/relationships/image" Target="../media/image33.jpg"/></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4.xml"/><Relationship Id="rId5" Type="http://schemas.openxmlformats.org/officeDocument/2006/relationships/image" Target="../media/image39.jpg"/><Relationship Id="rId4" Type="http://schemas.openxmlformats.org/officeDocument/2006/relationships/image" Target="../media/image38.jpg"/></Relationships>
</file>

<file path=ppt/slides/_rels/slide3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4.xml"/><Relationship Id="rId5" Type="http://schemas.openxmlformats.org/officeDocument/2006/relationships/image" Target="../media/image43.jpg"/><Relationship Id="rId4" Type="http://schemas.openxmlformats.org/officeDocument/2006/relationships/image" Target="../media/image42.jpg"/></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4.xml"/><Relationship Id="rId5" Type="http://schemas.openxmlformats.org/officeDocument/2006/relationships/image" Target="../media/image47.jpg"/><Relationship Id="rId4" Type="http://schemas.openxmlformats.org/officeDocument/2006/relationships/image" Target="../media/image46.jpg"/></Relationships>
</file>

<file path=ppt/slides/_rels/slide3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4.xml"/><Relationship Id="rId5" Type="http://schemas.openxmlformats.org/officeDocument/2006/relationships/image" Target="../media/image51.jpg"/><Relationship Id="rId4" Type="http://schemas.openxmlformats.org/officeDocument/2006/relationships/image" Target="../media/image50.jpg"/></Relationships>
</file>

<file path=ppt/slides/_rels/slide3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eg"/><Relationship Id="rId1" Type="http://schemas.openxmlformats.org/officeDocument/2006/relationships/slideLayout" Target="../slideLayouts/slideLayout4.xml"/><Relationship Id="rId4" Type="http://schemas.openxmlformats.org/officeDocument/2006/relationships/image" Target="../media/image54.jpg"/></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4.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3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4.xml"/><Relationship Id="rId5" Type="http://schemas.openxmlformats.org/officeDocument/2006/relationships/image" Target="../media/image63.jpeg"/><Relationship Id="rId4" Type="http://schemas.openxmlformats.org/officeDocument/2006/relationships/image" Target="../media/image62.jpg"/></Relationships>
</file>

<file path=ppt/slides/_rels/slide3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eg"/><Relationship Id="rId1" Type="http://schemas.openxmlformats.org/officeDocument/2006/relationships/slideLayout" Target="../slideLayouts/slideLayout4.xml"/><Relationship Id="rId4" Type="http://schemas.openxmlformats.org/officeDocument/2006/relationships/image" Target="../media/image66.jpg"/></Relationships>
</file>

<file path=ppt/slides/_rels/slide3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4.xml"/><Relationship Id="rId4" Type="http://schemas.openxmlformats.org/officeDocument/2006/relationships/image" Target="../media/image69.jpeg"/></Relationships>
</file>

<file path=ppt/slides/_rels/slide3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4.xml"/><Relationship Id="rId4" Type="http://schemas.openxmlformats.org/officeDocument/2006/relationships/image" Target="../media/image72.jpg"/></Relationships>
</file>

<file path=ppt/slides/_rels/slide3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4.xml"/><Relationship Id="rId5" Type="http://schemas.openxmlformats.org/officeDocument/2006/relationships/image" Target="../media/image76.jpg"/><Relationship Id="rId4" Type="http://schemas.openxmlformats.org/officeDocument/2006/relationships/image" Target="../media/image75.jpg"/></Relationships>
</file>

<file path=ppt/slides/_rels/slide4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4.xml"/><Relationship Id="rId4" Type="http://schemas.openxmlformats.org/officeDocument/2006/relationships/image" Target="../media/image79.jpeg"/></Relationships>
</file>

<file path=ppt/slides/_rels/slide4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4.xml"/><Relationship Id="rId4" Type="http://schemas.openxmlformats.org/officeDocument/2006/relationships/image" Target="../media/image82.jpg"/></Relationships>
</file>

<file path=ppt/slides/_rels/slide4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7.xml"/><Relationship Id="rId6" Type="http://schemas.openxmlformats.org/officeDocument/2006/relationships/image" Target="../media/image90.jpg"/><Relationship Id="rId5" Type="http://schemas.openxmlformats.org/officeDocument/2006/relationships/image" Target="../media/image89.jpg"/><Relationship Id="rId4" Type="http://schemas.openxmlformats.org/officeDocument/2006/relationships/image" Target="../media/image88.jpg"/></Relationships>
</file>

<file path=ppt/slides/_rels/slide4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jpg"/><Relationship Id="rId1" Type="http://schemas.openxmlformats.org/officeDocument/2006/relationships/slideLayout" Target="../slideLayouts/slideLayout4.xml"/><Relationship Id="rId4" Type="http://schemas.openxmlformats.org/officeDocument/2006/relationships/image" Target="../media/image93.jpg"/></Relationships>
</file>

<file path=ppt/slides/_rels/slide46.xml.rels><?xml version="1.0" encoding="UTF-8" standalone="yes"?>
<Relationships xmlns="http://schemas.openxmlformats.org/package/2006/relationships"><Relationship Id="rId3" Type="http://schemas.openxmlformats.org/officeDocument/2006/relationships/image" Target="../media/image95.jpg"/><Relationship Id="rId7" Type="http://schemas.openxmlformats.org/officeDocument/2006/relationships/image" Target="../media/image99.jpeg"/><Relationship Id="rId2" Type="http://schemas.openxmlformats.org/officeDocument/2006/relationships/image" Target="../media/image94.jpg"/><Relationship Id="rId1" Type="http://schemas.openxmlformats.org/officeDocument/2006/relationships/slideLayout" Target="../slideLayouts/slideLayout7.xml"/><Relationship Id="rId6" Type="http://schemas.openxmlformats.org/officeDocument/2006/relationships/image" Target="../media/image98.jpg"/><Relationship Id="rId5" Type="http://schemas.openxmlformats.org/officeDocument/2006/relationships/image" Target="../media/image97.jpg"/><Relationship Id="rId4" Type="http://schemas.openxmlformats.org/officeDocument/2006/relationships/image" Target="../media/image96.jpg"/></Relationships>
</file>

<file path=ppt/slides/_rels/slide4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g"/><Relationship Id="rId1" Type="http://schemas.openxmlformats.org/officeDocument/2006/relationships/slideLayout" Target="../slideLayouts/slideLayout4.xml"/><Relationship Id="rId4" Type="http://schemas.openxmlformats.org/officeDocument/2006/relationships/image" Target="../media/image102.jpg"/></Relationships>
</file>

<file path=ppt/slides/_rels/slide4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image" Target="../media/image103.jp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06.jpeg"/><Relationship Id="rId7" Type="http://schemas.openxmlformats.org/officeDocument/2006/relationships/image" Target="../media/image110.jpeg"/><Relationship Id="rId2" Type="http://schemas.openxmlformats.org/officeDocument/2006/relationships/image" Target="../media/image105.jpeg"/><Relationship Id="rId1" Type="http://schemas.openxmlformats.org/officeDocument/2006/relationships/slideLayout" Target="../slideLayouts/slideLayout4.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s>
</file>

<file path=ppt/slides/_rels/slide5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4.xml"/><Relationship Id="rId4" Type="http://schemas.openxmlformats.org/officeDocument/2006/relationships/image" Target="../media/image113.jpeg"/></Relationships>
</file>

<file path=ppt/slides/_rels/slide5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5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image" Target="../media/image11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3025" y="3573463"/>
            <a:ext cx="9505950" cy="2062103"/>
          </a:xfrm>
          <a:prstGeom prst="rect">
            <a:avLst/>
          </a:prstGeom>
          <a:noFill/>
        </p:spPr>
        <p:txBody>
          <a:bodyPr>
            <a:spAutoFit/>
          </a:bodyPr>
          <a:lstStyle/>
          <a:p>
            <a:pPr algn="ctr" eaLnBrk="1" hangingPunct="1">
              <a:defRPr/>
            </a:pPr>
            <a:r>
              <a:rPr lang="ru-RU" sz="36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ПУБЛИЧНЫЙ ОТЧЕТ  </a:t>
            </a:r>
          </a:p>
          <a:p>
            <a:pPr algn="ctr" eaLnBrk="1" hangingPunct="1">
              <a:defRPr/>
            </a:pP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директора муниципального автономного учреждения дополнительного образования города Калининграда </a:t>
            </a:r>
          </a:p>
          <a:p>
            <a:pPr algn="ctr" eaLnBrk="1" hangingPunct="1">
              <a:defRPr/>
            </a:pP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Станция юных техников за </a:t>
            </a:r>
            <a:r>
              <a:rPr lang="ru-RU" sz="2400" b="1" dirty="0" smtClean="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2019-2020 </a:t>
            </a: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учебный года</a:t>
            </a:r>
          </a:p>
          <a:p>
            <a:pPr algn="ctr">
              <a:defRPr/>
            </a:pPr>
            <a:r>
              <a:rPr lang="ru-RU" sz="2000" dirty="0">
                <a:latin typeface="Times New Roman" panose="02020603050405020304" pitchFamily="18" charset="0"/>
                <a:cs typeface="Times New Roman" panose="02020603050405020304" pitchFamily="18" charset="0"/>
              </a:rPr>
              <a:t>Сайт учреждения: </a:t>
            </a:r>
            <a:r>
              <a:rPr lang="en-US" sz="2000" dirty="0">
                <a:latin typeface="Times New Roman" panose="02020603050405020304" pitchFamily="18" charset="0"/>
                <a:cs typeface="Times New Roman" panose="02020603050405020304" pitchFamily="18" charset="0"/>
                <a:hlinkClick r:id="rId2"/>
              </a:rPr>
              <a:t>https://sut39.ru/</a:t>
            </a:r>
            <a:endParaRPr lang="ru-RU" sz="20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4073" y="974673"/>
            <a:ext cx="2583854" cy="2542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1963739" y="5673725"/>
            <a:ext cx="8713787" cy="2368550"/>
          </a:xfrm>
          <a:prstGeom prst="rect">
            <a:avLst/>
          </a:prstGeom>
          <a:noFill/>
        </p:spPr>
        <p:txBody>
          <a:bodyPr>
            <a:spAutoFit/>
          </a:bodyPr>
          <a:lstStyle/>
          <a:p>
            <a:pPr algn="ctr" eaLnBrk="1" hangingPunct="1">
              <a:defRPr/>
            </a:pPr>
            <a:endParaRPr lang="ru-RU" sz="2000" b="1" dirty="0">
              <a:latin typeface="Times New Roman" panose="02020603050405020304" pitchFamily="18" charset="0"/>
              <a:cs typeface="Times New Roman" panose="02020603050405020304" pitchFamily="18" charset="0"/>
            </a:endParaRPr>
          </a:p>
          <a:p>
            <a:pPr algn="ctr" eaLnBrk="1" hangingPunct="1">
              <a:defRPr/>
            </a:pPr>
            <a:r>
              <a:rPr lang="ru-RU" sz="2000" b="1" dirty="0">
                <a:latin typeface="Times New Roman" panose="02020603050405020304" pitchFamily="18" charset="0"/>
                <a:cs typeface="Times New Roman" panose="02020603050405020304" pitchFamily="18" charset="0"/>
              </a:rPr>
              <a:t>Адрес: </a:t>
            </a:r>
            <a:r>
              <a:rPr lang="ru-RU" sz="2000" dirty="0">
                <a:latin typeface="Times New Roman" panose="02020603050405020304" pitchFamily="18" charset="0"/>
                <a:cs typeface="Times New Roman" panose="02020603050405020304" pitchFamily="18" charset="0"/>
              </a:rPr>
              <a:t>236006, Калининград, Московский проспект, дом 169 А </a:t>
            </a:r>
          </a:p>
          <a:p>
            <a:pPr algn="ctr" eaLnBrk="1" hangingPunct="1">
              <a:defRPr/>
            </a:pPr>
            <a:endParaRPr lang="ru-RU" sz="2000" b="1" dirty="0">
              <a:latin typeface="Times New Roman" panose="02020603050405020304" pitchFamily="18" charset="0"/>
              <a:cs typeface="Times New Roman" panose="02020603050405020304" pitchFamily="18" charset="0"/>
            </a:endParaRPr>
          </a:p>
          <a:p>
            <a:pPr algn="ctr" eaLnBrk="1" hangingPunct="1">
              <a:defRPr/>
            </a:pPr>
            <a:endParaRPr lang="ru-RU" sz="2800" dirty="0">
              <a:latin typeface="Times New Roman" panose="02020603050405020304" pitchFamily="18" charset="0"/>
              <a:cs typeface="Times New Roman" panose="02020603050405020304" pitchFamily="18" charset="0"/>
            </a:endParaRPr>
          </a:p>
          <a:p>
            <a:pPr algn="ctr" eaLnBrk="1" hangingPunct="1">
              <a:defRPr/>
            </a:pPr>
            <a:endParaRPr lang="ru-RU" sz="6000" dirty="0">
              <a:ln w="0"/>
              <a:effectLst>
                <a:outerShdw blurRad="38100" dist="19050" dir="2700000" algn="tl" rotWithShape="0">
                  <a:schemeClr val="dk1">
                    <a:alpha val="40000"/>
                  </a:schemeClr>
                </a:outerShdw>
              </a:effectLst>
            </a:endParaRPr>
          </a:p>
        </p:txBody>
      </p:sp>
      <p:sp>
        <p:nvSpPr>
          <p:cNvPr id="20485" name="Прямоугольник 4"/>
          <p:cNvSpPr>
            <a:spLocks noChangeArrowheads="1"/>
          </p:cNvSpPr>
          <p:nvPr/>
        </p:nvSpPr>
        <p:spPr bwMode="auto">
          <a:xfrm>
            <a:off x="1524000" y="333376"/>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ru-RU" sz="1600" b="1" dirty="0">
                <a:solidFill>
                  <a:schemeClr val="accent2">
                    <a:lumMod val="50000"/>
                  </a:schemeClr>
                </a:solidFill>
                <a:latin typeface="Times New Roman" pitchFamily="18" charset="0"/>
                <a:cs typeface="Times New Roman" pitchFamily="18" charset="0"/>
              </a:rPr>
              <a:t>Учредитель: Комитет по образованию администрации городского округа </a:t>
            </a:r>
          </a:p>
          <a:p>
            <a:pPr algn="ctr" eaLnBrk="1" hangingPunct="1"/>
            <a:r>
              <a:rPr lang="ru-RU" sz="1600" b="1" dirty="0">
                <a:solidFill>
                  <a:schemeClr val="accent2">
                    <a:lumMod val="50000"/>
                  </a:schemeClr>
                </a:solidFill>
                <a:latin typeface="Times New Roman" pitchFamily="18" charset="0"/>
                <a:cs typeface="Times New Roman" pitchFamily="18" charset="0"/>
              </a:rPr>
              <a:t>«Город Калининград»</a:t>
            </a:r>
            <a:endParaRPr lang="ru-RU" sz="1600" dirty="0">
              <a:solidFill>
                <a:schemeClr val="accent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34548317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2000"/>
                            </p:stCondLst>
                            <p:childTnLst>
                              <p:par>
                                <p:cTn id="11" presetID="16" presetClass="entr" presetSubtype="37"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2000"/>
                                        <p:tgtEl>
                                          <p:spTgt spid="4"/>
                                        </p:tgtEl>
                                      </p:cBhvr>
                                    </p:animEffect>
                                  </p:childTnLst>
                                </p:cTn>
                              </p:par>
                            </p:childTnLst>
                          </p:cTn>
                        </p:par>
                        <p:par>
                          <p:cTn id="14" fill="hold" nodeType="afterGroup">
                            <p:stCondLst>
                              <p:cond delay="4000"/>
                            </p:stCondLst>
                            <p:childTnLst>
                              <p:par>
                                <p:cTn id="15" presetID="2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250825" y="516587"/>
            <a:ext cx="11813020"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indent="450850">
              <a:lnSpc>
                <a:spcPct val="120000"/>
              </a:lnSpc>
              <a:spcBef>
                <a:spcPts val="1000"/>
              </a:spcBef>
              <a:buSzPct val="125000"/>
              <a:buFont typeface="Arial" panose="020B0604020202020204" pitchFamily="34" charset="0"/>
              <a:buChar char="•"/>
              <a:defRPr sz="2400">
                <a:solidFill>
                  <a:schemeClr val="tx1"/>
                </a:solidFill>
                <a:latin typeface="Tw Cen MT" panose="020B0602020104020603" pitchFamily="34" charset="0"/>
              </a:defRPr>
            </a:lvl1pPr>
            <a:lvl2pPr marL="742950" indent="-285750">
              <a:lnSpc>
                <a:spcPct val="120000"/>
              </a:lnSpc>
              <a:spcBef>
                <a:spcPts val="500"/>
              </a:spcBef>
              <a:buSzPct val="125000"/>
              <a:buFont typeface="Arial" panose="020B0604020202020204" pitchFamily="34" charset="0"/>
              <a:buChar char="•"/>
              <a:defRPr sz="2000">
                <a:solidFill>
                  <a:schemeClr val="tx1"/>
                </a:solidFill>
                <a:latin typeface="Tw Cen MT" panose="020B0602020104020603" pitchFamily="34" charset="0"/>
              </a:defRPr>
            </a:lvl2pPr>
            <a:lvl3pPr marL="1143000" indent="-228600">
              <a:lnSpc>
                <a:spcPct val="120000"/>
              </a:lnSpc>
              <a:spcBef>
                <a:spcPts val="500"/>
              </a:spcBef>
              <a:buSzPct val="125000"/>
              <a:buFont typeface="Arial" panose="020B0604020202020204" pitchFamily="34" charset="0"/>
              <a:buChar char="•"/>
              <a:defRPr>
                <a:solidFill>
                  <a:schemeClr val="tx1"/>
                </a:solidFill>
                <a:latin typeface="Tw Cen MT" panose="020B0602020104020603" pitchFamily="34" charset="0"/>
              </a:defRPr>
            </a:lvl3pPr>
            <a:lvl4pPr marL="1600200" indent="-228600">
              <a:lnSpc>
                <a:spcPct val="120000"/>
              </a:lnSpc>
              <a:spcBef>
                <a:spcPts val="500"/>
              </a:spcBef>
              <a:buSzPct val="125000"/>
              <a:buFont typeface="Arial" panose="020B0604020202020204" pitchFamily="34" charset="0"/>
              <a:buChar char="•"/>
              <a:defRPr sz="1600">
                <a:solidFill>
                  <a:schemeClr val="tx1"/>
                </a:solidFill>
                <a:latin typeface="Tw Cen MT" panose="020B0602020104020603" pitchFamily="34" charset="0"/>
              </a:defRPr>
            </a:lvl4pPr>
            <a:lvl5pPr marL="2057400" indent="-228600">
              <a:lnSpc>
                <a:spcPct val="120000"/>
              </a:lnSpc>
              <a:spcBef>
                <a:spcPts val="500"/>
              </a:spcBef>
              <a:buSzPct val="125000"/>
              <a:buFont typeface="Arial" panose="020B0604020202020204" pitchFamily="34" charset="0"/>
              <a:buChar char="•"/>
              <a:defRPr sz="1600">
                <a:solidFill>
                  <a:schemeClr val="tx1"/>
                </a:solidFill>
                <a:latin typeface="Tw Cen MT" panose="020B0602020104020603" pitchFamily="34" charset="0"/>
              </a:defRPr>
            </a:lvl5pPr>
            <a:lvl6pPr marL="25146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6pPr>
            <a:lvl7pPr marL="29718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7pPr>
            <a:lvl8pPr marL="34290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8pPr>
            <a:lvl9pPr marL="38862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9pPr>
          </a:lstStyle>
          <a:p>
            <a:pPr algn="ctr">
              <a:lnSpc>
                <a:spcPct val="100000"/>
              </a:lnSpc>
              <a:spcBef>
                <a:spcPct val="0"/>
              </a:spcBef>
              <a:buSzTx/>
              <a:buFontTx/>
              <a:buNone/>
              <a:defRPr/>
            </a:pPr>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Муниципальное автономное учреждение дополнительного образования города Калининграда </a:t>
            </a:r>
          </a:p>
          <a:p>
            <a:pPr algn="ctr">
              <a:lnSpc>
                <a:spcPct val="100000"/>
              </a:lnSpc>
              <a:spcBef>
                <a:spcPct val="0"/>
              </a:spcBef>
              <a:buSzTx/>
              <a:buFontTx/>
              <a:buNone/>
              <a:defRPr/>
            </a:pPr>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Станция юных техников (</a:t>
            </a:r>
            <a:r>
              <a:rPr lang="ru-RU" sz="1800" b="1" dirty="0" smtClean="0">
                <a:solidFill>
                  <a:schemeClr val="accent2">
                    <a:lumMod val="75000"/>
                  </a:schemeClr>
                </a:solidFill>
                <a:latin typeface="Times New Roman" panose="02020603050405020304" pitchFamily="18" charset="0"/>
                <a:cs typeface="Times New Roman" panose="02020603050405020304" pitchFamily="18" charset="0"/>
              </a:rPr>
              <a:t>МАУДО СЮТ)</a:t>
            </a:r>
            <a:r>
              <a:rPr lang="ru-RU" sz="1700" dirty="0" smtClean="0">
                <a:solidFill>
                  <a:schemeClr val="bg1"/>
                </a:solidFill>
                <a:latin typeface="Times New Roman" panose="02020603050405020304" pitchFamily="18" charset="0"/>
                <a:cs typeface="Times New Roman" panose="02020603050405020304" pitchFamily="18" charset="0"/>
              </a:rPr>
              <a:t>1, 8(4012</a:t>
            </a:r>
            <a:r>
              <a:rPr lang="ru-RU" sz="1700" dirty="0">
                <a:solidFill>
                  <a:schemeClr val="bg1"/>
                </a:solidFill>
                <a:latin typeface="Times New Roman" panose="02020603050405020304" pitchFamily="18" charset="0"/>
                <a:cs typeface="Times New Roman" panose="02020603050405020304" pitchFamily="18" charset="0"/>
              </a:rPr>
              <a:t>) </a:t>
            </a:r>
            <a:r>
              <a:rPr lang="ru-RU" sz="1700" dirty="0" smtClean="0">
                <a:solidFill>
                  <a:schemeClr val="bg1"/>
                </a:solidFill>
                <a:latin typeface="Times New Roman" panose="02020603050405020304" pitchFamily="18" charset="0"/>
                <a:cs typeface="Times New Roman" panose="02020603050405020304" pitchFamily="18" charset="0"/>
              </a:rPr>
              <a:t>98-40-93, </a:t>
            </a:r>
            <a:endParaRPr lang="ru-RU" sz="1700" b="1"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800" b="1" dirty="0">
                <a:solidFill>
                  <a:schemeClr val="accent2">
                    <a:lumMod val="50000"/>
                  </a:schemeClr>
                </a:solidFill>
                <a:latin typeface="Times New Roman" panose="02020603050405020304" pitchFamily="18" charset="0"/>
                <a:cs typeface="Times New Roman" panose="02020603050405020304" pitchFamily="18" charset="0"/>
              </a:rPr>
              <a:t>сайт учреждения</a:t>
            </a:r>
            <a:r>
              <a:rPr lang="ru-RU" sz="1800" dirty="0">
                <a:solidFill>
                  <a:schemeClr val="accent2">
                    <a:lumMod val="50000"/>
                  </a:schemeClr>
                </a:solidFill>
                <a:latin typeface="Times New Roman" panose="02020603050405020304" pitchFamily="18" charset="0"/>
                <a:cs typeface="Times New Roman" panose="02020603050405020304" pitchFamily="18" charset="0"/>
              </a:rPr>
              <a:t> </a:t>
            </a:r>
            <a:r>
              <a:rPr lang="ru-RU" sz="1800" u="sng" dirty="0">
                <a:solidFill>
                  <a:schemeClr val="accent2">
                    <a:lumMod val="50000"/>
                  </a:schemeClr>
                </a:solidFill>
                <a:latin typeface="Times New Roman" panose="02020603050405020304" pitchFamily="18" charset="0"/>
                <a:cs typeface="Times New Roman" panose="02020603050405020304" pitchFamily="18" charset="0"/>
                <a:hlinkClick r:id="rId2"/>
              </a:rPr>
              <a:t>http://sut39.ru/</a:t>
            </a:r>
            <a:r>
              <a:rPr lang="ru-RU" sz="1800" dirty="0">
                <a:solidFill>
                  <a:schemeClr val="accent2">
                    <a:lumMod val="50000"/>
                  </a:schemeClr>
                </a:solidFill>
                <a:latin typeface="Times New Roman" panose="02020603050405020304" pitchFamily="18" charset="0"/>
                <a:cs typeface="Times New Roman" panose="02020603050405020304" pitchFamily="18" charset="0"/>
              </a:rPr>
              <a:t> </a:t>
            </a:r>
            <a:r>
              <a:rPr lang="en-US" sz="1800" b="1" dirty="0">
                <a:solidFill>
                  <a:schemeClr val="accent2">
                    <a:lumMod val="50000"/>
                  </a:schemeClr>
                </a:solidFill>
                <a:latin typeface="Times New Roman" panose="02020603050405020304" pitchFamily="18" charset="0"/>
                <a:cs typeface="Times New Roman" panose="02020603050405020304" pitchFamily="18" charset="0"/>
              </a:rPr>
              <a:t>e</a:t>
            </a:r>
            <a:r>
              <a:rPr lang="ru-RU" sz="1800" b="1" dirty="0">
                <a:solidFill>
                  <a:schemeClr val="accent2">
                    <a:lumMod val="50000"/>
                  </a:schemeClr>
                </a:solidFill>
                <a:latin typeface="Times New Roman" panose="02020603050405020304" pitchFamily="18" charset="0"/>
                <a:cs typeface="Times New Roman" panose="02020603050405020304" pitchFamily="18" charset="0"/>
              </a:rPr>
              <a:t>-</a:t>
            </a:r>
            <a:r>
              <a:rPr lang="en-US" sz="1800" b="1" dirty="0">
                <a:solidFill>
                  <a:schemeClr val="accent2">
                    <a:lumMod val="50000"/>
                  </a:schemeClr>
                </a:solidFill>
                <a:latin typeface="Times New Roman" panose="02020603050405020304" pitchFamily="18" charset="0"/>
                <a:cs typeface="Times New Roman" panose="02020603050405020304" pitchFamily="18" charset="0"/>
              </a:rPr>
              <a:t>mail</a:t>
            </a:r>
            <a:r>
              <a:rPr lang="ru-RU" sz="1800" b="1"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hlinkClick r:id="rId3"/>
              </a:rPr>
              <a:t>gsyut@edu.klgd.ru</a:t>
            </a:r>
            <a:endParaRPr lang="ru-RU" sz="2000" dirty="0" smtClean="0">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700" b="1" dirty="0" smtClean="0">
                <a:solidFill>
                  <a:schemeClr val="accent2">
                    <a:lumMod val="50000"/>
                  </a:schemeClr>
                </a:solidFill>
                <a:latin typeface="Times New Roman" panose="02020603050405020304" pitchFamily="18" charset="0"/>
                <a:cs typeface="Times New Roman" panose="02020603050405020304" pitchFamily="18" charset="0"/>
              </a:rPr>
              <a:t>Год основания учреждения: </a:t>
            </a: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1976 год</a:t>
            </a:r>
          </a:p>
          <a:p>
            <a:pPr>
              <a:lnSpc>
                <a:spcPct val="100000"/>
              </a:lnSpc>
              <a:spcBef>
                <a:spcPct val="0"/>
              </a:spcBef>
              <a:buSzTx/>
              <a:buFontTx/>
              <a:buNone/>
              <a:defRPr/>
            </a:pPr>
            <a:r>
              <a:rPr lang="ru-RU" sz="1700" b="1" dirty="0" smtClean="0">
                <a:solidFill>
                  <a:schemeClr val="accent2">
                    <a:lumMod val="50000"/>
                  </a:schemeClr>
                </a:solidFill>
                <a:latin typeface="Times New Roman" panose="02020603050405020304" pitchFamily="18" charset="0"/>
                <a:cs typeface="Times New Roman" panose="02020603050405020304" pitchFamily="18" charset="0"/>
              </a:rPr>
              <a:t>Лицензия: </a:t>
            </a:r>
            <a:r>
              <a:rPr lang="ru-RU" sz="1800" dirty="0">
                <a:solidFill>
                  <a:schemeClr val="accent2">
                    <a:lumMod val="50000"/>
                  </a:schemeClr>
                </a:solidFill>
                <a:latin typeface="Times New Roman" panose="02020603050405020304" pitchFamily="18" charset="0"/>
                <a:cs typeface="Times New Roman" panose="02020603050405020304" pitchFamily="18" charset="0"/>
              </a:rPr>
              <a:t>№ </a:t>
            </a: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ДО-1762 </a:t>
            </a:r>
            <a:r>
              <a:rPr lang="ru-RU" sz="1800" dirty="0">
                <a:solidFill>
                  <a:schemeClr val="accent2">
                    <a:lumMod val="50000"/>
                  </a:schemeClr>
                </a:solidFill>
                <a:latin typeface="Times New Roman" panose="02020603050405020304" pitchFamily="18" charset="0"/>
                <a:cs typeface="Times New Roman" panose="02020603050405020304" pitchFamily="18" charset="0"/>
              </a:rPr>
              <a:t>от 31 января 2019 г.</a:t>
            </a:r>
            <a:endParaRPr lang="ru-RU" sz="1800" b="1" dirty="0" smtClean="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700" b="1" dirty="0" smtClean="0">
                <a:solidFill>
                  <a:schemeClr val="accent2">
                    <a:lumMod val="50000"/>
                  </a:schemeClr>
                </a:solidFill>
                <a:latin typeface="Times New Roman" panose="02020603050405020304" pitchFamily="18" charset="0"/>
                <a:cs typeface="Times New Roman" panose="02020603050405020304" pitchFamily="18" charset="0"/>
              </a:rPr>
              <a:t>Руководство учреждения:</a:t>
            </a: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 </a:t>
            </a:r>
          </a:p>
          <a:p>
            <a:pPr>
              <a:lnSpc>
                <a:spcPct val="100000"/>
              </a:lnSpc>
              <a:spcBef>
                <a:spcPct val="0"/>
              </a:spcBef>
              <a:buSzTx/>
              <a:buFontTx/>
              <a:buNone/>
              <a:defRPr/>
            </a:pP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Директор: Стецюк Ольга Евгеньевна</a:t>
            </a:r>
          </a:p>
          <a:p>
            <a:pPr>
              <a:lnSpc>
                <a:spcPct val="100000"/>
              </a:lnSpc>
              <a:spcBef>
                <a:spcPct val="0"/>
              </a:spcBef>
              <a:buSzTx/>
              <a:buFontTx/>
              <a:buNone/>
              <a:defRPr/>
            </a:pP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Заместитель директора: </a:t>
            </a:r>
            <a:r>
              <a:rPr lang="ru-RU" sz="1700" dirty="0" err="1" smtClean="0">
                <a:solidFill>
                  <a:schemeClr val="accent2">
                    <a:lumMod val="50000"/>
                  </a:schemeClr>
                </a:solidFill>
                <a:latin typeface="Times New Roman" panose="02020603050405020304" pitchFamily="18" charset="0"/>
                <a:cs typeface="Times New Roman" panose="02020603050405020304" pitchFamily="18" charset="0"/>
              </a:rPr>
              <a:t>Перевозникова</a:t>
            </a: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 Анна Александровна</a:t>
            </a:r>
          </a:p>
          <a:p>
            <a:pPr>
              <a:lnSpc>
                <a:spcPct val="100000"/>
              </a:lnSpc>
              <a:spcBef>
                <a:spcPct val="0"/>
              </a:spcBef>
              <a:buSzTx/>
              <a:buFontTx/>
              <a:buNone/>
              <a:defRPr/>
            </a:pP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Главный бухгалтер: </a:t>
            </a:r>
            <a:r>
              <a:rPr lang="ru-RU" sz="1700" dirty="0" err="1" smtClean="0">
                <a:solidFill>
                  <a:schemeClr val="accent2">
                    <a:lumMod val="50000"/>
                  </a:schemeClr>
                </a:solidFill>
                <a:latin typeface="Times New Roman" panose="02020603050405020304" pitchFamily="18" charset="0"/>
                <a:cs typeface="Times New Roman" panose="02020603050405020304" pitchFamily="18" charset="0"/>
              </a:rPr>
              <a:t>Язовитенко</a:t>
            </a: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 Оксана Николаевна</a:t>
            </a:r>
          </a:p>
          <a:p>
            <a:pPr>
              <a:lnSpc>
                <a:spcPct val="100000"/>
              </a:lnSpc>
              <a:spcBef>
                <a:spcPct val="0"/>
              </a:spcBef>
              <a:buSzTx/>
              <a:buFontTx/>
              <a:buNone/>
              <a:defRPr/>
            </a:pPr>
            <a:r>
              <a:rPr lang="ru-RU" sz="1700" b="1" dirty="0" smtClean="0">
                <a:solidFill>
                  <a:schemeClr val="accent2">
                    <a:lumMod val="50000"/>
                  </a:schemeClr>
                </a:solidFill>
                <a:latin typeface="Times New Roman" panose="02020603050405020304" pitchFamily="18" charset="0"/>
                <a:cs typeface="Times New Roman" panose="02020603050405020304" pitchFamily="18" charset="0"/>
              </a:rPr>
              <a:t>Педагогические работники</a:t>
            </a:r>
            <a:r>
              <a:rPr lang="ru-RU" sz="1700" b="1" dirty="0">
                <a:solidFill>
                  <a:schemeClr val="accent2">
                    <a:lumMod val="50000"/>
                  </a:schemeClr>
                </a:solidFill>
                <a:latin typeface="Times New Roman" panose="02020603050405020304" pitchFamily="18" charset="0"/>
                <a:cs typeface="Times New Roman" panose="02020603050405020304" pitchFamily="18" charset="0"/>
              </a:rPr>
              <a:t>:</a:t>
            </a:r>
            <a:endParaRPr lang="ru-RU" sz="1700" dirty="0" smtClean="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 </a:t>
            </a:r>
            <a:r>
              <a:rPr lang="ru-RU" sz="1800" dirty="0" err="1" smtClean="0">
                <a:solidFill>
                  <a:schemeClr val="accent2">
                    <a:lumMod val="50000"/>
                  </a:schemeClr>
                </a:solidFill>
                <a:latin typeface="Times New Roman" panose="02020603050405020304" pitchFamily="18" charset="0"/>
                <a:cs typeface="Times New Roman" panose="02020603050405020304" pitchFamily="18" charset="0"/>
              </a:rPr>
              <a:t>Лавренчук</a:t>
            </a: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 </a:t>
            </a:r>
            <a:r>
              <a:rPr lang="ru-RU" sz="1800" dirty="0">
                <a:solidFill>
                  <a:schemeClr val="accent2">
                    <a:lumMod val="50000"/>
                  </a:schemeClr>
                </a:solidFill>
                <a:latin typeface="Times New Roman" panose="02020603050405020304" pitchFamily="18" charset="0"/>
                <a:cs typeface="Times New Roman" panose="02020603050405020304" pitchFamily="18" charset="0"/>
              </a:rPr>
              <a:t>Мария Александровна</a:t>
            </a:r>
          </a:p>
          <a:p>
            <a:pPr>
              <a:lnSpc>
                <a:spcPct val="100000"/>
              </a:lnSpc>
              <a:spcBef>
                <a:spcPts val="0"/>
              </a:spcBef>
            </a:pPr>
            <a:r>
              <a:rPr lang="ru-RU" sz="1800" dirty="0" err="1">
                <a:solidFill>
                  <a:schemeClr val="accent2">
                    <a:lumMod val="50000"/>
                  </a:schemeClr>
                </a:solidFill>
                <a:latin typeface="Times New Roman" panose="02020603050405020304" pitchFamily="18" charset="0"/>
                <a:cs typeface="Times New Roman" panose="02020603050405020304" pitchFamily="18" charset="0"/>
              </a:rPr>
              <a:t>Мартышевский</a:t>
            </a:r>
            <a:r>
              <a:rPr lang="ru-RU" sz="1800" dirty="0">
                <a:solidFill>
                  <a:schemeClr val="accent2">
                    <a:lumMod val="50000"/>
                  </a:schemeClr>
                </a:solidFill>
                <a:latin typeface="Times New Roman" panose="02020603050405020304" pitchFamily="18" charset="0"/>
                <a:cs typeface="Times New Roman" panose="02020603050405020304" pitchFamily="18" charset="0"/>
              </a:rPr>
              <a:t> Олег Вадимович</a:t>
            </a:r>
          </a:p>
          <a:p>
            <a:pPr>
              <a:lnSpc>
                <a:spcPct val="100000"/>
              </a:lnSpc>
              <a:spcBef>
                <a:spcPts val="0"/>
              </a:spcBef>
            </a:pPr>
            <a:r>
              <a:rPr lang="ru-RU" sz="1800" dirty="0">
                <a:solidFill>
                  <a:schemeClr val="accent2">
                    <a:lumMod val="50000"/>
                  </a:schemeClr>
                </a:solidFill>
                <a:latin typeface="Times New Roman" panose="02020603050405020304" pitchFamily="18" charset="0"/>
                <a:cs typeface="Times New Roman" panose="02020603050405020304" pitchFamily="18" charset="0"/>
              </a:rPr>
              <a:t>Овсянникова Елена Викторовна</a:t>
            </a:r>
          </a:p>
          <a:p>
            <a:pPr>
              <a:lnSpc>
                <a:spcPct val="100000"/>
              </a:lnSpc>
              <a:spcBef>
                <a:spcPts val="0"/>
              </a:spcBef>
            </a:pPr>
            <a:r>
              <a:rPr lang="ru-RU" sz="1800" dirty="0" err="1">
                <a:solidFill>
                  <a:schemeClr val="accent2">
                    <a:lumMod val="50000"/>
                  </a:schemeClr>
                </a:solidFill>
                <a:latin typeface="Times New Roman" panose="02020603050405020304" pitchFamily="18" charset="0"/>
                <a:cs typeface="Times New Roman" panose="02020603050405020304" pitchFamily="18" charset="0"/>
              </a:rPr>
              <a:t>Смольянова</a:t>
            </a:r>
            <a:r>
              <a:rPr lang="ru-RU" sz="1800" dirty="0">
                <a:solidFill>
                  <a:schemeClr val="accent2">
                    <a:lumMod val="50000"/>
                  </a:schemeClr>
                </a:solidFill>
                <a:latin typeface="Times New Roman" panose="02020603050405020304" pitchFamily="18" charset="0"/>
                <a:cs typeface="Times New Roman" panose="02020603050405020304" pitchFamily="18" charset="0"/>
              </a:rPr>
              <a:t> Екатерина Сергеевна </a:t>
            </a:r>
          </a:p>
          <a:p>
            <a:pPr>
              <a:lnSpc>
                <a:spcPct val="100000"/>
              </a:lnSpc>
              <a:spcBef>
                <a:spcPts val="0"/>
              </a:spcBef>
            </a:pPr>
            <a:r>
              <a:rPr lang="ru-RU" sz="1800" dirty="0">
                <a:solidFill>
                  <a:schemeClr val="accent2">
                    <a:lumMod val="50000"/>
                  </a:schemeClr>
                </a:solidFill>
                <a:latin typeface="Times New Roman" panose="02020603050405020304" pitchFamily="18" charset="0"/>
                <a:cs typeface="Times New Roman" panose="02020603050405020304" pitchFamily="18" charset="0"/>
              </a:rPr>
              <a:t>Тихомирова Виктория </a:t>
            </a: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Константиновна</a:t>
            </a:r>
          </a:p>
          <a:p>
            <a:pPr>
              <a:lnSpc>
                <a:spcPct val="100000"/>
              </a:lnSpc>
              <a:spcBef>
                <a:spcPts val="0"/>
              </a:spcBef>
            </a:pPr>
            <a:r>
              <a:rPr lang="ru-RU" sz="1800" dirty="0" err="1" smtClean="0">
                <a:solidFill>
                  <a:schemeClr val="accent2">
                    <a:lumMod val="50000"/>
                  </a:schemeClr>
                </a:solidFill>
                <a:latin typeface="Times New Roman" panose="02020603050405020304" pitchFamily="18" charset="0"/>
                <a:cs typeface="Times New Roman" panose="02020603050405020304" pitchFamily="18" charset="0"/>
              </a:rPr>
              <a:t>Трущелев</a:t>
            </a: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 Александр Николаевич</a:t>
            </a:r>
            <a:endParaRPr lang="ru-RU" sz="1800" dirty="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800" dirty="0">
                <a:solidFill>
                  <a:schemeClr val="accent2">
                    <a:lumMod val="50000"/>
                  </a:schemeClr>
                </a:solidFill>
                <a:latin typeface="Times New Roman" panose="02020603050405020304" pitchFamily="18" charset="0"/>
                <a:cs typeface="Times New Roman" panose="02020603050405020304" pitchFamily="18" charset="0"/>
              </a:rPr>
              <a:t>Хмельницкая Лариса Степановна</a:t>
            </a:r>
          </a:p>
          <a:p>
            <a:pPr>
              <a:lnSpc>
                <a:spcPct val="100000"/>
              </a:lnSpc>
              <a:spcBef>
                <a:spcPts val="0"/>
              </a:spcBef>
            </a:pPr>
            <a:r>
              <a:rPr lang="ru-RU" sz="1800" dirty="0" err="1">
                <a:solidFill>
                  <a:schemeClr val="accent2">
                    <a:lumMod val="50000"/>
                  </a:schemeClr>
                </a:solidFill>
                <a:latin typeface="Times New Roman" panose="02020603050405020304" pitchFamily="18" charset="0"/>
                <a:cs typeface="Times New Roman" panose="02020603050405020304" pitchFamily="18" charset="0"/>
              </a:rPr>
              <a:t>Шаркова</a:t>
            </a:r>
            <a:r>
              <a:rPr lang="ru-RU" sz="1800" dirty="0">
                <a:solidFill>
                  <a:schemeClr val="accent2">
                    <a:lumMod val="50000"/>
                  </a:schemeClr>
                </a:solidFill>
                <a:latin typeface="Times New Roman" panose="02020603050405020304" pitchFamily="18" charset="0"/>
                <a:cs typeface="Times New Roman" panose="02020603050405020304" pitchFamily="18" charset="0"/>
              </a:rPr>
              <a:t> Наталья Георгиевна</a:t>
            </a:r>
          </a:p>
          <a:p>
            <a:pPr>
              <a:lnSpc>
                <a:spcPct val="100000"/>
              </a:lnSpc>
              <a:spcBef>
                <a:spcPts val="0"/>
              </a:spcBef>
            </a:pPr>
            <a:r>
              <a:rPr lang="ru-RU" sz="1800" dirty="0" err="1">
                <a:solidFill>
                  <a:schemeClr val="accent2">
                    <a:lumMod val="50000"/>
                  </a:schemeClr>
                </a:solidFill>
                <a:latin typeface="Times New Roman" panose="02020603050405020304" pitchFamily="18" charset="0"/>
                <a:cs typeface="Times New Roman" panose="02020603050405020304" pitchFamily="18" charset="0"/>
              </a:rPr>
              <a:t>Янчевская</a:t>
            </a:r>
            <a:r>
              <a:rPr lang="ru-RU" sz="1800" dirty="0">
                <a:solidFill>
                  <a:schemeClr val="accent2">
                    <a:lumMod val="50000"/>
                  </a:schemeClr>
                </a:solidFill>
                <a:latin typeface="Times New Roman" panose="02020603050405020304" pitchFamily="18" charset="0"/>
                <a:cs typeface="Times New Roman" panose="02020603050405020304" pitchFamily="18" charset="0"/>
              </a:rPr>
              <a:t> Надежда Александровна</a:t>
            </a:r>
          </a:p>
          <a:p>
            <a:pPr>
              <a:lnSpc>
                <a:spcPct val="100000"/>
              </a:lnSpc>
              <a:spcBef>
                <a:spcPts val="0"/>
              </a:spcBef>
            </a:pPr>
            <a:r>
              <a:rPr lang="ru-RU" sz="1800" dirty="0">
                <a:solidFill>
                  <a:schemeClr val="accent2">
                    <a:lumMod val="50000"/>
                  </a:schemeClr>
                </a:solidFill>
                <a:latin typeface="Times New Roman" panose="02020603050405020304" pitchFamily="18" charset="0"/>
                <a:cs typeface="Times New Roman" panose="02020603050405020304" pitchFamily="18" charset="0"/>
              </a:rPr>
              <a:t>- педагог-организатор</a:t>
            </a:r>
          </a:p>
          <a:p>
            <a:pPr>
              <a:lnSpc>
                <a:spcPct val="100000"/>
              </a:lnSpc>
              <a:spcBef>
                <a:spcPts val="0"/>
              </a:spcBef>
            </a:pPr>
            <a:r>
              <a:rPr lang="ru-RU" sz="1800" dirty="0" err="1" smtClean="0">
                <a:solidFill>
                  <a:schemeClr val="accent2">
                    <a:lumMod val="50000"/>
                  </a:schemeClr>
                </a:solidFill>
                <a:latin typeface="Times New Roman" panose="02020603050405020304" pitchFamily="18" charset="0"/>
                <a:cs typeface="Times New Roman" panose="02020603050405020304" pitchFamily="18" charset="0"/>
              </a:rPr>
              <a:t>Мазепова</a:t>
            </a: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 Кристина Андреевна</a:t>
            </a:r>
            <a:endParaRPr lang="ru-RU" sz="1800"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4"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42845" y="3101254"/>
            <a:ext cx="252095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35334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4"/>
            <a:ext cx="10058400" cy="575842"/>
          </a:xfrm>
        </p:spPr>
        <p:txBody>
          <a:bodyPr>
            <a:normAutofit fontScale="90000"/>
          </a:bodyPr>
          <a:lstStyle/>
          <a:p>
            <a:pPr indent="450850"/>
            <a:r>
              <a:rPr lang="ru-RU" b="1" dirty="0">
                <a:solidFill>
                  <a:schemeClr val="tx1"/>
                </a:solidFill>
                <a:latin typeface="Times New Roman" pitchFamily="18" charset="0"/>
                <a:cs typeface="Times New Roman" pitchFamily="18" charset="0"/>
              </a:rPr>
              <a:t>Нормативно – правовая база</a:t>
            </a:r>
            <a:endParaRPr lang="ru-RU" b="1" dirty="0">
              <a:solidFill>
                <a:schemeClr val="tx1"/>
              </a:solidFill>
              <a:latin typeface="Times New Roman" pitchFamily="18" charset="0"/>
              <a:cs typeface="Times New Roman" pitchFamily="18" charset="0"/>
            </a:endParaRPr>
          </a:p>
        </p:txBody>
      </p:sp>
      <p:sp>
        <p:nvSpPr>
          <p:cNvPr id="3" name="Объект 2"/>
          <p:cNvSpPr>
            <a:spLocks noGrp="1"/>
          </p:cNvSpPr>
          <p:nvPr>
            <p:ph idx="1"/>
          </p:nvPr>
        </p:nvSpPr>
        <p:spPr>
          <a:xfrm>
            <a:off x="375112" y="779318"/>
            <a:ext cx="11502736" cy="5818909"/>
          </a:xfrm>
        </p:spPr>
        <p:txBody>
          <a:bodyPr>
            <a:normAutofit fontScale="92500"/>
          </a:bodyPr>
          <a:lstStyle/>
          <a:p>
            <a:pPr indent="0">
              <a:buNone/>
            </a:pPr>
            <a:r>
              <a:rPr lang="ru-RU" sz="1400" b="1" dirty="0" smtClean="0">
                <a:solidFill>
                  <a:schemeClr val="tx1"/>
                </a:solidFill>
                <a:latin typeface="Times New Roman" pitchFamily="18" charset="0"/>
                <a:cs typeface="Times New Roman" pitchFamily="18" charset="0"/>
              </a:rPr>
              <a:t>Устав </a:t>
            </a:r>
            <a:r>
              <a:rPr lang="ru-RU" sz="1400" b="1" dirty="0">
                <a:solidFill>
                  <a:schemeClr val="tx1"/>
                </a:solidFill>
                <a:latin typeface="Times New Roman" pitchFamily="18" charset="0"/>
                <a:cs typeface="Times New Roman" pitchFamily="18" charset="0"/>
              </a:rPr>
              <a:t>учреждения: </a:t>
            </a:r>
            <a:r>
              <a:rPr lang="ru-RU" sz="1400" dirty="0">
                <a:solidFill>
                  <a:schemeClr val="tx1"/>
                </a:solidFill>
                <a:latin typeface="Times New Roman" pitchFamily="18" charset="0"/>
                <a:cs typeface="Times New Roman" pitchFamily="18" charset="0"/>
              </a:rPr>
              <a:t>Устав муниципального автономного учреждения дополнительного образования города Калининграда Станции юных техников.</a:t>
            </a:r>
          </a:p>
          <a:p>
            <a:pPr indent="450850" algn="just"/>
            <a:r>
              <a:rPr lang="ru-RU" sz="1400" b="1" dirty="0">
                <a:solidFill>
                  <a:schemeClr val="tx1"/>
                </a:solidFill>
                <a:latin typeface="Times New Roman" pitchFamily="18" charset="0"/>
                <a:cs typeface="Times New Roman" pitchFamily="18" charset="0"/>
              </a:rPr>
              <a:t>Договор о взаимоотношениях с Учредителем (дата подписания):</a:t>
            </a:r>
            <a:r>
              <a:rPr lang="ru-RU" sz="1400" dirty="0">
                <a:solidFill>
                  <a:schemeClr val="tx1"/>
                </a:solidFill>
                <a:latin typeface="Times New Roman" pitchFamily="18" charset="0"/>
                <a:cs typeface="Times New Roman" pitchFamily="18" charset="0"/>
              </a:rPr>
              <a:t> от 01.01.2007г.</a:t>
            </a:r>
          </a:p>
          <a:p>
            <a:pPr indent="450850" algn="just"/>
            <a:r>
              <a:rPr lang="ru-RU" sz="1400" b="1" dirty="0">
                <a:solidFill>
                  <a:schemeClr val="tx1"/>
                </a:solidFill>
                <a:latin typeface="Times New Roman" pitchFamily="18" charset="0"/>
                <a:cs typeface="Times New Roman" pitchFamily="18" charset="0"/>
              </a:rPr>
              <a:t>Договор о закреплении имущества в оперативное управление:</a:t>
            </a:r>
            <a:r>
              <a:rPr lang="ru-RU" sz="1400" dirty="0">
                <a:solidFill>
                  <a:schemeClr val="tx1"/>
                </a:solidFill>
                <a:latin typeface="Times New Roman" pitchFamily="18" charset="0"/>
                <a:cs typeface="Times New Roman" pitchFamily="18" charset="0"/>
              </a:rPr>
              <a:t>  Свидетельство о государственной регистрации права от 17 июля 2013 года, регистрационный номер 39-АБ № 215183-объект права земельный участок кадастровый номер 39:15:132803:70; Свидетельство о государственной регистрации права от 09 ноября 2012 года, регистрационный номер 39-АБ № 108756 - нежилое спортивное здание кадастровый номер </a:t>
            </a:r>
            <a:r>
              <a:rPr lang="ru-RU" sz="1400" dirty="0" smtClean="0">
                <a:solidFill>
                  <a:schemeClr val="tx1"/>
                </a:solidFill>
                <a:latin typeface="Times New Roman" pitchFamily="18" charset="0"/>
                <a:cs typeface="Times New Roman" pitchFamily="18" charset="0"/>
              </a:rPr>
              <a:t>39:15:132803:0:6</a:t>
            </a:r>
          </a:p>
          <a:p>
            <a:pPr indent="0" algn="just">
              <a:buNone/>
            </a:pPr>
            <a:r>
              <a:rPr lang="ru-RU" sz="1400" b="1" dirty="0">
                <a:solidFill>
                  <a:schemeClr val="tx1"/>
                </a:solidFill>
                <a:latin typeface="Times New Roman" pitchFamily="18" charset="0"/>
                <a:cs typeface="Times New Roman" pitchFamily="18" charset="0"/>
              </a:rPr>
              <a:t>Условия безопасности жизнедеятельности </a:t>
            </a:r>
            <a:r>
              <a:rPr lang="ru-RU" sz="1400" dirty="0" smtClean="0">
                <a:solidFill>
                  <a:schemeClr val="tx1"/>
                </a:solidFill>
                <a:latin typeface="Times New Roman" pitchFamily="18" charset="0"/>
                <a:cs typeface="Times New Roman" pitchFamily="18" charset="0"/>
              </a:rPr>
              <a:t>(</a:t>
            </a:r>
            <a:r>
              <a:rPr lang="ru-RU" sz="1400" dirty="0">
                <a:solidFill>
                  <a:schemeClr val="tx1"/>
                </a:solidFill>
                <a:latin typeface="Times New Roman" pitchFamily="18" charset="0"/>
                <a:cs typeface="Times New Roman" pitchFamily="18" charset="0"/>
              </a:rPr>
              <a:t>особенно при стихийных бедствиях, эпидемиях, попытках террористических </a:t>
            </a:r>
            <a:r>
              <a:rPr lang="ru-RU" sz="1400" dirty="0" smtClean="0">
                <a:solidFill>
                  <a:schemeClr val="tx1"/>
                </a:solidFill>
                <a:latin typeface="Times New Roman" pitchFamily="18" charset="0"/>
                <a:cs typeface="Times New Roman" pitchFamily="18" charset="0"/>
              </a:rPr>
              <a:t>актов</a:t>
            </a:r>
          </a:p>
          <a:p>
            <a:pPr>
              <a:spcBef>
                <a:spcPct val="0"/>
              </a:spcBef>
              <a:buNone/>
              <a:defRPr/>
            </a:pPr>
            <a:r>
              <a:rPr lang="ru-RU" sz="1400" dirty="0">
                <a:solidFill>
                  <a:schemeClr val="tx1"/>
                </a:solidFill>
                <a:latin typeface="Times New Roman" panose="02020603050405020304" pitchFamily="18" charset="0"/>
                <a:cs typeface="Times New Roman" panose="02020603050405020304" pitchFamily="18" charset="0"/>
              </a:rPr>
              <a:t>Техническое состояние занимаемых помещений соответствует строительным и санитарно-гигиеническим нормам. Соблюдены требования норм и правил пожарной безопасности, созданы условия для соблюдения личной гигиены. Разрешения органов санитарно-эпидемиологического и пожарного надзора на проведение образовательного процесса имеется (акт приема учреждения к учебному 2013-2014 году).</a:t>
            </a:r>
          </a:p>
          <a:p>
            <a:pPr>
              <a:spcBef>
                <a:spcPct val="0"/>
              </a:spcBef>
              <a:buNone/>
              <a:defRPr/>
            </a:pPr>
            <a:r>
              <a:rPr lang="ru-RU" sz="1400" dirty="0">
                <a:solidFill>
                  <a:schemeClr val="tx1"/>
                </a:solidFill>
                <a:latin typeface="Times New Roman" panose="02020603050405020304" pitchFamily="18" charset="0"/>
                <a:cs typeface="Times New Roman" panose="02020603050405020304" pitchFamily="18" charset="0"/>
              </a:rPr>
              <a:t>Естественное и искусственное освещение достаточное. Вентиляция естественная и принудительная. Водоснабжение и канализация от городских сетей. </a:t>
            </a:r>
          </a:p>
          <a:p>
            <a:pPr>
              <a:spcBef>
                <a:spcPct val="0"/>
              </a:spcBef>
              <a:buNone/>
              <a:defRPr/>
            </a:pPr>
            <a:r>
              <a:rPr lang="ru-RU" sz="1400" b="1" dirty="0">
                <a:solidFill>
                  <a:schemeClr val="tx1"/>
                </a:solidFill>
                <a:latin typeface="Times New Roman" panose="02020603050405020304" pitchFamily="18" charset="0"/>
                <a:cs typeface="Times New Roman" panose="02020603050405020304" pitchFamily="18" charset="0"/>
              </a:rPr>
              <a:t>Установлены: </a:t>
            </a:r>
            <a:endParaRPr lang="ru-RU" sz="1400" dirty="0">
              <a:solidFill>
                <a:schemeClr val="tx1"/>
              </a:solidFill>
              <a:latin typeface="Times New Roman" panose="02020603050405020304" pitchFamily="18" charset="0"/>
              <a:cs typeface="Times New Roman" panose="02020603050405020304" pitchFamily="18" charset="0"/>
            </a:endParaRPr>
          </a:p>
          <a:p>
            <a:pPr>
              <a:spcBef>
                <a:spcPts val="0"/>
              </a:spcBef>
            </a:pPr>
            <a:r>
              <a:rPr lang="ru-RU" sz="100" dirty="0">
                <a:solidFill>
                  <a:schemeClr val="tx1"/>
                </a:solidFill>
              </a:rPr>
              <a:t>-«</a:t>
            </a:r>
            <a:r>
              <a:rPr lang="ru-RU" sz="1600" dirty="0">
                <a:solidFill>
                  <a:schemeClr val="tx1"/>
                </a:solidFill>
                <a:latin typeface="Times New Roman" panose="02020603050405020304" pitchFamily="18" charset="0"/>
                <a:cs typeface="Times New Roman" panose="02020603050405020304" pitchFamily="18" charset="0"/>
              </a:rPr>
              <a:t>Тревожная кнопка»;</a:t>
            </a:r>
          </a:p>
          <a:p>
            <a:pPr>
              <a:spcBef>
                <a:spcPts val="0"/>
              </a:spcBef>
            </a:pPr>
            <a:r>
              <a:rPr lang="ru-RU" sz="1600" dirty="0">
                <a:solidFill>
                  <a:schemeClr val="tx1"/>
                </a:solidFill>
                <a:latin typeface="Times New Roman" panose="02020603050405020304" pitchFamily="18" charset="0"/>
                <a:cs typeface="Times New Roman" panose="02020603050405020304" pitchFamily="18" charset="0"/>
              </a:rPr>
              <a:t>-</a:t>
            </a:r>
            <a:r>
              <a:rPr lang="ru-RU" sz="1600" dirty="0" err="1">
                <a:solidFill>
                  <a:schemeClr val="tx1"/>
                </a:solidFill>
                <a:latin typeface="Times New Roman" panose="02020603050405020304" pitchFamily="18" charset="0"/>
                <a:cs typeface="Times New Roman" panose="02020603050405020304" pitchFamily="18" charset="0"/>
              </a:rPr>
              <a:t>дымоотсекающие</a:t>
            </a:r>
            <a:r>
              <a:rPr lang="ru-RU" sz="1600" dirty="0">
                <a:solidFill>
                  <a:schemeClr val="tx1"/>
                </a:solidFill>
                <a:latin typeface="Times New Roman" panose="02020603050405020304" pitchFamily="18" charset="0"/>
                <a:cs typeface="Times New Roman" panose="02020603050405020304" pitchFamily="18" charset="0"/>
              </a:rPr>
              <a:t> двери и дымовые </a:t>
            </a:r>
            <a:r>
              <a:rPr lang="ru-RU" sz="1600" dirty="0" err="1">
                <a:solidFill>
                  <a:schemeClr val="tx1"/>
                </a:solidFill>
                <a:latin typeface="Times New Roman" panose="02020603050405020304" pitchFamily="18" charset="0"/>
                <a:cs typeface="Times New Roman" panose="02020603050405020304" pitchFamily="18" charset="0"/>
              </a:rPr>
              <a:t>извещатели</a:t>
            </a:r>
            <a:r>
              <a:rPr lang="ru-RU" sz="1600" dirty="0">
                <a:solidFill>
                  <a:schemeClr val="tx1"/>
                </a:solidFill>
                <a:latin typeface="Times New Roman" panose="02020603050405020304" pitchFamily="18" charset="0"/>
                <a:cs typeface="Times New Roman" panose="02020603050405020304" pitchFamily="18" charset="0"/>
              </a:rPr>
              <a:t>;</a:t>
            </a:r>
          </a:p>
          <a:p>
            <a:pPr>
              <a:spcBef>
                <a:spcPts val="0"/>
              </a:spcBef>
            </a:pPr>
            <a:r>
              <a:rPr lang="ru-RU" sz="1600" dirty="0">
                <a:solidFill>
                  <a:schemeClr val="tx1"/>
                </a:solidFill>
                <a:latin typeface="Times New Roman" panose="02020603050405020304" pitchFamily="18" charset="0"/>
                <a:cs typeface="Times New Roman" panose="02020603050405020304" pitchFamily="18" charset="0"/>
              </a:rPr>
              <a:t>-пожарно-охранная сигнализация;</a:t>
            </a:r>
          </a:p>
          <a:p>
            <a:pPr>
              <a:spcBef>
                <a:spcPts val="0"/>
              </a:spcBef>
            </a:pPr>
            <a:r>
              <a:rPr lang="ru-RU" sz="1600" dirty="0">
                <a:solidFill>
                  <a:schemeClr val="tx1"/>
                </a:solidFill>
                <a:latin typeface="Times New Roman" panose="02020603050405020304" pitchFamily="18" charset="0"/>
                <a:cs typeface="Times New Roman" panose="02020603050405020304" pitchFamily="18" charset="0"/>
              </a:rPr>
              <a:t>-наружное освещение;</a:t>
            </a:r>
          </a:p>
          <a:p>
            <a:pPr>
              <a:spcBef>
                <a:spcPts val="0"/>
              </a:spcBef>
            </a:pPr>
            <a:r>
              <a:rPr lang="ru-RU" sz="1600" dirty="0">
                <a:solidFill>
                  <a:schemeClr val="tx1"/>
                </a:solidFill>
                <a:latin typeface="Times New Roman" panose="02020603050405020304" pitchFamily="18" charset="0"/>
                <a:cs typeface="Times New Roman" panose="02020603050405020304" pitchFamily="18" charset="0"/>
              </a:rPr>
              <a:t>-установлено видеонаблюдение;</a:t>
            </a:r>
          </a:p>
          <a:p>
            <a:pPr>
              <a:spcBef>
                <a:spcPts val="0"/>
              </a:spcBef>
            </a:pPr>
            <a:r>
              <a:rPr lang="ru-RU" sz="1600" dirty="0">
                <a:solidFill>
                  <a:schemeClr val="tx1"/>
                </a:solidFill>
                <a:latin typeface="Times New Roman" panose="02020603050405020304" pitchFamily="18" charset="0"/>
                <a:cs typeface="Times New Roman" panose="02020603050405020304" pitchFamily="18" charset="0"/>
              </a:rPr>
              <a:t>-число огнетушителей – 21 </a:t>
            </a:r>
            <a:r>
              <a:rPr lang="ru-RU" sz="1600" dirty="0" err="1">
                <a:solidFill>
                  <a:schemeClr val="tx1"/>
                </a:solidFill>
                <a:latin typeface="Times New Roman" panose="02020603050405020304" pitchFamily="18" charset="0"/>
                <a:cs typeface="Times New Roman" panose="02020603050405020304" pitchFamily="18" charset="0"/>
              </a:rPr>
              <a:t>шт</a:t>
            </a:r>
            <a:r>
              <a:rPr lang="ru-RU" sz="1600" dirty="0">
                <a:solidFill>
                  <a:schemeClr val="tx1"/>
                </a:solidFill>
                <a:latin typeface="Times New Roman" panose="02020603050405020304" pitchFamily="18" charset="0"/>
                <a:cs typeface="Times New Roman" panose="02020603050405020304" pitchFamily="18" charset="0"/>
              </a:rPr>
              <a:t>;</a:t>
            </a:r>
          </a:p>
          <a:p>
            <a:pPr>
              <a:spcBef>
                <a:spcPts val="0"/>
              </a:spcBef>
            </a:pPr>
            <a:r>
              <a:rPr lang="ru-RU" sz="1600" dirty="0">
                <a:solidFill>
                  <a:schemeClr val="tx1"/>
                </a:solidFill>
                <a:latin typeface="Times New Roman" panose="02020603050405020304" pitchFamily="18" charset="0"/>
                <a:cs typeface="Times New Roman" panose="02020603050405020304" pitchFamily="18" charset="0"/>
              </a:rPr>
              <a:t>-система оповещения ГО и ЧС.</a:t>
            </a:r>
          </a:p>
          <a:p>
            <a:pPr>
              <a:spcBef>
                <a:spcPct val="0"/>
              </a:spcBef>
              <a:buNone/>
              <a:defRPr/>
            </a:pPr>
            <a:r>
              <a:rPr lang="ru-RU" sz="1400" b="1" dirty="0">
                <a:solidFill>
                  <a:schemeClr val="tx1"/>
                </a:solidFill>
                <a:latin typeface="Times New Roman" panose="02020603050405020304" pitchFamily="18" charset="0"/>
                <a:cs typeface="Times New Roman" panose="02020603050405020304" pitchFamily="18" charset="0"/>
              </a:rPr>
              <a:t>Приказы по учреждению:</a:t>
            </a:r>
            <a:endParaRPr lang="ru-RU" sz="1400" dirty="0">
              <a:solidFill>
                <a:schemeClr val="tx1"/>
              </a:solidFill>
              <a:latin typeface="Times New Roman" panose="02020603050405020304" pitchFamily="18" charset="0"/>
              <a:cs typeface="Times New Roman" panose="02020603050405020304" pitchFamily="18" charset="0"/>
            </a:endParaRPr>
          </a:p>
          <a:p>
            <a:pPr>
              <a:spcBef>
                <a:spcPct val="0"/>
              </a:spcBef>
              <a:buNone/>
              <a:defRPr/>
            </a:pPr>
            <a:r>
              <a:rPr lang="ru-RU" sz="1400" dirty="0">
                <a:solidFill>
                  <a:schemeClr val="tx1"/>
                </a:solidFill>
                <a:latin typeface="Times New Roman" panose="02020603050405020304" pitchFamily="18" charset="0"/>
                <a:cs typeface="Times New Roman" panose="02020603050405020304" pitchFamily="18" charset="0"/>
              </a:rPr>
              <a:t>-об охране труда и соблюдению правил охраны труда;</a:t>
            </a:r>
          </a:p>
          <a:p>
            <a:pPr>
              <a:spcBef>
                <a:spcPct val="0"/>
              </a:spcBef>
              <a:buNone/>
              <a:defRPr/>
            </a:pPr>
            <a:r>
              <a:rPr lang="ru-RU" sz="1400" dirty="0">
                <a:solidFill>
                  <a:schemeClr val="tx1"/>
                </a:solidFill>
                <a:latin typeface="Times New Roman" panose="02020603050405020304" pitchFamily="18" charset="0"/>
                <a:cs typeface="Times New Roman" panose="02020603050405020304" pitchFamily="18" charset="0"/>
              </a:rPr>
              <a:t>-о назначении уполномоченного ГО ЧС;</a:t>
            </a:r>
          </a:p>
          <a:p>
            <a:pPr>
              <a:spcBef>
                <a:spcPct val="0"/>
              </a:spcBef>
              <a:buNone/>
              <a:defRPr/>
            </a:pPr>
            <a:r>
              <a:rPr lang="ru-RU" sz="1400" dirty="0">
                <a:solidFill>
                  <a:schemeClr val="tx1"/>
                </a:solidFill>
                <a:latin typeface="Times New Roman" panose="02020603050405020304" pitchFamily="18" charset="0"/>
                <a:cs typeface="Times New Roman" panose="02020603050405020304" pitchFamily="18" charset="0"/>
              </a:rPr>
              <a:t>-паспорт антитеррористической безопасности.</a:t>
            </a:r>
          </a:p>
          <a:p>
            <a:pPr>
              <a:spcBef>
                <a:spcPct val="0"/>
              </a:spcBef>
              <a:buNone/>
              <a:defRPr/>
            </a:pPr>
            <a:r>
              <a:rPr lang="ru-RU" sz="1400" dirty="0">
                <a:solidFill>
                  <a:schemeClr val="tx1"/>
                </a:solidFill>
                <a:latin typeface="Times New Roman" panose="02020603050405020304" pitchFamily="18" charset="0"/>
                <a:cs typeface="Times New Roman" panose="02020603050405020304" pitchFamily="18" charset="0"/>
              </a:rPr>
              <a:t>Систематически проводятся беседы  о правилах безопасности и жизнедеятельности, ведется журнал инструктажа по технике безопасного поведения. Раз в полгода проводятся тренировки, очные занятия по эвакуации учащихся при экстренных ситуациях.</a:t>
            </a:r>
          </a:p>
          <a:p>
            <a:pPr>
              <a:spcBef>
                <a:spcPct val="0"/>
              </a:spcBef>
              <a:buNone/>
              <a:defRPr/>
            </a:pPr>
            <a:r>
              <a:rPr lang="ru-RU" sz="1400" b="1" dirty="0">
                <a:solidFill>
                  <a:schemeClr val="tx1"/>
                </a:solidFill>
                <a:latin typeface="Times New Roman" panose="02020603050405020304" pitchFamily="18" charset="0"/>
                <a:cs typeface="Times New Roman" panose="02020603050405020304" pitchFamily="18" charset="0"/>
              </a:rPr>
              <a:t> </a:t>
            </a:r>
            <a:endParaRPr lang="ru-RU" sz="1400" dirty="0">
              <a:solidFill>
                <a:schemeClr val="tx1"/>
              </a:solidFill>
              <a:latin typeface="Times New Roman" panose="02020603050405020304" pitchFamily="18" charset="0"/>
              <a:cs typeface="Times New Roman" panose="02020603050405020304" pitchFamily="18" charset="0"/>
            </a:endParaRPr>
          </a:p>
          <a:p>
            <a:pPr indent="0" algn="just">
              <a:buNone/>
            </a:pPr>
            <a:endParaRPr lang="ru-RU" sz="1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6806866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80655" y="224258"/>
            <a:ext cx="8863445" cy="1344770"/>
          </a:xfrm>
        </p:spPr>
        <p:txBody>
          <a:bodyPr>
            <a:noAutofit/>
          </a:bodyPr>
          <a:lstStyle/>
          <a:p>
            <a:r>
              <a:rPr lang="ru-RU" sz="1600" b="1" dirty="0">
                <a:solidFill>
                  <a:schemeClr val="tx1"/>
                </a:solidFill>
                <a:latin typeface="Times New Roman" panose="02020603050405020304" pitchFamily="18" charset="0"/>
                <a:cs typeface="Times New Roman" pitchFamily="18" charset="0"/>
              </a:rPr>
              <a:t>УСЛОВИЯ ОРГАНИЗАЦИИ ОБРАЗОВАТЕЛЬНОГО ПРОЦЕССА</a:t>
            </a:r>
            <a:r>
              <a:rPr lang="ru-RU" sz="1600" dirty="0">
                <a:solidFill>
                  <a:schemeClr val="tx1"/>
                </a:solidFill>
                <a:latin typeface="Times New Roman" pitchFamily="18" charset="0"/>
                <a:cs typeface="Times New Roman" pitchFamily="18" charset="0"/>
              </a:rPr>
              <a:t/>
            </a:r>
            <a:br>
              <a:rPr lang="ru-RU" sz="1600" dirty="0">
                <a:solidFill>
                  <a:schemeClr val="tx1"/>
                </a:solidFill>
                <a:latin typeface="Times New Roman" pitchFamily="18" charset="0"/>
                <a:cs typeface="Times New Roman" pitchFamily="18" charset="0"/>
              </a:rPr>
            </a:br>
            <a:r>
              <a:rPr lang="ru-RU" sz="1600" b="1" dirty="0">
                <a:solidFill>
                  <a:schemeClr val="tx1"/>
                </a:solidFill>
                <a:latin typeface="Times New Roman" pitchFamily="18" charset="0"/>
                <a:cs typeface="Times New Roman" pitchFamily="18" charset="0"/>
              </a:rPr>
              <a:t>ТИП ЗДАНИЙ</a:t>
            </a:r>
            <a:r>
              <a:rPr lang="ru-RU" sz="1600" dirty="0">
                <a:solidFill>
                  <a:schemeClr val="tx1"/>
                </a:solidFill>
                <a:latin typeface="Times New Roman" pitchFamily="18" charset="0"/>
                <a:cs typeface="Times New Roman" pitchFamily="18" charset="0"/>
              </a:rPr>
              <a:t> – ДЮСТК (ДЕТСКО-ЮНОШЕСКИЙ СПОРТИВНО-ТЕХНИЧЕСКИЙ КОМПЛЕКС)</a:t>
            </a:r>
            <a:br>
              <a:rPr lang="ru-RU" sz="1600" dirty="0">
                <a:solidFill>
                  <a:schemeClr val="tx1"/>
                </a:solidFill>
                <a:latin typeface="Times New Roman" pitchFamily="18" charset="0"/>
                <a:cs typeface="Times New Roman" pitchFamily="18" charset="0"/>
              </a:rPr>
            </a:br>
            <a:r>
              <a:rPr lang="ru-RU" sz="1600" b="1" dirty="0">
                <a:solidFill>
                  <a:schemeClr val="tx1"/>
                </a:solidFill>
                <a:latin typeface="Times New Roman" pitchFamily="18" charset="0"/>
                <a:cs typeface="Times New Roman" pitchFamily="18" charset="0"/>
              </a:rPr>
              <a:t>ГОД ВВОДА В ЭКСПЛУАТАЦИЮ</a:t>
            </a:r>
            <a:r>
              <a:rPr lang="ru-RU" sz="1600" dirty="0">
                <a:solidFill>
                  <a:schemeClr val="tx1"/>
                </a:solidFill>
                <a:latin typeface="Times New Roman" pitchFamily="18" charset="0"/>
                <a:cs typeface="Times New Roman" pitchFamily="18" charset="0"/>
              </a:rPr>
              <a:t> – 2007 </a:t>
            </a:r>
            <a:r>
              <a:rPr lang="ru-RU" sz="1600" dirty="0" smtClean="0">
                <a:solidFill>
                  <a:schemeClr val="tx1"/>
                </a:solidFill>
                <a:latin typeface="Times New Roman" pitchFamily="18" charset="0"/>
                <a:cs typeface="Times New Roman" pitchFamily="18" charset="0"/>
              </a:rPr>
              <a:t>ГОД</a:t>
            </a:r>
            <a:r>
              <a:rPr lang="ru-RU" sz="1600" dirty="0">
                <a:solidFill>
                  <a:schemeClr val="tx1"/>
                </a:solidFill>
                <a:latin typeface="Times New Roman" pitchFamily="18" charset="0"/>
                <a:cs typeface="Times New Roman" pitchFamily="18" charset="0"/>
              </a:rPr>
              <a:t/>
            </a:r>
            <a:br>
              <a:rPr lang="ru-RU" sz="1600" dirty="0">
                <a:solidFill>
                  <a:schemeClr val="tx1"/>
                </a:solidFill>
                <a:latin typeface="Times New Roman" pitchFamily="18" charset="0"/>
                <a:cs typeface="Times New Roman" pitchFamily="18" charset="0"/>
              </a:rPr>
            </a:br>
            <a:r>
              <a:rPr lang="ru-RU" sz="1600" b="1" dirty="0">
                <a:solidFill>
                  <a:schemeClr val="tx1"/>
                </a:solidFill>
                <a:latin typeface="Times New Roman" pitchFamily="18" charset="0"/>
                <a:cs typeface="Times New Roman" pitchFamily="18" charset="0"/>
              </a:rPr>
              <a:t> РЕАЛЬНАЯ НАПОЛНЯЕМОСТЬ:</a:t>
            </a:r>
            <a:r>
              <a:rPr lang="ru-RU" sz="1600" dirty="0">
                <a:solidFill>
                  <a:schemeClr val="tx1"/>
                </a:solidFill>
                <a:latin typeface="Times New Roman" pitchFamily="18" charset="0"/>
                <a:cs typeface="Times New Roman" pitchFamily="18" charset="0"/>
              </a:rPr>
              <a:t> ОДНОВРЕМЕННО МОГУТ ЗАНИМАТЬСЯ 75-90 ЧЕЛОВЕК</a:t>
            </a:r>
            <a:br>
              <a:rPr lang="ru-RU" sz="1600" dirty="0">
                <a:solidFill>
                  <a:schemeClr val="tx1"/>
                </a:solidFill>
                <a:latin typeface="Times New Roman" pitchFamily="18" charset="0"/>
                <a:cs typeface="Times New Roman" pitchFamily="18" charset="0"/>
              </a:rPr>
            </a:br>
            <a:r>
              <a:rPr lang="ru-RU" sz="1600" b="1" dirty="0">
                <a:solidFill>
                  <a:schemeClr val="tx1"/>
                </a:solidFill>
                <a:latin typeface="Times New Roman" pitchFamily="18" charset="0"/>
                <a:cs typeface="Times New Roman" pitchFamily="18" charset="0"/>
              </a:rPr>
              <a:t>ДАННЫЕ О НАЛИЧИИ МАТЕРИАЛЬНО</a:t>
            </a:r>
            <a:r>
              <a:rPr lang="ru-RU" sz="1600" dirty="0">
                <a:solidFill>
                  <a:schemeClr val="tx1"/>
                </a:solidFill>
                <a:latin typeface="Times New Roman" pitchFamily="18" charset="0"/>
                <a:cs typeface="Times New Roman" pitchFamily="18" charset="0"/>
              </a:rPr>
              <a:t> </a:t>
            </a:r>
            <a:r>
              <a:rPr lang="ru-RU" sz="1600" b="1" dirty="0">
                <a:solidFill>
                  <a:schemeClr val="tx1"/>
                </a:solidFill>
                <a:latin typeface="Times New Roman" pitchFamily="18" charset="0"/>
                <a:cs typeface="Times New Roman" pitchFamily="18" charset="0"/>
              </a:rPr>
              <a:t>– ТЕХНИЧЕСКОЙ БАЗЫ:</a:t>
            </a:r>
            <a:r>
              <a:rPr lang="ru-RU" sz="1600" dirty="0">
                <a:solidFill>
                  <a:schemeClr val="tx1"/>
                </a:solidFill>
                <a:latin typeface="Times New Roman" pitchFamily="18" charset="0"/>
                <a:cs typeface="Times New Roman" pitchFamily="18" charset="0"/>
              </a:rPr>
              <a:t> </a:t>
            </a:r>
            <a:br>
              <a:rPr lang="ru-RU" sz="1600" dirty="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ДНОВРЕМЕННО </a:t>
            </a:r>
            <a:r>
              <a:rPr lang="ru-RU" sz="1600" dirty="0">
                <a:solidFill>
                  <a:schemeClr val="tx1"/>
                </a:solidFill>
                <a:latin typeface="Times New Roman" pitchFamily="18" charset="0"/>
                <a:cs typeface="Times New Roman" pitchFamily="18" charset="0"/>
              </a:rPr>
              <a:t>МОГУТ ЗАНИМАТЬСЯ 75-90 </a:t>
            </a:r>
            <a:r>
              <a:rPr lang="ru-RU" sz="1600" dirty="0" smtClean="0">
                <a:solidFill>
                  <a:schemeClr val="tx1"/>
                </a:solidFill>
                <a:latin typeface="Times New Roman" pitchFamily="18" charset="0"/>
                <a:cs typeface="Times New Roman" pitchFamily="18" charset="0"/>
              </a:rPr>
              <a:t>ЧЕЛОВЕК</a:t>
            </a:r>
            <a:endParaRPr lang="ru-RU" sz="16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814080231"/>
              </p:ext>
            </p:extLst>
          </p:nvPr>
        </p:nvGraphicFramePr>
        <p:xfrm>
          <a:off x="519546" y="1641764"/>
          <a:ext cx="10941626" cy="5027864"/>
        </p:xfrm>
        <a:graphic>
          <a:graphicData uri="http://schemas.openxmlformats.org/drawingml/2006/table">
            <a:tbl>
              <a:tblPr>
                <a:tableStyleId>{3C2FFA5D-87B4-456A-9821-1D502468CF0F}</a:tableStyleId>
              </a:tblPr>
              <a:tblGrid>
                <a:gridCol w="565945"/>
                <a:gridCol w="8904473"/>
                <a:gridCol w="1471208"/>
              </a:tblGrid>
              <a:tr h="19491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u="none" strike="noStrike" cap="none" normalizeH="0" baseline="0" dirty="0" smtClean="0">
                          <a:ln>
                            <a:noFill/>
                          </a:ln>
                          <a:effectLst/>
                          <a:latin typeface="Times New Roman" pitchFamily="18" charset="0"/>
                          <a:cs typeface="Times New Roman" pitchFamily="18" charset="0"/>
                        </a:rPr>
                        <a:t>№</a:t>
                      </a:r>
                      <a:endPar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45038" marR="45038"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u="none" strike="noStrike" cap="none" normalizeH="0" baseline="0" dirty="0" smtClean="0">
                          <a:ln>
                            <a:noFill/>
                          </a:ln>
                          <a:effectLst/>
                          <a:latin typeface="Times New Roman" pitchFamily="18" charset="0"/>
                          <a:cs typeface="Times New Roman" pitchFamily="18" charset="0"/>
                        </a:rPr>
                        <a:t>Наименование</a:t>
                      </a:r>
                      <a:endPar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45038" marR="45038"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u="none" strike="noStrike" cap="none" normalizeH="0" baseline="0" dirty="0" smtClean="0">
                          <a:ln>
                            <a:noFill/>
                          </a:ln>
                          <a:effectLst/>
                          <a:latin typeface="Times New Roman" pitchFamily="18" charset="0"/>
                          <a:cs typeface="Times New Roman" pitchFamily="18" charset="0"/>
                        </a:rPr>
                        <a:t>Показатель</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45038" marR="45038"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зданий и сооружений (ед.)</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2</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Общая площадь всех помещений</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3389</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3</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классных комнат (включая учебные кабинеты и лаборатории)</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5</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4</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мастерских</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3901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5</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книг в библиотеке (книжном фонде) (включая школьные учебники), брошюр, журналов (при отсутствии библиотеки поставить</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158</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6</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Наличие: водопровода</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Да</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7</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центрального отопления</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Да</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8</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канализации</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Да</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251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9</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кабинетов основ информатики и вычислительной техники (при отсутствии таких кабинетов поставить</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10</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в них рабочих мест с ЭВМ</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13</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11</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персональных ЭВМ</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63</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12</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приобретенных за последний год</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0</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13</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используются в учебных целях</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50</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14</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персональных ЭВМ в составе локальных вычислительных сетей</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56</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15</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переносных компьютеров (ноутбуков, планшетов)</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41</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3901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16</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Тип подключения к сети Интернет:</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выделенная линия</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4547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17</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Имеет скорость подключения к сети Интернет:</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75 Мбит/с</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18</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персональных ЭВМ, подключенных к сети Интернет</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56</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194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19</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используются в учебных целях </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48</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900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20</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Имеет ли учреждение условия для беспрепятственного доступа инвалидов </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Да (1 этаж)</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bl>
          </a:graphicData>
        </a:graphic>
      </p:graphicFrame>
    </p:spTree>
    <p:extLst>
      <p:ext uri="{BB962C8B-B14F-4D97-AF65-F5344CB8AC3E}">
        <p14:creationId xmlns:p14="http://schemas.microsoft.com/office/powerpoint/2010/main" val="9005057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5246" y="0"/>
            <a:ext cx="11679382" cy="2638639"/>
          </a:xfrm>
        </p:spPr>
        <p:txBody>
          <a:bodyPr>
            <a:normAutofit/>
          </a:bodyPr>
          <a:lstStyle/>
          <a:p>
            <a:r>
              <a:rPr lang="ru-RU" sz="1600" b="1" dirty="0"/>
              <a:t>Принципы образовательной деятельности в 2019-2020 учебном году.</a:t>
            </a:r>
            <a:r>
              <a:rPr lang="ru-RU" sz="1600" dirty="0"/>
              <a:t/>
            </a:r>
            <a:br>
              <a:rPr lang="ru-RU" sz="1600" dirty="0"/>
            </a:br>
            <a:r>
              <a:rPr lang="ru-RU" sz="1600" dirty="0"/>
              <a:t> </a:t>
            </a:r>
            <a:br>
              <a:rPr lang="ru-RU" sz="1600" dirty="0"/>
            </a:br>
            <a:r>
              <a:rPr lang="ru-RU" sz="1600" dirty="0"/>
              <a:t>Работа учреждения осуществлялась на основании Плана работы учреждения на 2019-2020 учебный год, в соответствии с Планом работы комитета по образованию администрации городского округа «Город Калининград» на 2019-2020 учебный год, выполнялись Постановления и Приказы Правительства РФ, Министерства образования Калининградской области.</a:t>
            </a:r>
            <a:br>
              <a:rPr lang="ru-RU" sz="1600" dirty="0"/>
            </a:br>
            <a:r>
              <a:rPr lang="ru-RU" sz="1600" dirty="0"/>
              <a:t>Педагогический коллектив с учетом приоритетных направлений образования, требований к дополнительному образованию, определил в новом учебном году цель, задачи, стратегические направления работы учреждения.</a:t>
            </a:r>
            <a:br>
              <a:rPr lang="ru-RU" sz="1600" dirty="0"/>
            </a:br>
            <a:r>
              <a:rPr lang="ru-RU" sz="1600" b="1" dirty="0"/>
              <a:t>Целью деятельности Станции юных техников в 2019-2020 учебном году было</a:t>
            </a:r>
            <a:r>
              <a:rPr lang="ru-RU" sz="1600" dirty="0"/>
              <a:t> </a:t>
            </a:r>
            <a:r>
              <a:rPr lang="ru-RU" sz="1600" b="1" dirty="0"/>
              <a:t>-</a:t>
            </a:r>
            <a:r>
              <a:rPr lang="ru-RU" sz="1600" dirty="0"/>
              <a:t> создание необходимых условий для личностного развития, творческого труда, адаптации учащихся к жизни в современном обществе. Обеспечение возможности получения качественного персонифицированного дополнительного образования детьми в соответствии с их интересами, склонностями и ценностями, на базе МАУДО СЮТ</a:t>
            </a:r>
            <a:endParaRPr lang="ru-RU" sz="16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701400819"/>
              </p:ext>
            </p:extLst>
          </p:nvPr>
        </p:nvGraphicFramePr>
        <p:xfrm>
          <a:off x="931718" y="2732808"/>
          <a:ext cx="10370128" cy="3330536"/>
        </p:xfrm>
        <a:graphic>
          <a:graphicData uri="http://schemas.openxmlformats.org/drawingml/2006/table">
            <a:tbl>
              <a:tblPr firstRow="1" firstCol="1" bandRow="1">
                <a:tableStyleId>{5C22544A-7EE6-4342-B048-85BDC9FD1C3A}</a:tableStyleId>
              </a:tblPr>
              <a:tblGrid>
                <a:gridCol w="1496291"/>
                <a:gridCol w="8873837"/>
              </a:tblGrid>
              <a:tr h="366330">
                <a:tc>
                  <a:txBody>
                    <a:bodyPr/>
                    <a:lstStyle/>
                    <a:p>
                      <a:pPr>
                        <a:lnSpc>
                          <a:spcPct val="107000"/>
                        </a:lnSpc>
                        <a:spcAft>
                          <a:spcPts val="0"/>
                        </a:spcAft>
                      </a:pPr>
                      <a:r>
                        <a:rPr lang="ru-RU" sz="1100" dirty="0">
                          <a:effectLst/>
                        </a:rPr>
                        <a:t>Организационная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dirty="0">
                          <a:effectLst/>
                        </a:rPr>
                        <a:t>Продолжение деятельности педагогического коллектива в инновационном режиме.</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r>
              <a:tr h="1574685">
                <a:tc>
                  <a:txBody>
                    <a:bodyPr/>
                    <a:lstStyle/>
                    <a:p>
                      <a:pPr>
                        <a:lnSpc>
                          <a:spcPct val="107000"/>
                        </a:lnSpc>
                        <a:spcAft>
                          <a:spcPts val="0"/>
                        </a:spcAft>
                      </a:pPr>
                      <a:r>
                        <a:rPr lang="ru-RU" sz="1100" dirty="0">
                          <a:effectLst/>
                        </a:rPr>
                        <a:t>Образовательная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dirty="0">
                          <a:effectLst/>
                        </a:rPr>
                        <a:t>1. Совершенствование качества дополнительного образования и культурно-досуговой деятельности:</a:t>
                      </a:r>
                    </a:p>
                    <a:p>
                      <a:pPr algn="just">
                        <a:lnSpc>
                          <a:spcPct val="107000"/>
                        </a:lnSpc>
                        <a:spcAft>
                          <a:spcPts val="0"/>
                        </a:spcAft>
                      </a:pPr>
                      <a:r>
                        <a:rPr lang="ru-RU" sz="1100" dirty="0">
                          <a:effectLst/>
                        </a:rPr>
                        <a:t>- разработка, апробация, внедрение новых образовательных программы дополнительного образования по основным направлениям деятельности;</a:t>
                      </a:r>
                    </a:p>
                    <a:p>
                      <a:pPr algn="just">
                        <a:lnSpc>
                          <a:spcPct val="107000"/>
                        </a:lnSpc>
                        <a:spcAft>
                          <a:spcPts val="0"/>
                        </a:spcAft>
                      </a:pPr>
                      <a:r>
                        <a:rPr lang="ru-RU" sz="1100" dirty="0">
                          <a:effectLst/>
                        </a:rPr>
                        <a:t>- выявление и развитие творческого потенциала «одаренных детей»;</a:t>
                      </a:r>
                    </a:p>
                    <a:p>
                      <a:pPr algn="just">
                        <a:lnSpc>
                          <a:spcPct val="107000"/>
                        </a:lnSpc>
                        <a:spcAft>
                          <a:spcPts val="0"/>
                        </a:spcAft>
                      </a:pPr>
                      <a:r>
                        <a:rPr lang="ru-RU" sz="1100" dirty="0">
                          <a:effectLst/>
                        </a:rPr>
                        <a:t>- обеспечение необходимых условий для формирования культуры здорового и безопасного образа жизни; </a:t>
                      </a:r>
                    </a:p>
                    <a:p>
                      <a:pPr algn="just">
                        <a:lnSpc>
                          <a:spcPct val="107000"/>
                        </a:lnSpc>
                        <a:spcAft>
                          <a:spcPts val="0"/>
                        </a:spcAft>
                      </a:pPr>
                      <a:r>
                        <a:rPr lang="ru-RU" sz="1100" dirty="0">
                          <a:effectLst/>
                        </a:rPr>
                        <a:t>- удовлетворение потребности детей в духовно-нравственном, художественно-эстетическом и интеллектуальном развитии;</a:t>
                      </a:r>
                    </a:p>
                    <a:p>
                      <a:pPr algn="just">
                        <a:lnSpc>
                          <a:spcPct val="107000"/>
                        </a:lnSpc>
                        <a:spcAft>
                          <a:spcPts val="0"/>
                        </a:spcAft>
                      </a:pPr>
                      <a:r>
                        <a:rPr lang="ru-RU" sz="1100" dirty="0">
                          <a:effectLst/>
                        </a:rPr>
                        <a:t>- организация содержательного досуга детей и подростков, обеспечение гражданско-патриотического и трудового воспитания;</a:t>
                      </a:r>
                    </a:p>
                    <a:p>
                      <a:pPr algn="just">
                        <a:lnSpc>
                          <a:spcPct val="107000"/>
                        </a:lnSpc>
                        <a:spcAft>
                          <a:spcPts val="0"/>
                        </a:spcAft>
                      </a:pPr>
                      <a:r>
                        <a:rPr lang="ru-RU" sz="1100" dirty="0">
                          <a:effectLst/>
                        </a:rPr>
                        <a:t>- помощь в профессиональном самоопределении.</a:t>
                      </a:r>
                    </a:p>
                    <a:p>
                      <a:pPr algn="just">
                        <a:lnSpc>
                          <a:spcPct val="107000"/>
                        </a:lnSpc>
                        <a:spcAft>
                          <a:spcPts val="0"/>
                        </a:spcAft>
                      </a:pPr>
                      <a:r>
                        <a:rPr lang="ru-RU" sz="1100" dirty="0">
                          <a:effectLst/>
                        </a:rPr>
                        <a:t>2. Активизация учебной и </a:t>
                      </a:r>
                      <a:r>
                        <a:rPr lang="ru-RU" sz="1100" dirty="0" err="1">
                          <a:effectLst/>
                        </a:rPr>
                        <a:t>внеучебной</a:t>
                      </a:r>
                      <a:r>
                        <a:rPr lang="ru-RU" sz="1100" dirty="0">
                          <a:effectLst/>
                        </a:rPr>
                        <a:t> деятельности объединений.</a:t>
                      </a:r>
                    </a:p>
                    <a:p>
                      <a:pPr algn="just">
                        <a:lnSpc>
                          <a:spcPct val="107000"/>
                        </a:lnSpc>
                        <a:spcAft>
                          <a:spcPts val="0"/>
                        </a:spcAft>
                      </a:pPr>
                      <a:r>
                        <a:rPr lang="ru-RU" sz="1100" dirty="0">
                          <a:effectLst/>
                        </a:rPr>
                        <a:t>3. Организация системной работы с родителями.</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r>
              <a:tr h="765042">
                <a:tc>
                  <a:txBody>
                    <a:bodyPr/>
                    <a:lstStyle/>
                    <a:p>
                      <a:pPr>
                        <a:lnSpc>
                          <a:spcPct val="107000"/>
                        </a:lnSpc>
                        <a:spcAft>
                          <a:spcPts val="0"/>
                        </a:spcAft>
                      </a:pPr>
                      <a:r>
                        <a:rPr lang="ru-RU" sz="1100">
                          <a:effectLst/>
                        </a:rPr>
                        <a:t>Методическая</a:t>
                      </a:r>
                      <a:endParaRPr lang="ru-RU" sz="110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dirty="0">
                          <a:effectLst/>
                        </a:rPr>
                        <a:t>1. Влияние инновационных педагогических технологий на качество образовательной деятельности. Обобщение опыта педагогов по использованию инновационных педагогических технологий в дополнительном образовании.</a:t>
                      </a:r>
                    </a:p>
                    <a:p>
                      <a:pPr algn="just">
                        <a:lnSpc>
                          <a:spcPct val="107000"/>
                        </a:lnSpc>
                        <a:spcAft>
                          <a:spcPts val="0"/>
                        </a:spcAft>
                      </a:pPr>
                      <a:r>
                        <a:rPr lang="ru-RU" sz="1100" dirty="0">
                          <a:effectLst/>
                        </a:rPr>
                        <a:t>2. Повышение профессионального мастерства и компетенции педагогических работников, повышение мобильности педагогов.</a:t>
                      </a:r>
                    </a:p>
                    <a:p>
                      <a:pPr algn="just">
                        <a:lnSpc>
                          <a:spcPct val="107000"/>
                        </a:lnSpc>
                        <a:spcAft>
                          <a:spcPts val="0"/>
                        </a:spcAft>
                      </a:pPr>
                      <a:r>
                        <a:rPr lang="ru-RU" sz="1100" dirty="0">
                          <a:effectLst/>
                        </a:rPr>
                        <a:t>3. Повышение уровня исполнительской дисциплины и работы педагога с основными документами по организации учебно-воспитательного процесса.</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r>
              <a:tr h="452780">
                <a:tc>
                  <a:txBody>
                    <a:bodyPr/>
                    <a:lstStyle/>
                    <a:p>
                      <a:pPr>
                        <a:lnSpc>
                          <a:spcPct val="107000"/>
                        </a:lnSpc>
                        <a:spcAft>
                          <a:spcPts val="0"/>
                        </a:spcAft>
                      </a:pPr>
                      <a:r>
                        <a:rPr lang="ru-RU" sz="1100">
                          <a:effectLst/>
                        </a:rPr>
                        <a:t>Управленческая</a:t>
                      </a:r>
                      <a:endParaRPr lang="ru-RU" sz="110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dirty="0">
                          <a:effectLst/>
                        </a:rPr>
                        <a:t>1.Развитие активного сотрудничества с учреждениями аналогичного профиля, как на уровне муниципалитета и области, так и на всероссийском и международном уровне, с целью обмена опытом, взаимодействия и развития.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r>
            </a:tbl>
          </a:graphicData>
        </a:graphic>
      </p:graphicFrame>
    </p:spTree>
    <p:extLst>
      <p:ext uri="{BB962C8B-B14F-4D97-AF65-F5344CB8AC3E}">
        <p14:creationId xmlns:p14="http://schemas.microsoft.com/office/powerpoint/2010/main" val="266920696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4463" y="114300"/>
            <a:ext cx="11471563" cy="6369627"/>
          </a:xfrm>
        </p:spPr>
        <p:txBody>
          <a:bodyPr>
            <a:normAutofit fontScale="85000" lnSpcReduction="20000"/>
          </a:bodyPr>
          <a:lstStyle/>
          <a:p>
            <a:r>
              <a:rPr lang="ru-RU" dirty="0"/>
              <a:t> </a:t>
            </a:r>
          </a:p>
          <a:p>
            <a:r>
              <a:rPr lang="ru-RU" sz="2400" b="1" dirty="0"/>
              <a:t>Анализ организации методической работы за 2019-2020 учебный год.</a:t>
            </a:r>
            <a:endParaRPr lang="ru-RU" sz="2400" dirty="0"/>
          </a:p>
          <a:p>
            <a:r>
              <a:rPr lang="ru-RU" sz="2400" dirty="0"/>
              <a:t>Методическая тема над которой работал коллектив в 2019-2020 учебном году:</a:t>
            </a:r>
            <a:r>
              <a:rPr lang="ru-RU" sz="2400" b="1" dirty="0"/>
              <a:t> «Создание и обеспечение возможности получения качественного персонифицированного дополнительного образования учащимися в соответствии с их интересами и склонностями, на базе МАУДО СЮТ».</a:t>
            </a:r>
            <a:endParaRPr lang="ru-RU" sz="2400" dirty="0"/>
          </a:p>
          <a:p>
            <a:r>
              <a:rPr lang="ru-RU" sz="2400" b="1" dirty="0"/>
              <a:t>Цель: </a:t>
            </a:r>
            <a:r>
              <a:rPr lang="ru-RU" sz="2400" dirty="0"/>
              <a:t>Создать условия для непрерывного повышения уровня профессиональной компетентности педагогов и совершенствования их профессиональной деятельности в инновационной работе учреждения через оказание информационно-методической, консультативной и научно-методической помощи в организации учебно-воспитательного процесса, использование информационно – коммуникационных технологий. </a:t>
            </a:r>
          </a:p>
          <a:p>
            <a:r>
              <a:rPr lang="ru-RU" sz="2400" b="1" dirty="0"/>
              <a:t>Основные задачи «Методической работы» были выполнены:</a:t>
            </a:r>
            <a:endParaRPr lang="ru-RU" sz="2400" dirty="0"/>
          </a:p>
          <a:p>
            <a:r>
              <a:rPr lang="ru-RU" sz="2400" dirty="0"/>
              <a:t>-совершенствовался методический уровень педагогов в овладении новыми педагогическими технологиями по новым образовательным стандартам второго поколения;</a:t>
            </a:r>
          </a:p>
          <a:p>
            <a:r>
              <a:rPr lang="ru-RU" sz="2400" dirty="0"/>
              <a:t>-внедрялись в практику личностно-ориентированные, коррекционно-развивающие педагогические технологии: проектно-исследовательская деятельность педагогов и обучающихся;</a:t>
            </a:r>
          </a:p>
          <a:p>
            <a:r>
              <a:rPr lang="ru-RU" sz="2400" dirty="0"/>
              <a:t>-совершенствовалась система мониторинга развития педагогического коллектива: мониторинг образовательной и культурно-досуговой деятельности; </a:t>
            </a:r>
          </a:p>
          <a:p>
            <a:r>
              <a:rPr lang="ru-RU" sz="2400" dirty="0"/>
              <a:t>-пополнялась методическая копилка необходимыми материалами для оказания помощи педагогам в работе.</a:t>
            </a:r>
          </a:p>
          <a:p>
            <a:r>
              <a:rPr lang="ru-RU" sz="2400" dirty="0"/>
              <a:t>Проведены все запланированные педагогические советы по заявленным темам, методические объединения, открытые занятия и уроки.</a:t>
            </a:r>
          </a:p>
        </p:txBody>
      </p:sp>
    </p:spTree>
    <p:extLst>
      <p:ext uri="{BB962C8B-B14F-4D97-AF65-F5344CB8AC3E}">
        <p14:creationId xmlns:p14="http://schemas.microsoft.com/office/powerpoint/2010/main" val="1871079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82980" y="218209"/>
            <a:ext cx="10058400" cy="6108085"/>
          </a:xfrm>
        </p:spPr>
        <p:txBody>
          <a:bodyPr>
            <a:normAutofit/>
          </a:bodyPr>
          <a:lstStyle/>
          <a:p>
            <a:r>
              <a:rPr lang="ru-RU" b="1" dirty="0"/>
              <a:t> </a:t>
            </a:r>
            <a:endParaRPr lang="ru-RU" dirty="0"/>
          </a:p>
          <a:p>
            <a:pPr marL="0" indent="0">
              <a:buNone/>
            </a:pPr>
            <a:endParaRPr lang="ru-RU" dirty="0"/>
          </a:p>
        </p:txBody>
      </p:sp>
      <p:graphicFrame>
        <p:nvGraphicFramePr>
          <p:cNvPr id="5" name="Диаграмма 4"/>
          <p:cNvGraphicFramePr/>
          <p:nvPr>
            <p:extLst>
              <p:ext uri="{D42A27DB-BD31-4B8C-83A1-F6EECF244321}">
                <p14:modId xmlns:p14="http://schemas.microsoft.com/office/powerpoint/2010/main" val="1128663300"/>
              </p:ext>
            </p:extLst>
          </p:nvPr>
        </p:nvGraphicFramePr>
        <p:xfrm>
          <a:off x="1475510" y="2079773"/>
          <a:ext cx="3959802" cy="35373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Диаграмма 5"/>
          <p:cNvGraphicFramePr/>
          <p:nvPr>
            <p:extLst>
              <p:ext uri="{D42A27DB-BD31-4B8C-83A1-F6EECF244321}">
                <p14:modId xmlns:p14="http://schemas.microsoft.com/office/powerpoint/2010/main" val="987720873"/>
              </p:ext>
            </p:extLst>
          </p:nvPr>
        </p:nvGraphicFramePr>
        <p:xfrm>
          <a:off x="6567055" y="2079773"/>
          <a:ext cx="4366779" cy="3537379"/>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3"/>
          <p:cNvSpPr>
            <a:spLocks noChangeArrowheads="1"/>
          </p:cNvSpPr>
          <p:nvPr/>
        </p:nvSpPr>
        <p:spPr bwMode="auto">
          <a:xfrm>
            <a:off x="719426" y="-471477"/>
            <a:ext cx="11356887" cy="233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altLang="ru-RU"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lang="ru-RU" altLang="ru-RU" sz="1400" dirty="0">
              <a:latin typeface="Arial" panose="020B0604020202020204" pitchFamily="34" charset="0"/>
              <a:ea typeface="Times New Roman" panose="02020603050405020304" pitchFamily="18" charset="0"/>
              <a:cs typeface="Calibri" panose="020F050202020403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altLang="ru-RU"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lang="ru-RU" altLang="ru-RU" sz="1400" dirty="0">
              <a:latin typeface="Arial" panose="020B0604020202020204" pitchFamily="34" charset="0"/>
              <a:ea typeface="Times New Roman" panose="02020603050405020304" pitchFamily="18" charset="0"/>
              <a:cs typeface="Calibri" panose="020F050202020403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altLang="ru-RU"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lang="ru-RU" altLang="ru-RU" sz="1400" dirty="0">
              <a:latin typeface="Arial" panose="020B0604020202020204" pitchFamily="34" charset="0"/>
              <a:ea typeface="Times New Roman" panose="02020603050405020304" pitchFamily="18" charset="0"/>
              <a:cs typeface="Calibri" panose="020F050202020403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altLang="ru-RU"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lang="ru-RU" altLang="ru-RU" sz="1400" dirty="0">
              <a:latin typeface="Arial" panose="020B0604020202020204" pitchFamily="34" charset="0"/>
              <a:ea typeface="Times New Roman" panose="02020603050405020304" pitchFamily="18" charset="0"/>
              <a:cs typeface="Calibri" panose="020F050202020403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rPr>
              <a:t>В 2019-2020 учебном году в МАУДО СЮТ работали 11 педагогов дополнительного образования. </a:t>
            </a:r>
            <a:endParaRPr kumimoji="0" lang="ru-RU" altLang="ru-RU" sz="1600" b="0" i="0" u="none" strike="noStrike" cap="none" normalizeH="0" baseline="0" dirty="0" smtClean="0">
              <a:ln>
                <a:noFill/>
              </a:ln>
              <a:solidFill>
                <a:schemeClr val="tx1"/>
              </a:solidFill>
              <a:effectLst/>
              <a:latin typeface="Arial" panose="020B060402020202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4"/>
          <p:cNvSpPr>
            <a:spLocks noChangeArrowheads="1"/>
          </p:cNvSpPr>
          <p:nvPr/>
        </p:nvSpPr>
        <p:spPr bwMode="auto">
          <a:xfrm>
            <a:off x="449263" y="3143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9" name="Rectangle 5"/>
          <p:cNvSpPr>
            <a:spLocks noChangeArrowheads="1"/>
          </p:cNvSpPr>
          <p:nvPr/>
        </p:nvSpPr>
        <p:spPr bwMode="auto">
          <a:xfrm>
            <a:off x="449263" y="58293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val="13048559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77983" y="249383"/>
            <a:ext cx="11461172" cy="5953990"/>
          </a:xfrm>
        </p:spPr>
        <p:txBody>
          <a:bodyPr>
            <a:normAutofit fontScale="85000" lnSpcReduction="20000"/>
          </a:bodyPr>
          <a:lstStyle/>
          <a:p>
            <a:r>
              <a:rPr lang="ru-RU" b="1" dirty="0"/>
              <a:t> </a:t>
            </a:r>
            <a:endParaRPr lang="ru-RU" dirty="0"/>
          </a:p>
          <a:p>
            <a:r>
              <a:rPr lang="ru-RU" sz="2800" dirty="0"/>
              <a:t>Все данные о руководящих и педагогических работниках занесены в региональную электронную базу данных (</a:t>
            </a:r>
            <a:r>
              <a:rPr lang="ru-RU" sz="2800" u="sng" dirty="0">
                <a:hlinkClick r:id="rId2"/>
              </a:rPr>
              <a:t>training.baltinform.ru</a:t>
            </a:r>
            <a:r>
              <a:rPr lang="ru-RU" sz="2800" dirty="0"/>
              <a:t>).</a:t>
            </a:r>
          </a:p>
          <a:p>
            <a:r>
              <a:rPr lang="ru-RU" sz="2800" dirty="0"/>
              <a:t>В течение учебного года педагоги работали в единой-аналитической системе «Аверс: управление организацией дополнительного образования детей», вели электронные журналы.</a:t>
            </a:r>
          </a:p>
          <a:p>
            <a:r>
              <a:rPr lang="ru-RU" sz="2800" dirty="0"/>
              <a:t>В соответствии с Распоряжением Правительства Калининградской области «О внедрении системы персонифицированного финансирования дополнительного образования детей на территории Калининградской области» от 28 апреля 2018г. №87-рп и Концепцией Персонифицированного дополнительного образования детей в Калининградской области, коллективом МАУДО СЮТ ведется работа по внедрению принципов персонифицированного дополнительного образования в учреждении, а так же ведется работа на портале персонифицированного дополнительного образования Калининградской области. В 2019-2020 учебном году по сертификатам финансирования персонифицированного дополнительного образования детей в Калининградской области на станции юных техников занимались 40 учащихся по двум сертифицированным образовательным программам технической направленности: «</a:t>
            </a:r>
            <a:r>
              <a:rPr lang="ru-RU" sz="2800" dirty="0" err="1"/>
              <a:t>ТехноМикс</a:t>
            </a:r>
            <a:r>
              <a:rPr lang="ru-RU" sz="2800" dirty="0"/>
              <a:t>» и «3</a:t>
            </a:r>
            <a:r>
              <a:rPr lang="en-US" sz="2800" dirty="0"/>
              <a:t>D</a:t>
            </a:r>
            <a:r>
              <a:rPr lang="ru-RU" sz="2800" dirty="0"/>
              <a:t>-ПРО».</a:t>
            </a:r>
          </a:p>
          <a:p>
            <a:r>
              <a:rPr lang="ru-RU" sz="2800" dirty="0"/>
              <a:t> </a:t>
            </a:r>
          </a:p>
          <a:p>
            <a:endParaRPr lang="ru-RU" dirty="0"/>
          </a:p>
        </p:txBody>
      </p:sp>
    </p:spTree>
    <p:extLst>
      <p:ext uri="{BB962C8B-B14F-4D97-AF65-F5344CB8AC3E}">
        <p14:creationId xmlns:p14="http://schemas.microsoft.com/office/powerpoint/2010/main" val="12700685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2901" y="467591"/>
            <a:ext cx="11565082" cy="6172200"/>
          </a:xfrm>
        </p:spPr>
        <p:txBody>
          <a:bodyPr>
            <a:normAutofit lnSpcReduction="10000"/>
          </a:bodyPr>
          <a:lstStyle/>
          <a:p>
            <a:r>
              <a:rPr lang="ru-RU" b="1" dirty="0"/>
              <a:t>Анализ организации учебной деятельности в 2019-2020 учебном году</a:t>
            </a:r>
            <a:endParaRPr lang="ru-RU" dirty="0"/>
          </a:p>
          <a:p>
            <a:r>
              <a:rPr lang="ru-RU" b="1" dirty="0"/>
              <a:t> </a:t>
            </a:r>
            <a:endParaRPr lang="ru-RU" dirty="0"/>
          </a:p>
          <a:p>
            <a:r>
              <a:rPr lang="ru-RU" dirty="0"/>
              <a:t>На основании Лицензии № ДО-1762 серии 39ЛО1 №0000912 от 16 сентября 2016 года учреждение имеет право оказывать образовательные услуги по реализации образовательных программ по видам образования, по уровням образования, по профессиям, специальностям, направлениям подготовки, по подвидам дополнительного образования. </a:t>
            </a:r>
          </a:p>
          <a:p>
            <a:r>
              <a:rPr lang="ru-RU" dirty="0"/>
              <a:t>В 2019-2020 учебном году учебный план учреждения исходил из возможностей бюджетного финансирования, наличия педагогов и потребностей учащихся в образовательных услугах. 10 педагогов дополнительного образования осуществляли образовательную деятельность по 22 образовательным программам: </a:t>
            </a:r>
          </a:p>
          <a:p>
            <a:r>
              <a:rPr lang="ru-RU" dirty="0"/>
              <a:t>Техническая направленность - 1. «Робототехника»; 2. «Радиотехническое конструирование»; 3. «Начальное техническое конструирование»; 4. «</a:t>
            </a:r>
            <a:r>
              <a:rPr lang="ru-RU" dirty="0" err="1"/>
              <a:t>Авиамоделирование</a:t>
            </a:r>
            <a:r>
              <a:rPr lang="ru-RU" dirty="0"/>
              <a:t>»; 5.  «</a:t>
            </a:r>
            <a:r>
              <a:rPr lang="ru-RU" dirty="0" err="1"/>
              <a:t>Судомоделирование</a:t>
            </a:r>
            <a:r>
              <a:rPr lang="ru-RU" dirty="0"/>
              <a:t>»; 6. «Технологии дизайна в техническом творчестве»; 7. «Начальное техническое творчество»; 8. «Путешествие в страну дизайна»; 9. «Лаборатория анимации и видеопроизводства Хлопушка»; 10. Научно-практическая лаборатория «</a:t>
            </a:r>
            <a:r>
              <a:rPr lang="ru-RU" dirty="0" err="1"/>
              <a:t>Фотончики</a:t>
            </a:r>
            <a:r>
              <a:rPr lang="ru-RU" dirty="0"/>
              <a:t>»; 11. «Основы 3D моделирования»; 12. «Детско-юношеская автошкола» (ДЮАШ); 13. «Основы дизайна в техническом творчестве»; 14. «3D-Фишка»; 15. «</a:t>
            </a:r>
            <a:r>
              <a:rPr lang="ru-RU" dirty="0" err="1"/>
              <a:t>Юнкор</a:t>
            </a:r>
            <a:r>
              <a:rPr lang="ru-RU" dirty="0"/>
              <a:t>»; 16. «Школа инженерной робототехники»; 17. «Азбука дизайна»; 18. «Дизайн и художественно-техническое творчество»; 19. «ИЗО-Дизайн и техническое творчество». </a:t>
            </a:r>
          </a:p>
          <a:p>
            <a:r>
              <a:rPr lang="ru-RU" dirty="0"/>
              <a:t>Социально-педагогическое направление: 20. «Дорожная азбука»; 21. «Дорожная азбука от А до Я»; 22. «Безопасный маршрут».</a:t>
            </a:r>
            <a:endParaRPr lang="ru-RU" dirty="0">
              <a:effectLst/>
            </a:endParaRPr>
          </a:p>
        </p:txBody>
      </p:sp>
    </p:spTree>
    <p:extLst>
      <p:ext uri="{BB962C8B-B14F-4D97-AF65-F5344CB8AC3E}">
        <p14:creationId xmlns:p14="http://schemas.microsoft.com/office/powerpoint/2010/main" val="25463968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8927" y="332509"/>
            <a:ext cx="10952017" cy="5683827"/>
          </a:xfrm>
        </p:spPr>
        <p:txBody>
          <a:bodyPr/>
          <a:lstStyle/>
          <a:p>
            <a:r>
              <a:rPr lang="ru-RU" sz="1600" dirty="0"/>
              <a:t>По тарификации в учреждении выполнялось 220 педагогических часов в неделю на начало учебного года и 238 педагогических часов в неделю на конец учебного года – 13,2 ставок педагогов дополнительного образования.</a:t>
            </a:r>
          </a:p>
          <a:p>
            <a:r>
              <a:rPr lang="ru-RU" sz="1600" dirty="0"/>
              <a:t>Программы реализовались в течении всего календарного года продолжительность учебного (аудиторного) периода – 36 недель, самоподготовка учащихся во время каникулярного времени – 16 недель.</a:t>
            </a:r>
          </a:p>
          <a:p>
            <a:r>
              <a:rPr lang="ru-RU" sz="1600" dirty="0"/>
              <a:t>Продолжительность занятий и их количество часов в неделю определялось направленностью программы педагога и психофизическими возможностями учащихся от 1 часа до 6 часов в неделю (академических).</a:t>
            </a:r>
          </a:p>
          <a:p>
            <a:r>
              <a:rPr lang="ru-RU" sz="1600" dirty="0"/>
              <a:t>Учебная нагрузка определялась по годам обучения (1-й, 2-й, 3-й, 4-й года) и по направленности образовательных программ: - 2, 4, 6 часов в неделю, что составляло соответственно: 72 (32), 144 (64), 216 (96) часов в год. </a:t>
            </a:r>
          </a:p>
          <a:p>
            <a:r>
              <a:rPr lang="ru-RU" sz="1600" dirty="0"/>
              <a:t>Особое внимание в течение учебного года уделялось качественной организации обучения и воспитания обучающихся, сохранности контингента на протяжении всего учебного года. На начало учебного года по муниципальному заданию было 1254 учащихся, на конец учебного года 1272 учащихся</a:t>
            </a:r>
            <a:r>
              <a:rPr lang="ru-RU" sz="1600" dirty="0" smtClean="0"/>
              <a:t>.</a:t>
            </a:r>
          </a:p>
          <a:p>
            <a:endParaRPr lang="ru-RU" dirty="0"/>
          </a:p>
          <a:p>
            <a:endParaRPr lang="ru-RU" dirty="0"/>
          </a:p>
        </p:txBody>
      </p:sp>
      <p:graphicFrame>
        <p:nvGraphicFramePr>
          <p:cNvPr id="4" name="Диаграмма 3"/>
          <p:cNvGraphicFramePr/>
          <p:nvPr>
            <p:extLst>
              <p:ext uri="{D42A27DB-BD31-4B8C-83A1-F6EECF244321}">
                <p14:modId xmlns:p14="http://schemas.microsoft.com/office/powerpoint/2010/main" val="3936116622"/>
              </p:ext>
            </p:extLst>
          </p:nvPr>
        </p:nvGraphicFramePr>
        <p:xfrm>
          <a:off x="2813338" y="3508664"/>
          <a:ext cx="6419850" cy="2895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770478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02672" y="540327"/>
            <a:ext cx="11336482" cy="5484630"/>
          </a:xfrm>
        </p:spPr>
        <p:txBody>
          <a:bodyPr>
            <a:normAutofit fontScale="92500" lnSpcReduction="10000"/>
          </a:bodyPr>
          <a:lstStyle/>
          <a:p>
            <a:r>
              <a:rPr lang="ru-RU" dirty="0"/>
              <a:t>Образовательная деятельность осуществлялась:</a:t>
            </a:r>
          </a:p>
          <a:p>
            <a:r>
              <a:rPr lang="ru-RU" dirty="0"/>
              <a:t>на базе Станции – 72 группы (822)</a:t>
            </a:r>
          </a:p>
          <a:p>
            <a:r>
              <a:rPr lang="ru-RU" dirty="0"/>
              <a:t>на базе образовательных учреждений города – 15 групп (450)</a:t>
            </a:r>
          </a:p>
          <a:p>
            <a:r>
              <a:rPr lang="ru-RU" dirty="0"/>
              <a:t>МАОУ СОШ № 4 – 4 группы (60) 	</a:t>
            </a:r>
          </a:p>
          <a:p>
            <a:r>
              <a:rPr lang="ru-RU" dirty="0"/>
              <a:t>МАОУ СОШ № 24 – 4 группы (91) </a:t>
            </a:r>
          </a:p>
          <a:p>
            <a:r>
              <a:rPr lang="ru-RU" dirty="0"/>
              <a:t>МАОУ СОШ № 13 – 5 групп (139)</a:t>
            </a:r>
          </a:p>
          <a:p>
            <a:r>
              <a:rPr lang="ru-RU" dirty="0"/>
              <a:t>МАОУ гимназия № 22 – 2 группы (60) </a:t>
            </a:r>
          </a:p>
          <a:p>
            <a:r>
              <a:rPr lang="ru-RU" dirty="0"/>
              <a:t>В  2019-2020 учебном году подписаны договоры о сотрудничестве с МАОУ СОШ № 25 с УИОП, МАДОУ ЦРР д/с № 121, МАДОУ ЦРР д/с № 94, ГБУ КО ОО «школы-интернат п. Сосновка», ГБУСО КО Центр «Надежда», ГБУСО КО «Центр «Детство», ГБУ КО «Школа-интернат», ГБУ КО «Школа-интернат №7», МАОУ Лицей 35 им. </a:t>
            </a:r>
            <a:r>
              <a:rPr lang="ru-RU" dirty="0" err="1"/>
              <a:t>Буткова</a:t>
            </a:r>
            <a:r>
              <a:rPr lang="ru-RU" dirty="0"/>
              <a:t> В.В., Общеобразовательная частная гимназия «</a:t>
            </a:r>
            <a:r>
              <a:rPr lang="ru-RU" dirty="0" err="1"/>
              <a:t>Альбертина</a:t>
            </a:r>
            <a:r>
              <a:rPr lang="ru-RU" dirty="0"/>
              <a:t>» по реализации интеллектуального, нравственного, эмоционального развития личности обучающихся, всестороннего развития способностей, научно-исследовательской деятельности, на основе познавательной и социальной активности детей.</a:t>
            </a:r>
          </a:p>
          <a:p>
            <a:r>
              <a:rPr lang="ru-RU" dirty="0"/>
              <a:t>Обучение в объединениях по всем направлениям производилось на бесплатной основе. </a:t>
            </a:r>
          </a:p>
          <a:p>
            <a:r>
              <a:rPr lang="ru-RU" dirty="0"/>
              <a:t>Годовой учебный план по всем образовательным программам выполнен на 100%. (на основании учебно-тематических планов с учетом проведения массовых мероприятий с учащимися).</a:t>
            </a:r>
          </a:p>
          <a:p>
            <a:endParaRPr lang="ru-RU" dirty="0"/>
          </a:p>
        </p:txBody>
      </p:sp>
    </p:spTree>
    <p:extLst>
      <p:ext uri="{BB962C8B-B14F-4D97-AF65-F5344CB8AC3E}">
        <p14:creationId xmlns:p14="http://schemas.microsoft.com/office/powerpoint/2010/main" val="346904711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38991"/>
            <a:ext cx="11471564" cy="5630103"/>
          </a:xfrm>
        </p:spPr>
        <p:txBody>
          <a:bodyPr>
            <a:normAutofit fontScale="92500" lnSpcReduction="20000"/>
          </a:bodyPr>
          <a:lstStyle/>
          <a:p>
            <a:r>
              <a:rPr lang="ru-RU" dirty="0"/>
              <a:t>Станция в текущем учебном году выступила инициатором и организатором 9-и мероприятий муниципального и регионального уровня по техническому творчеству и социально-педагогическому направлению, а именно: </a:t>
            </a:r>
          </a:p>
          <a:p>
            <a:pPr lvl="0"/>
            <a:r>
              <a:rPr lang="ru-RU" dirty="0"/>
              <a:t>Региональный детский конкурс «Дети – водителям» (с 10 октября по 10 ноября 2019г.);</a:t>
            </a:r>
          </a:p>
          <a:p>
            <a:pPr lvl="0"/>
            <a:r>
              <a:rPr lang="ru-RU" dirty="0"/>
              <a:t>Городской конкурс по безопасности дорожного движения «Дети и дорога» (с 11 ноября по 17 декабря 2019г.);</a:t>
            </a:r>
          </a:p>
          <a:p>
            <a:pPr lvl="0"/>
            <a:r>
              <a:rPr lang="ru-RU" dirty="0"/>
              <a:t>Городской конкурс детского рисунка «Охрана труда глазами детей» (с 2 по 23 декабря 2019г.);</a:t>
            </a:r>
          </a:p>
          <a:p>
            <a:pPr lvl="0"/>
            <a:r>
              <a:rPr lang="ru-RU" dirty="0"/>
              <a:t>Муниципальный этап Всероссийской олимпиады по 3D-технологиям (3 декабря 2019г.);</a:t>
            </a:r>
          </a:p>
          <a:p>
            <a:pPr lvl="0"/>
            <a:r>
              <a:rPr lang="ru-RU" dirty="0"/>
              <a:t>Региональный детский конкурс по БДД «Безопасная елка» (16 декабря 2019г.);</a:t>
            </a:r>
          </a:p>
          <a:p>
            <a:pPr lvl="0"/>
            <a:r>
              <a:rPr lang="ru-RU" dirty="0"/>
              <a:t>Региональный конкурс по безопасности дорожного движения «Дорога в сказку» (30 января 2019г.);</a:t>
            </a:r>
          </a:p>
          <a:p>
            <a:pPr lvl="0"/>
            <a:r>
              <a:rPr lang="ru-RU" dirty="0"/>
              <a:t>Региональный детский конкурс по пропаганде безопасности дорожного движения «Поздравь Защитника Отечества» (с 14 января по 14 февраля 2020 года);</a:t>
            </a:r>
          </a:p>
          <a:p>
            <a:pPr lvl="0"/>
            <a:r>
              <a:rPr lang="ru-RU" dirty="0"/>
              <a:t>Региональный детский конкурс по пропаганде безопасности дорожного движения «Поздравь Автоледи» (с 8 по 4 марта 2020 года);</a:t>
            </a:r>
          </a:p>
          <a:p>
            <a:pPr lvl="0"/>
            <a:r>
              <a:rPr lang="ru-RU" dirty="0"/>
              <a:t>Открытый межшкольный (городской) региональный онлайн-фестиваль исследовательских и проектных работ школьников "Звезды проектов- 2020"(с 28 по 30 мая 2020года).</a:t>
            </a:r>
          </a:p>
          <a:p>
            <a:r>
              <a:rPr lang="ru-RU" dirty="0"/>
              <a:t>Важными составляющими работы являются такие формы проведения занятий, как совместные открытые уроки и мероприятия педагогов Станции вместе с представителями ГИБДД, направленные на пропаганду знаний ПДД среди учащихся младших классов школ. </a:t>
            </a:r>
          </a:p>
          <a:p>
            <a:endParaRPr lang="ru-RU" dirty="0"/>
          </a:p>
        </p:txBody>
      </p:sp>
    </p:spTree>
    <p:extLst>
      <p:ext uri="{BB962C8B-B14F-4D97-AF65-F5344CB8AC3E}">
        <p14:creationId xmlns:p14="http://schemas.microsoft.com/office/powerpoint/2010/main" val="37335612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0555" y="286603"/>
            <a:ext cx="11772900" cy="1450757"/>
          </a:xfrm>
        </p:spPr>
        <p:txBody>
          <a:bodyPr>
            <a:normAutofit/>
          </a:bodyPr>
          <a:lstStyle/>
          <a:p>
            <a:r>
              <a:rPr lang="ru-RU" sz="2000" dirty="0"/>
              <a:t>В 2019-2020 учебном году в соответствии с приказом администрации городского округа «Город Калининград» комитета по образованию от 03.12.2019 г. № ПД – КпО-876 на базе МАУДО СЮТ с МАДОУ ЦРР д/с № 121, МАОУ СОШ № 25 с УИОП утверждена муниципальная опорная площадка по теме «Проектная деятельность в процессе изучения программ технической направленности как точка роста инженерных кадров современного общества». </a:t>
            </a:r>
            <a:br>
              <a:rPr lang="ru-RU" sz="2000" dirty="0"/>
            </a:br>
            <a:endParaRPr lang="ru-RU" sz="2000" dirty="0"/>
          </a:p>
        </p:txBody>
      </p:sp>
      <p:sp>
        <p:nvSpPr>
          <p:cNvPr id="3" name="Объект 2"/>
          <p:cNvSpPr>
            <a:spLocks noGrp="1"/>
          </p:cNvSpPr>
          <p:nvPr>
            <p:ph idx="1"/>
          </p:nvPr>
        </p:nvSpPr>
        <p:spPr>
          <a:xfrm>
            <a:off x="602673" y="1845734"/>
            <a:ext cx="11274136" cy="4419984"/>
          </a:xfrm>
        </p:spPr>
        <p:txBody>
          <a:bodyPr>
            <a:normAutofit lnSpcReduction="10000"/>
          </a:bodyPr>
          <a:lstStyle/>
          <a:p>
            <a:r>
              <a:rPr lang="ru-RU" dirty="0" smtClean="0"/>
              <a:t>В </a:t>
            </a:r>
            <a:r>
              <a:rPr lang="ru-RU" dirty="0"/>
              <a:t>рамках реализации муниципальной опорной площадки подписаны договоры о совместной деятельности на основе социального партнерства между МАУДО СЮТ, МАДОУ ЦРР д/с № 121 и МАОУ СОШ № 25 с УИОП. </a:t>
            </a:r>
          </a:p>
          <a:p>
            <a:r>
              <a:rPr lang="ru-RU" dirty="0"/>
              <a:t>Реализация программы муниципальной опорной площадки проводилась на базе МАУДО СЮТ в шести специализированных кабинетах</a:t>
            </a:r>
            <a:r>
              <a:rPr lang="ru-RU" i="1" dirty="0"/>
              <a:t>.</a:t>
            </a:r>
            <a:endParaRPr lang="ru-RU" dirty="0"/>
          </a:p>
          <a:p>
            <a:r>
              <a:rPr lang="ru-RU" dirty="0"/>
              <a:t>Педагоги дополнительного образования работали с детьми образовательных учреждений по направлениям технического творчества: «Путешествие в Страну Дизайна», «Азбука дизайна», «Начальное техническое конструирование», «Научно-практическая лаборатория «</a:t>
            </a:r>
            <a:r>
              <a:rPr lang="ru-RU" dirty="0" err="1"/>
              <a:t>Фотончики</a:t>
            </a:r>
            <a:r>
              <a:rPr lang="ru-RU" dirty="0"/>
              <a:t>», «</a:t>
            </a:r>
            <a:r>
              <a:rPr lang="ru-RU" dirty="0" err="1"/>
              <a:t>Авиамоделирование</a:t>
            </a:r>
            <a:r>
              <a:rPr lang="ru-RU" dirty="0"/>
              <a:t>», «Технологии дизайна в техническом творчестве», «Начальное техническое творчество», «Дизайн и техническое творчество», «Радиотехническое конструирование», «3D-Фишка». Все программы адаптированы для детей дошкольного и младшего школьного возраста. </a:t>
            </a:r>
          </a:p>
          <a:p>
            <a:r>
              <a:rPr lang="ru-RU" dirty="0"/>
              <a:t>Такая форма совместной работы позволяет эффективно использовать квалифицированный опыт педагогических работников и материально-техническую базу учреждения, особенно в направлении технического творчества. </a:t>
            </a:r>
          </a:p>
          <a:p>
            <a:endParaRPr lang="ru-RU" dirty="0"/>
          </a:p>
        </p:txBody>
      </p:sp>
    </p:spTree>
    <p:extLst>
      <p:ext uri="{BB962C8B-B14F-4D97-AF65-F5344CB8AC3E}">
        <p14:creationId xmlns:p14="http://schemas.microsoft.com/office/powerpoint/2010/main" val="48011851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5245" y="639893"/>
            <a:ext cx="11689773" cy="1450757"/>
          </a:xfrm>
        </p:spPr>
        <p:txBody>
          <a:bodyPr>
            <a:normAutofit fontScale="90000"/>
          </a:bodyPr>
          <a:lstStyle/>
          <a:p>
            <a:r>
              <a:rPr lang="ru-RU" sz="4000" b="1" dirty="0"/>
              <a:t>Реализация проектов в рамках </a:t>
            </a:r>
            <a:r>
              <a:rPr lang="ru-RU" sz="4000" b="1" dirty="0" err="1"/>
              <a:t>грантовой</a:t>
            </a:r>
            <a:r>
              <a:rPr lang="ru-RU" sz="4000" b="1" dirty="0"/>
              <a:t> деятельности МАУДО СЮТ в 2019 - 2020 году</a:t>
            </a:r>
            <a:r>
              <a:rPr lang="ru-RU" sz="3200" dirty="0"/>
              <a:t/>
            </a:r>
            <a:br>
              <a:rPr lang="ru-RU" sz="3200" dirty="0"/>
            </a:br>
            <a:r>
              <a:rPr lang="ru-RU" sz="3200" b="1" dirty="0"/>
              <a:t> </a:t>
            </a:r>
            <a:r>
              <a:rPr lang="ru-RU" sz="3200" dirty="0"/>
              <a:t/>
            </a:r>
            <a:br>
              <a:rPr lang="ru-RU" sz="3200" dirty="0"/>
            </a:br>
            <a:endParaRPr lang="ru-RU" sz="3200" dirty="0"/>
          </a:p>
        </p:txBody>
      </p:sp>
      <p:sp>
        <p:nvSpPr>
          <p:cNvPr id="3" name="Объект 2"/>
          <p:cNvSpPr>
            <a:spLocks noGrp="1"/>
          </p:cNvSpPr>
          <p:nvPr>
            <p:ph idx="1"/>
          </p:nvPr>
        </p:nvSpPr>
        <p:spPr>
          <a:xfrm>
            <a:off x="488373" y="1845734"/>
            <a:ext cx="11378045" cy="4419984"/>
          </a:xfrm>
        </p:spPr>
        <p:txBody>
          <a:bodyPr>
            <a:normAutofit fontScale="92500" lnSpcReduction="20000"/>
          </a:bodyPr>
          <a:lstStyle/>
          <a:p>
            <a:r>
              <a:rPr lang="ru-RU" sz="3200" dirty="0" smtClean="0"/>
              <a:t>На </a:t>
            </a:r>
            <a:r>
              <a:rPr lang="ru-RU" sz="3200" dirty="0"/>
              <a:t>основании приказа министерства образования Калининградской области №341/1 от 29.03.2019 года о проведении конкурсного отбора на предоставление грантов в форме субсидий из областного бюджета социально-ориентированным некоммерческим организациям, осуществляющим на основании лицензии образовательную деятельность в качестве основного вида деятельности, создающим объединения технического творчества МАУДО СЮТ была подана заявка на участие. По итогам рассмотрения заявок «Проект по созданию объединения технической направленности «3</a:t>
            </a:r>
            <a:r>
              <a:rPr lang="en-US" sz="3200" dirty="0"/>
              <a:t>D</a:t>
            </a:r>
            <a:r>
              <a:rPr lang="ru-RU" sz="3200" dirty="0"/>
              <a:t>-Фишка»» МАУДО СЮТ получил поддержку в форме субсидий из областного бюджета в размере 291 330 тысяч рублей. </a:t>
            </a:r>
          </a:p>
          <a:p>
            <a:endParaRPr lang="ru-RU" dirty="0"/>
          </a:p>
        </p:txBody>
      </p:sp>
    </p:spTree>
    <p:extLst>
      <p:ext uri="{BB962C8B-B14F-4D97-AF65-F5344CB8AC3E}">
        <p14:creationId xmlns:p14="http://schemas.microsoft.com/office/powerpoint/2010/main" val="205398215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255" y="286604"/>
            <a:ext cx="11866418" cy="503106"/>
          </a:xfrm>
        </p:spPr>
        <p:txBody>
          <a:bodyPr>
            <a:normAutofit/>
          </a:bodyPr>
          <a:lstStyle/>
          <a:p>
            <a:r>
              <a:rPr lang="ru-RU" sz="2800" b="1" dirty="0"/>
              <a:t>Проблемы, решавшиеся в текущем учебном году, пути их решения</a:t>
            </a:r>
            <a:endParaRPr lang="ru-RU" sz="2800" dirty="0"/>
          </a:p>
        </p:txBody>
      </p:sp>
      <p:sp>
        <p:nvSpPr>
          <p:cNvPr id="3" name="Объект 2"/>
          <p:cNvSpPr>
            <a:spLocks noGrp="1"/>
          </p:cNvSpPr>
          <p:nvPr>
            <p:ph idx="1"/>
          </p:nvPr>
        </p:nvSpPr>
        <p:spPr>
          <a:xfrm>
            <a:off x="415636" y="789709"/>
            <a:ext cx="11357264" cy="6068291"/>
          </a:xfrm>
        </p:spPr>
        <p:txBody>
          <a:bodyPr>
            <a:normAutofit fontScale="62500" lnSpcReduction="20000"/>
          </a:bodyPr>
          <a:lstStyle/>
          <a:p>
            <a:pPr lvl="0"/>
            <a:r>
              <a:rPr lang="ru-RU" dirty="0"/>
              <a:t>При увеличении количества направлений технического творчества, МАУДО СЮТ сталкивается с нехваткой учебных помещений. Решать данную проблему возможно двумя способами: первый – увеличение количества учебных помещений, перераспределение помещений, требующих завершения строительных работ, для размещения в них учебных кабинетов для приоритетных направлений; и второй - организация работы на базе МАОУ города, заинтересованных в сотрудничестве. МАУДО СЮТ были подписаны договоры о сотрудничестве с МАОУ СОШ № 4; МАОУ СОШ № 24; МАОУ гимназия № 22; МАОУ СОШ №13 по реализации интеллектуального, нравственного, эмоционального развития личности обучающихся, всестороннего развития способностей, научно-исследовательской деятельности, на основе познавательной и социальной активности детей. </a:t>
            </a:r>
          </a:p>
          <a:p>
            <a:r>
              <a:rPr lang="ru-RU" dirty="0"/>
              <a:t>2. Проблема привлечения и сохранности контингента учащихся, особенно среднего и старшего звена решается путём разработки новых программ, реализующих инновационные виды деятельности с привлечением высокотехнологичного оборудования. Более активной работы по организации культурно-массовых мероприятий с детьми и родителями: соревнований, конкурсов, выставок, праздников, акций, как на уровне учреждения, так и на уровне города и области, с привлечением образовательных учреждений, других заинтересованных организаций.</a:t>
            </a:r>
          </a:p>
          <a:p>
            <a:r>
              <a:rPr lang="ru-RU" dirty="0"/>
              <a:t>3. При реализации новых программ технической направленности приходится решать проблему обновления программного обеспечения, подготовку педагогов, осваивать приемы и навыки работы с новым высокотехнологическим оборудованием, а это влечет за собой высокие материальные затраты. Улучшение материально-технической базы (высокотехнологическое оборудование) происходит на основании перспективного плана развития, согласно которому необходимо пополнять учебную базу наиболее приоритетных направлений. Для этого МАУДО СЮТ изыскивает средства с привлечением сторонних организаций (спонсоров), участие в государственной поддержке в виде грантов и конкурсных отборов.</a:t>
            </a:r>
          </a:p>
          <a:p>
            <a:r>
              <a:rPr lang="ru-RU" dirty="0"/>
              <a:t>4.  Еще одной из острых проблем является нехватка квалифицированных педагогических кадров, увлеченных новыми идеями педагогов. В связи с этим, будет продолжена работа по повышению квалификации педагогов, активные мероприятия по привлечению молодых специалистов. </a:t>
            </a:r>
          </a:p>
          <a:p>
            <a:r>
              <a:rPr lang="ru-RU" dirty="0"/>
              <a:t>5. Отсутствие (муниципального) </a:t>
            </a:r>
            <a:r>
              <a:rPr lang="ru-RU" dirty="0" err="1"/>
              <a:t>автогородка</a:t>
            </a:r>
            <a:r>
              <a:rPr lang="ru-RU" dirty="0"/>
              <a:t>, в котором возможно проведение занятий в течение всего года, а территория учреждения позволяет построить </a:t>
            </a:r>
            <a:r>
              <a:rPr lang="ru-RU" dirty="0" err="1"/>
              <a:t>автогородок</a:t>
            </a:r>
            <a:r>
              <a:rPr lang="ru-RU" dirty="0"/>
              <a:t>. Создание такого комплекса поможет реализовывать практические занятия по ПДД, популяризировать данное направление, что позволит в дальнейшем увеличить охват детей среднего и старшего возраста и организовать занятия по автоделу, открыть специализированный кабинет по подготовке школьников к дальнейшему получению водительского удостоверения. </a:t>
            </a:r>
          </a:p>
          <a:p>
            <a:r>
              <a:rPr lang="ru-RU" dirty="0"/>
              <a:t>6. Работа в системе персонифицированного финансирования дополнительного образования является совершенно новым и не до конца отлаженным процессом, тем самым вызывая массу вопросов как со стороны педагогического коллектива так и со стороны родителей. В целях формирования реестров значимых программ, общеразвивающих программ на уровне муниципалитета проводится оценка образовательных программ, реализуемых образовательными организациями, осуществляющими образовательную деятельность по реализации дополнительных общеобразовательных программ за счет бюджетных ассигнований местного бюджета. По результатам указанной оценки по каждой дополнительной общеобразовательной программе принимается решение о ее включении в соответствующий реестр образовательных программ и максимальной численности обучающихся по соответствующей программе. Соответствующие решения учитываются органами местного самоуправления, осуществляющими функции и полномочия учредителей, при формировании и утверждении муниципальных заданий бюджетным и автономным учреждениям. Таким образом педагоги дополнительного образования и администрация МАУДО СЮТ проводят непосредственное взаимодействие с уполномоченными организациями в рамках наполнения «Навигатора» на портале персонифицированного дополнительного образования Калининградской области, а также проводят разъяснительную работу с родителями и законными представителями по вопросам ПФДО.</a:t>
            </a:r>
          </a:p>
          <a:p>
            <a:r>
              <a:rPr lang="ru-RU" dirty="0"/>
              <a:t>Несмотря на все возникающие проблемы, инновационное развитие должно быть направлено на включение новых идей и технологий в образовательный процесс, при постоянном росте качества предоставляемых услуг, высоком уровне инноваций и трансляции эффективного педагогического, методического и управленческого опыта</a:t>
            </a:r>
            <a:endParaRPr lang="ru-RU" dirty="0"/>
          </a:p>
        </p:txBody>
      </p:sp>
    </p:spTree>
    <p:extLst>
      <p:ext uri="{BB962C8B-B14F-4D97-AF65-F5344CB8AC3E}">
        <p14:creationId xmlns:p14="http://schemas.microsoft.com/office/powerpoint/2010/main" val="94094442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97280" y="309093"/>
            <a:ext cx="10058400" cy="1159099"/>
          </a:xfrm>
        </p:spPr>
        <p:txBody>
          <a:bodyPr>
            <a:noAutofit/>
          </a:bodyPr>
          <a:lstStyle/>
          <a:p>
            <a:pPr algn="ctr"/>
            <a:r>
              <a:rPr lang="ru-RU" sz="2800" dirty="0" smtClean="0"/>
              <a:t>Ежегодно учащиеся Станции юных техников принимают активное участие в массовых мероприятиях различного уровня: от муниципальных до международных. </a:t>
            </a:r>
            <a:endParaRPr lang="ru-RU" sz="2800" dirty="0"/>
          </a:p>
        </p:txBody>
      </p:sp>
      <p:pic>
        <p:nvPicPr>
          <p:cNvPr id="6" name="Объект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6963" y="2007538"/>
            <a:ext cx="4938712" cy="3700175"/>
          </a:xfrm>
          <a:prstGeom prst="rect">
            <a:avLst/>
          </a:prstGeom>
          <a:ln>
            <a:noFill/>
          </a:ln>
          <a:effectLst>
            <a:outerShdw blurRad="292100" dist="139700" dir="2700000" algn="tl" rotWithShape="0">
              <a:srgbClr val="333333">
                <a:alpha val="65000"/>
              </a:srgbClr>
            </a:outerShdw>
          </a:effectLst>
        </p:spPr>
      </p:pic>
      <p:pic>
        <p:nvPicPr>
          <p:cNvPr id="7" name="Объект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006204"/>
            <a:ext cx="4937125" cy="37028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5358928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8796" y="128335"/>
            <a:ext cx="10058400" cy="1557056"/>
          </a:xfrm>
        </p:spPr>
        <p:txBody>
          <a:bodyPr>
            <a:normAutofit/>
          </a:bodyPr>
          <a:lstStyle/>
          <a:p>
            <a:pPr algn="ctr"/>
            <a:r>
              <a:rPr lang="ru-RU" sz="2800" b="1" dirty="0" smtClean="0"/>
              <a:t>МЕРОПРИЯТИЯ МЕЖДУНАРОДНОГО УРОВНЯ</a:t>
            </a:r>
            <a:r>
              <a:rPr lang="ru-RU" sz="2800" dirty="0" smtClean="0"/>
              <a:t/>
            </a:r>
            <a:br>
              <a:rPr lang="ru-RU" sz="2800" dirty="0" smtClean="0"/>
            </a:br>
            <a:r>
              <a:rPr lang="ru-RU" sz="2800" dirty="0" smtClean="0"/>
              <a:t>Ерохина Эвелина, </a:t>
            </a:r>
            <a:r>
              <a:rPr lang="ru-RU" sz="2800" dirty="0" err="1" smtClean="0"/>
              <a:t>Трущелев</a:t>
            </a:r>
            <a:r>
              <a:rPr lang="ru-RU" sz="2800" dirty="0" smtClean="0"/>
              <a:t> Филипп и Андрейкин Андрей стали финалистами Международного научно-технического конкурса-акселератора детских и молодежных проектов «НТСИ-</a:t>
            </a:r>
            <a:r>
              <a:rPr lang="en-US" sz="2800" dirty="0" err="1" smtClean="0"/>
              <a:t>Sk</a:t>
            </a:r>
            <a:r>
              <a:rPr lang="ru-RU" sz="2800" dirty="0" smtClean="0"/>
              <a:t>АРТ»</a:t>
            </a:r>
            <a:endParaRPr lang="ru-RU" sz="2800" dirty="0"/>
          </a:p>
        </p:txBody>
      </p:sp>
      <p:sp>
        <p:nvSpPr>
          <p:cNvPr id="4" name="Объект 3"/>
          <p:cNvSpPr>
            <a:spLocks noGrp="1"/>
          </p:cNvSpPr>
          <p:nvPr>
            <p:ph sz="half" idx="2"/>
          </p:nvPr>
        </p:nvSpPr>
        <p:spPr>
          <a:xfrm>
            <a:off x="177729" y="1845735"/>
            <a:ext cx="4937760" cy="4023360"/>
          </a:xfrm>
        </p:spPr>
        <p:txBody>
          <a:bodyPr/>
          <a:lstStyle/>
          <a:p>
            <a:r>
              <a:rPr lang="ru-RU" smtClean="0"/>
              <a:t> </a:t>
            </a:r>
            <a:endParaRPr lang="ru-RU"/>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433131" y="2075524"/>
            <a:ext cx="2262782" cy="3563777"/>
          </a:xfrm>
          <a:prstGeom prst="rect">
            <a:avLst/>
          </a:prstGeom>
          <a:ln>
            <a:noFill/>
          </a:ln>
          <a:effectLst>
            <a:outerShdw blurRad="292100" dist="139700" dir="2700000" algn="tl" rotWithShape="0">
              <a:srgbClr val="333333">
                <a:alpha val="65000"/>
              </a:srgbClr>
            </a:outerShdw>
          </a:effectLst>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573" y="1967439"/>
            <a:ext cx="2661714" cy="3779949"/>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2757" y="1967440"/>
            <a:ext cx="2700482" cy="3892586"/>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0083" y="1967439"/>
            <a:ext cx="2725063" cy="39016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224296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0"/>
            <a:ext cx="10058400" cy="1450757"/>
          </a:xfrm>
        </p:spPr>
        <p:txBody>
          <a:bodyPr>
            <a:noAutofit/>
          </a:bodyPr>
          <a:lstStyle/>
          <a:p>
            <a:pPr algn="ctr"/>
            <a:r>
              <a:rPr lang="ru-RU" sz="2800" dirty="0" smtClean="0"/>
              <a:t>Призером Международного интернет-конкурса творческих работ учащихся начальных классов «МЫ – НАСЛЕДНИКИ ПОБЕДЫ» стала </a:t>
            </a:r>
            <a:r>
              <a:rPr lang="ru-RU" sz="2800" dirty="0" err="1" smtClean="0"/>
              <a:t>Маклецкая</a:t>
            </a:r>
            <a:r>
              <a:rPr lang="ru-RU" sz="2800" dirty="0" smtClean="0"/>
              <a:t> Ольга, занявшая почетное 3 место </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107292" y="2144993"/>
            <a:ext cx="2709406" cy="3835070"/>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15962" y="2144993"/>
            <a:ext cx="4937125" cy="34320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3626462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0158" y="296214"/>
            <a:ext cx="10058400" cy="1128785"/>
          </a:xfrm>
        </p:spPr>
        <p:txBody>
          <a:bodyPr>
            <a:noAutofit/>
          </a:bodyPr>
          <a:lstStyle/>
          <a:p>
            <a:pPr algn="ctr"/>
            <a:r>
              <a:rPr lang="ru-RU" sz="2800" dirty="0" smtClean="0"/>
              <a:t>Учащиеся объединения «Хлопушка» уже не первый год становятся призерами и победителями международных конкурсов по анимации и видеопроизводству</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707159" y="1843635"/>
            <a:ext cx="3114091" cy="4404933"/>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9358" y="1843635"/>
            <a:ext cx="3116082" cy="44049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776256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3335"/>
            <a:ext cx="10058400" cy="1222205"/>
          </a:xfrm>
        </p:spPr>
        <p:txBody>
          <a:bodyPr>
            <a:noAutofit/>
          </a:bodyPr>
          <a:lstStyle/>
          <a:p>
            <a:pPr algn="ctr"/>
            <a:r>
              <a:rPr lang="ru-RU" sz="2800" b="1" dirty="0" smtClean="0"/>
              <a:t>МЕРОПРИЯТИЯ ВСЕРОССИЙСКОГО УРОВНЯ</a:t>
            </a:r>
            <a:r>
              <a:rPr lang="ru-RU" sz="2800" dirty="0" smtClean="0"/>
              <a:t/>
            </a:r>
            <a:br>
              <a:rPr lang="ru-RU" sz="2800" dirty="0" smtClean="0"/>
            </a:br>
            <a:r>
              <a:rPr lang="ru-RU" sz="2800" dirty="0" smtClean="0"/>
              <a:t>Всероссийский конкурс для старшеклассников и студентов «Права человека нашими глазами»</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28046" y="1899935"/>
            <a:ext cx="3026534" cy="4256064"/>
          </a:xfrm>
          <a:prstGeom prst="rect">
            <a:avLst/>
          </a:prstGeom>
          <a:ln>
            <a:noFill/>
          </a:ln>
          <a:effectLst>
            <a:outerShdw blurRad="292100" dist="139700" dir="2700000" algn="tl" rotWithShape="0">
              <a:srgbClr val="333333">
                <a:alpha val="65000"/>
              </a:srgbClr>
            </a:outerShdw>
          </a:effectLst>
        </p:spPr>
      </p:pic>
      <p:sp>
        <p:nvSpPr>
          <p:cNvPr id="4" name="Объект 3"/>
          <p:cNvSpPr>
            <a:spLocks noGrp="1"/>
          </p:cNvSpPr>
          <p:nvPr>
            <p:ph sz="half" idx="2"/>
          </p:nvPr>
        </p:nvSpPr>
        <p:spPr>
          <a:xfrm>
            <a:off x="6126480" y="2708376"/>
            <a:ext cx="4937760" cy="2675134"/>
          </a:xfrm>
        </p:spPr>
        <p:txBody>
          <a:bodyPr/>
          <a:lstStyle/>
          <a:p>
            <a:pPr algn="ctr"/>
            <a:r>
              <a:rPr lang="ru-RU" dirty="0" smtClean="0"/>
              <a:t>В 2019 году учащаяся объединения «Хлопушка» Воронина Валерия, представившая на конкурс репортаж на тему «Права человека нашими глазами», заняла почетное призовое 3 место  в номинации «Видео-опрос о правах человека среди учащихся 9-11 классов»</a:t>
            </a:r>
            <a:endParaRPr lang="ru-RU" dirty="0"/>
          </a:p>
        </p:txBody>
      </p:sp>
    </p:spTree>
    <p:extLst>
      <p:ext uri="{BB962C8B-B14F-4D97-AF65-F5344CB8AC3E}">
        <p14:creationId xmlns:p14="http://schemas.microsoft.com/office/powerpoint/2010/main" val="40951280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759853"/>
            <a:ext cx="10058400" cy="2497214"/>
          </a:xfrm>
        </p:spPr>
        <p:txBody>
          <a:bodyPr>
            <a:noAutofit/>
          </a:bodyPr>
          <a:lstStyle/>
          <a:p>
            <a:pPr algn="ctr"/>
            <a:r>
              <a:rPr lang="ru-RU" sz="2400" dirty="0" smtClean="0"/>
              <a:t>В рамках всероссийского тестирования учащихся общеобразовательных организаций по тематике БДД свои знания проверили 250 000 детей со всех регионов страны. Учащиеся </a:t>
            </a:r>
            <a:r>
              <a:rPr lang="ru-RU" sz="2400" dirty="0"/>
              <a:t>объединения «ДЮАШ» и регионального центра ЮИД «Балтика</a:t>
            </a:r>
            <a:r>
              <a:rPr lang="ru-RU" sz="2400" dirty="0" smtClean="0"/>
              <a:t>» показали отличные результаты и заняли места в 10-ке лучших знатоков ПДД</a:t>
            </a:r>
            <a:endParaRPr lang="ru-RU" sz="24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63639" y="2125086"/>
            <a:ext cx="4958682" cy="3148933"/>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81782" y="2125086"/>
            <a:ext cx="5874139" cy="33042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3522150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
            <a:ext cx="10058400" cy="1737360"/>
          </a:xfrm>
        </p:spPr>
        <p:txBody>
          <a:bodyPr>
            <a:noAutofit/>
          </a:bodyPr>
          <a:lstStyle/>
          <a:p>
            <a:pPr algn="ctr"/>
            <a:r>
              <a:rPr lang="ru-RU" sz="2800" dirty="0" smtClean="0"/>
              <a:t>Лауреатом </a:t>
            </a:r>
            <a:r>
              <a:rPr lang="en-US" sz="2800" dirty="0" smtClean="0"/>
              <a:t>II</a:t>
            </a:r>
            <a:r>
              <a:rPr lang="ru-RU" sz="2800" dirty="0" smtClean="0"/>
              <a:t> степени в номинации «Изобразительное искусство» Межрегионального конкурса «Наследники Победы» стала Смирнова Анна, представившая на конкурс работу «Герои давно отгремевшей войны»</a:t>
            </a:r>
            <a:endParaRPr lang="ru-RU" sz="2800" dirty="0"/>
          </a:p>
        </p:txBody>
      </p:sp>
      <p:pic>
        <p:nvPicPr>
          <p:cNvPr id="8" name="Объект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00053" y="2158285"/>
            <a:ext cx="4937125" cy="3475953"/>
          </a:xfrm>
          <a:prstGeom prst="rect">
            <a:avLst/>
          </a:prstGeom>
          <a:ln>
            <a:noFill/>
          </a:ln>
          <a:effectLst>
            <a:outerShdw blurRad="292100" dist="139700" dir="2700000" algn="tl" rotWithShape="0">
              <a:srgbClr val="333333">
                <a:alpha val="65000"/>
              </a:srgbClr>
            </a:outerShdw>
          </a:effectLst>
        </p:spPr>
      </p:pic>
      <p:pic>
        <p:nvPicPr>
          <p:cNvPr id="7" name="Объект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027317" y="1907461"/>
            <a:ext cx="3021200" cy="42700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655327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0" y="540912"/>
            <a:ext cx="10058400" cy="848718"/>
          </a:xfrm>
        </p:spPr>
        <p:txBody>
          <a:bodyPr>
            <a:noAutofit/>
          </a:bodyPr>
          <a:lstStyle/>
          <a:p>
            <a:pPr algn="ctr"/>
            <a:r>
              <a:rPr lang="ru-RU" sz="2800" dirty="0" smtClean="0"/>
              <a:t>Финалистом Всероссийской Олимпиады Кружкового движения НТИ.</a:t>
            </a:r>
            <a:r>
              <a:rPr lang="en-US" sz="2800" dirty="0" smtClean="0"/>
              <a:t>Junior </a:t>
            </a:r>
            <a:r>
              <a:rPr lang="ru-RU" sz="2800" dirty="0" smtClean="0"/>
              <a:t>стала наша учащаяся Ерохина Эвелина </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424632" y="2013161"/>
            <a:ext cx="2782384" cy="4022725"/>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622035" y="2424287"/>
            <a:ext cx="4301735" cy="2849899"/>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080" y="2425285"/>
            <a:ext cx="3798534" cy="28489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9000495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67425"/>
            <a:ext cx="10058400" cy="1518419"/>
          </a:xfrm>
        </p:spPr>
        <p:txBody>
          <a:bodyPr>
            <a:noAutofit/>
          </a:bodyPr>
          <a:lstStyle/>
          <a:p>
            <a:pPr algn="ctr"/>
            <a:r>
              <a:rPr lang="ru-RU" sz="2800" dirty="0" smtClean="0"/>
              <a:t>Воспитанники ГБУСО КО центра «Надежда» приняли участие во Всероссийском конкурсе детского рисунка «Моя Россия». Учащаяся Станции юных техников </a:t>
            </a:r>
            <a:r>
              <a:rPr lang="ru-RU" sz="2800" dirty="0" err="1" smtClean="0"/>
              <a:t>Мухутдинова</a:t>
            </a:r>
            <a:r>
              <a:rPr lang="ru-RU" sz="2800" dirty="0" smtClean="0"/>
              <a:t> Марьяна стала финалистом среди участников возрастной категории 7-10 лет</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11859" y="1915052"/>
            <a:ext cx="2783587" cy="4218681"/>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17743" y="1915052"/>
            <a:ext cx="2597351" cy="2597351"/>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5117" y="1962280"/>
            <a:ext cx="3067054" cy="4093670"/>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6290" y="3480199"/>
            <a:ext cx="3848752" cy="26535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1039080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35088"/>
            <a:ext cx="10058400" cy="1450757"/>
          </a:xfrm>
        </p:spPr>
        <p:txBody>
          <a:bodyPr>
            <a:noAutofit/>
          </a:bodyPr>
          <a:lstStyle/>
          <a:p>
            <a:pPr algn="ctr"/>
            <a:r>
              <a:rPr lang="ru-RU" sz="2800" dirty="0" smtClean="0"/>
              <a:t>Команда «Регион-39» в составе 3 учащихся Станции юных техников – </a:t>
            </a:r>
            <a:r>
              <a:rPr lang="ru-RU" sz="2800" dirty="0" err="1" smtClean="0"/>
              <a:t>Машурик</a:t>
            </a:r>
            <a:r>
              <a:rPr lang="ru-RU" sz="2800" dirty="0" smtClean="0"/>
              <a:t> Дарьи, </a:t>
            </a:r>
            <a:r>
              <a:rPr lang="ru-RU" sz="2800" dirty="0" err="1" smtClean="0"/>
              <a:t>Трущелева</a:t>
            </a:r>
            <a:r>
              <a:rPr lang="ru-RU" sz="2800" dirty="0" smtClean="0"/>
              <a:t> Филиппа и Рубцова Никиты приняла участие во Всероссийском конкурсе «Безопасная дорога - детям 2019»</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153347" y="2128258"/>
            <a:ext cx="3384568" cy="3501696"/>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26480" y="2136812"/>
            <a:ext cx="4937125" cy="34931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005769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09331"/>
            <a:ext cx="10058400" cy="1450757"/>
          </a:xfrm>
        </p:spPr>
        <p:txBody>
          <a:bodyPr>
            <a:noAutofit/>
          </a:bodyPr>
          <a:lstStyle/>
          <a:p>
            <a:pPr algn="ctr"/>
            <a:r>
              <a:rPr lang="ru-RU" sz="2800" b="1" dirty="0" smtClean="0"/>
              <a:t>МЕРОПРИЯТИЯ РЕГИОНАЛЬНОГО УРОВНЯ</a:t>
            </a:r>
            <a:r>
              <a:rPr lang="ru-RU" sz="2800" dirty="0" smtClean="0"/>
              <a:t/>
            </a:r>
            <a:br>
              <a:rPr lang="ru-RU" sz="2800" dirty="0" smtClean="0"/>
            </a:br>
            <a:r>
              <a:rPr lang="ru-RU" sz="2800" dirty="0" smtClean="0"/>
              <a:t>Региональные соревнования по пулевой стрельбе среди юных инспекторов дорожного движения, посвященные Дню образования ГАИ-ГИБДД РФ</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05750" y="2361787"/>
            <a:ext cx="2970714" cy="2970714"/>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43732" y="2171623"/>
            <a:ext cx="2233102" cy="3160878"/>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3716" y="2172101"/>
            <a:ext cx="2232764" cy="3160400"/>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4086" y="2171623"/>
            <a:ext cx="2251367" cy="31867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145293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86365"/>
            <a:ext cx="10058400" cy="964628"/>
          </a:xfrm>
        </p:spPr>
        <p:txBody>
          <a:bodyPr>
            <a:noAutofit/>
          </a:bodyPr>
          <a:lstStyle/>
          <a:p>
            <a:pPr algn="ctr"/>
            <a:r>
              <a:rPr lang="ru-RU" sz="2800" dirty="0" smtClean="0"/>
              <a:t>Ежегодно воспитанники Станции юных техников принимают участие в областном фестивале творчества учащихся «Звезды Балтики» </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7280" y="2026567"/>
            <a:ext cx="3013319" cy="4022725"/>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00911" y="2006319"/>
            <a:ext cx="3017043" cy="4022725"/>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8266" y="2006319"/>
            <a:ext cx="3047414" cy="40632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8130633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70456"/>
            <a:ext cx="10058400" cy="1325236"/>
          </a:xfrm>
        </p:spPr>
        <p:txBody>
          <a:bodyPr>
            <a:normAutofit/>
          </a:bodyPr>
          <a:lstStyle/>
          <a:p>
            <a:pPr algn="ctr"/>
            <a:r>
              <a:rPr lang="ru-RU" sz="2800" dirty="0" smtClean="0"/>
              <a:t>В ноябре 2019 года прошел Областной конкурс творческих работ «Крылья Истории». Учащиеся объединения «Хлопушка» были награждены специальным дипломом и подарком</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142195" y="1945099"/>
            <a:ext cx="2970718" cy="4238277"/>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509899" y="2212815"/>
            <a:ext cx="4937125" cy="37028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2715696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8720" y="360608"/>
            <a:ext cx="10058400" cy="758566"/>
          </a:xfrm>
        </p:spPr>
        <p:txBody>
          <a:bodyPr>
            <a:noAutofit/>
          </a:bodyPr>
          <a:lstStyle/>
          <a:p>
            <a:pPr algn="ctr"/>
            <a:r>
              <a:rPr lang="ru-RU" sz="2800" dirty="0" smtClean="0"/>
              <a:t>Региональный детский конкурс «Дети – водителям»</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88720" y="2070872"/>
            <a:ext cx="2752215" cy="3786487"/>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258465" y="1925230"/>
            <a:ext cx="3624686" cy="2038886"/>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58465" y="4159876"/>
            <a:ext cx="3624686" cy="2038886"/>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0681" y="2070872"/>
            <a:ext cx="2750242" cy="38675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1149534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0" y="218941"/>
            <a:ext cx="10058400" cy="964628"/>
          </a:xfrm>
        </p:spPr>
        <p:txBody>
          <a:bodyPr>
            <a:noAutofit/>
          </a:bodyPr>
          <a:lstStyle/>
          <a:p>
            <a:pPr algn="ctr"/>
            <a:r>
              <a:rPr lang="ru-RU" sz="2800" dirty="0" smtClean="0"/>
              <a:t>Наши призеры Областной выставки научно-технического творчества учащихся «НТТМ 2019»</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24232" y="3644720"/>
            <a:ext cx="3102074" cy="2326555"/>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755376" y="2065852"/>
            <a:ext cx="3054551" cy="2290913"/>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6642" y="2065852"/>
            <a:ext cx="2392680" cy="3291840"/>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42360" y="2679435"/>
            <a:ext cx="2392680" cy="32918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60766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44699"/>
            <a:ext cx="10058400" cy="1222205"/>
          </a:xfrm>
        </p:spPr>
        <p:txBody>
          <a:bodyPr>
            <a:noAutofit/>
          </a:bodyPr>
          <a:lstStyle/>
          <a:p>
            <a:pPr algn="ctr"/>
            <a:r>
              <a:rPr lang="ru-RU" sz="2800" dirty="0" smtClean="0"/>
              <a:t>Призерами открытого областного проекта «39-ое королевство» </a:t>
            </a:r>
            <a:r>
              <a:rPr lang="ru-RU" sz="2800" dirty="0" err="1" smtClean="0"/>
              <a:t>МультАтом</a:t>
            </a:r>
            <a:r>
              <a:rPr lang="ru-RU" sz="2800" dirty="0" smtClean="0"/>
              <a:t>» стали наши учащиеся со своими интереснейшими анимационными фильмами</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682001" y="2300317"/>
            <a:ext cx="2309492" cy="3294915"/>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008872" y="2300316"/>
            <a:ext cx="2309492" cy="3294915"/>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5130" y="2300317"/>
            <a:ext cx="2309492" cy="3294915"/>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28260" y="2300318"/>
            <a:ext cx="2309492" cy="32949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93422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8720" y="450760"/>
            <a:ext cx="10058400" cy="861597"/>
          </a:xfrm>
        </p:spPr>
        <p:txBody>
          <a:bodyPr>
            <a:normAutofit/>
          </a:bodyPr>
          <a:lstStyle/>
          <a:p>
            <a:pPr algn="ctr"/>
            <a:r>
              <a:rPr lang="ru-RU" sz="2800" dirty="0" smtClean="0"/>
              <a:t>Участие в выставке инженерно-технического творчества 2019 «ЦИФРОВОЕ БУДУЩЕЕ РОССИИ»</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1049" y="3503055"/>
            <a:ext cx="3466674" cy="2600006"/>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484918" y="1856373"/>
            <a:ext cx="3466675" cy="2600006"/>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7682" y="2871989"/>
            <a:ext cx="2348511" cy="3231072"/>
          </a:xfrm>
          <a:prstGeom prst="rect">
            <a:avLst/>
          </a:prstGeom>
          <a:ln>
            <a:noFill/>
          </a:ln>
          <a:effectLst>
            <a:outerShdw blurRad="292100" dist="139700" dir="2700000" algn="tl" rotWithShape="0">
              <a:srgbClr val="333333">
                <a:alpha val="65000"/>
              </a:srgbClr>
            </a:outerShdw>
          </a:effectLst>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2485" y="1856373"/>
            <a:ext cx="2216140" cy="30489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8378062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57579"/>
            <a:ext cx="10058400" cy="1286600"/>
          </a:xfrm>
        </p:spPr>
        <p:txBody>
          <a:bodyPr>
            <a:normAutofit/>
          </a:bodyPr>
          <a:lstStyle/>
          <a:p>
            <a:pPr algn="ctr"/>
            <a:r>
              <a:rPr lang="ru-RU" sz="2800" dirty="0" smtClean="0"/>
              <a:t>Региональные детские конкурсы по БДД «Безопасная Елка» и «Дорога в сказку», а также Областной конкурс по ПДД «Ребенок- главный пассажир»</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656597" y="2098655"/>
            <a:ext cx="2757242" cy="4022725"/>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18518" y="2098655"/>
            <a:ext cx="2918386" cy="4015105"/>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538" y="2098655"/>
            <a:ext cx="3895287" cy="29214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21319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25002"/>
            <a:ext cx="10058400" cy="938870"/>
          </a:xfrm>
        </p:spPr>
        <p:txBody>
          <a:bodyPr>
            <a:noAutofit/>
          </a:bodyPr>
          <a:lstStyle/>
          <a:p>
            <a:pPr algn="ctr"/>
            <a:r>
              <a:rPr lang="ru-RU" sz="2800" dirty="0" smtClean="0"/>
              <a:t>Региональный отборочный этап «Всероссийской олимпиады по 3</a:t>
            </a:r>
            <a:r>
              <a:rPr lang="en-US" sz="2800" dirty="0" smtClean="0"/>
              <a:t>D</a:t>
            </a:r>
            <a:r>
              <a:rPr lang="ru-RU" sz="2800" dirty="0" smtClean="0"/>
              <a:t> технологиям» и Робототехнический фестиваль «</a:t>
            </a:r>
            <a:r>
              <a:rPr lang="en-US" sz="2800" dirty="0" smtClean="0"/>
              <a:t>ROBOFEST</a:t>
            </a:r>
            <a:r>
              <a:rPr lang="ru-RU" sz="2800" dirty="0" smtClean="0"/>
              <a:t>»</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16200000">
            <a:off x="938487" y="1397570"/>
            <a:ext cx="2103661" cy="2991874"/>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8145" r="1868" b="18465"/>
          <a:stretch/>
        </p:blipFill>
        <p:spPr>
          <a:xfrm rot="16200000">
            <a:off x="913279" y="3648963"/>
            <a:ext cx="2154080" cy="3008616"/>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5654" y="4099613"/>
            <a:ext cx="2843893" cy="2130698"/>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4043" y="1948346"/>
            <a:ext cx="2687114" cy="2013236"/>
          </a:xfrm>
          <a:prstGeom prst="rect">
            <a:avLst/>
          </a:prstGeom>
          <a:ln>
            <a:noFill/>
          </a:ln>
          <a:effectLst>
            <a:outerShdw blurRad="292100" dist="139700" dir="2700000" algn="tl" rotWithShape="0">
              <a:srgbClr val="333333">
                <a:alpha val="65000"/>
              </a:srgbClr>
            </a:outerShdw>
          </a:effectLst>
        </p:spPr>
      </p:pic>
      <p:pic>
        <p:nvPicPr>
          <p:cNvPr id="11" name="Рисунок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52168" y="1948346"/>
            <a:ext cx="2845059" cy="42557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7794395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44699"/>
            <a:ext cx="10058400" cy="1338115"/>
          </a:xfrm>
        </p:spPr>
        <p:txBody>
          <a:bodyPr>
            <a:noAutofit/>
          </a:bodyPr>
          <a:lstStyle/>
          <a:p>
            <a:pPr algn="ctr"/>
            <a:r>
              <a:rPr lang="ru-RU" sz="2800" dirty="0" smtClean="0"/>
              <a:t>Победителем в номинации «Музейный предмет» Областного конкурса </a:t>
            </a:r>
            <a:r>
              <a:rPr lang="ru-RU" sz="2800" dirty="0" err="1" smtClean="0"/>
              <a:t>инфографики</a:t>
            </a:r>
            <a:r>
              <a:rPr lang="ru-RU" sz="2800" dirty="0" smtClean="0"/>
              <a:t> в рамках областного фестиваля школьных музеев «Янтарная мозаика», посвященного 75-летию Победы советского народа в ВОВ, стал </a:t>
            </a:r>
            <a:r>
              <a:rPr lang="ru-RU" sz="2800" dirty="0" err="1" smtClean="0"/>
              <a:t>Трущелев</a:t>
            </a:r>
            <a:r>
              <a:rPr lang="ru-RU" sz="2800" dirty="0" smtClean="0"/>
              <a:t> Филипп</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29873" y="1845735"/>
            <a:ext cx="2841049" cy="4022725"/>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25212" y="1845735"/>
            <a:ext cx="2837481" cy="2123677"/>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9398" y="4081266"/>
            <a:ext cx="2876282" cy="2157212"/>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93951" y="1845735"/>
            <a:ext cx="2808232" cy="41221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390977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644" y="605308"/>
            <a:ext cx="10058400" cy="900233"/>
          </a:xfrm>
        </p:spPr>
        <p:txBody>
          <a:bodyPr>
            <a:noAutofit/>
          </a:bodyPr>
          <a:lstStyle/>
          <a:p>
            <a:pPr algn="ctr"/>
            <a:r>
              <a:rPr lang="ru-RU" sz="2800" dirty="0" smtClean="0"/>
              <a:t>Наши учащиеся регулярно становятся победителями и призерами региональных детских конкурсов по пропаганде БДД «Поздравь защитника Отечества» и «Поздравь Автоледи»</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913559" y="2013796"/>
            <a:ext cx="2706958" cy="4022725"/>
          </a:xfrm>
          <a:prstGeom prst="rect">
            <a:avLst/>
          </a:prstGeom>
          <a:ln>
            <a:noFill/>
          </a:ln>
          <a:effectLst>
            <a:outerShdw blurRad="292100" dist="139700" dir="2700000" algn="tl" rotWithShape="0">
              <a:srgbClr val="333333">
                <a:alpha val="65000"/>
              </a:srgbClr>
            </a:outerShdw>
          </a:effectLst>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84109" y="2498501"/>
            <a:ext cx="3691946" cy="2768959"/>
          </a:xfrm>
          <a:prstGeom prst="rect">
            <a:avLst/>
          </a:prstGeom>
          <a:ln>
            <a:noFill/>
          </a:ln>
          <a:effectLst>
            <a:outerShdw blurRad="292100" dist="139700" dir="2700000" algn="tl" rotWithShape="0">
              <a:srgbClr val="333333">
                <a:alpha val="65000"/>
              </a:srgbClr>
            </a:outerShdw>
          </a:effectLst>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2290" y="2313592"/>
            <a:ext cx="4185033" cy="31387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6131412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63639"/>
            <a:ext cx="10058400" cy="938870"/>
          </a:xfrm>
        </p:spPr>
        <p:txBody>
          <a:bodyPr>
            <a:noAutofit/>
          </a:bodyPr>
          <a:lstStyle/>
          <a:p>
            <a:pPr algn="ctr"/>
            <a:r>
              <a:rPr lang="ru-RU" sz="2800" dirty="0" smtClean="0"/>
              <a:t>Участие в Калининградском областном чемпионате «</a:t>
            </a:r>
            <a:r>
              <a:rPr lang="ru-RU" sz="2800" dirty="0" err="1" smtClean="0"/>
              <a:t>Абилимпикс</a:t>
            </a:r>
            <a:r>
              <a:rPr lang="ru-RU" sz="2800" dirty="0" smtClean="0"/>
              <a:t> – 2019» по компетенции «Робототехника»</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46957" y="2318196"/>
            <a:ext cx="3852225" cy="2889169"/>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77713" y="2013689"/>
            <a:ext cx="3017043" cy="4022725"/>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3287" y="2318196"/>
            <a:ext cx="4104068" cy="30780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258868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41668"/>
            <a:ext cx="10058400" cy="1558344"/>
          </a:xfrm>
        </p:spPr>
        <p:txBody>
          <a:bodyPr>
            <a:normAutofit/>
          </a:bodyPr>
          <a:lstStyle/>
          <a:p>
            <a:pPr algn="ctr"/>
            <a:r>
              <a:rPr lang="ru-RU" sz="2800" b="1" dirty="0" smtClean="0"/>
              <a:t>МЕРОПРИЯТИЯ МУНИЦИПАЛЬНОГО УРОВНЯ</a:t>
            </a:r>
            <a:br>
              <a:rPr lang="ru-RU" sz="2800" b="1" dirty="0" smtClean="0"/>
            </a:br>
            <a:r>
              <a:rPr lang="ru-RU" sz="2800" dirty="0" smtClean="0"/>
              <a:t>Городской чемпионат по робототехнике «</a:t>
            </a:r>
            <a:r>
              <a:rPr lang="ru-RU" sz="2800" dirty="0" err="1" smtClean="0"/>
              <a:t>РобоКвест</a:t>
            </a:r>
            <a:r>
              <a:rPr lang="ru-RU" sz="2800" dirty="0" smtClean="0"/>
              <a:t> – 2019»</a:t>
            </a:r>
            <a:br>
              <a:rPr lang="ru-RU" sz="2800" dirty="0" smtClean="0"/>
            </a:br>
            <a:r>
              <a:rPr lang="ru-RU" sz="2800" i="1" dirty="0" smtClean="0"/>
              <a:t>15 учащихся Станции стали победителями и 13 призерами со своими техническими проектами и роботами</a:t>
            </a:r>
            <a:endParaRPr lang="ru-RU" sz="2800" i="1"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1200" y="2311146"/>
            <a:ext cx="3989600" cy="2992200"/>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098553" y="2311146"/>
            <a:ext cx="3878799" cy="2909099"/>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8856" y="2448830"/>
            <a:ext cx="3511640" cy="26337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9093227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643944"/>
            <a:ext cx="10058400" cy="746973"/>
          </a:xfrm>
        </p:spPr>
        <p:txBody>
          <a:bodyPr>
            <a:normAutofit fontScale="90000"/>
          </a:bodyPr>
          <a:lstStyle/>
          <a:p>
            <a:pPr algn="ctr"/>
            <a:r>
              <a:rPr lang="ru-RU" sz="2800" i="1" dirty="0" smtClean="0"/>
              <a:t>1 победитель и 18 призеров </a:t>
            </a:r>
            <a:r>
              <a:rPr lang="ru-RU" sz="2800" dirty="0" smtClean="0"/>
              <a:t>– таковы достижения наших учащихся в </a:t>
            </a:r>
            <a:r>
              <a:rPr lang="en-US" sz="2800" dirty="0" smtClean="0"/>
              <a:t>I </a:t>
            </a:r>
            <a:r>
              <a:rPr lang="ru-RU" sz="2800" dirty="0" smtClean="0"/>
              <a:t>городском конкурсе детского-юношеского творчества «</a:t>
            </a:r>
            <a:r>
              <a:rPr lang="ru-RU" sz="2800" dirty="0" err="1" smtClean="0"/>
              <a:t>Космоград</a:t>
            </a:r>
            <a:r>
              <a:rPr lang="ru-RU" sz="2800" dirty="0" smtClean="0"/>
              <a:t>»</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34607" y="1975052"/>
            <a:ext cx="2774004" cy="4022725"/>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120788" y="1975051"/>
            <a:ext cx="2836859" cy="4022725"/>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2483" y="1859143"/>
            <a:ext cx="3154075" cy="2363092"/>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02841" y="3709733"/>
            <a:ext cx="3240266" cy="24276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52120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37882"/>
            <a:ext cx="10058400" cy="1184856"/>
          </a:xfrm>
        </p:spPr>
        <p:txBody>
          <a:bodyPr>
            <a:noAutofit/>
          </a:bodyPr>
          <a:lstStyle/>
          <a:p>
            <a:pPr algn="ctr"/>
            <a:r>
              <a:rPr lang="en-US" sz="2800" dirty="0" smtClean="0"/>
              <a:t>II </a:t>
            </a:r>
            <a:r>
              <a:rPr lang="ru-RU" sz="2800" dirty="0" smtClean="0"/>
              <a:t>Открытый городской конкурс учебных проектов в сфере дополнительного образования «</a:t>
            </a:r>
            <a:r>
              <a:rPr lang="ru-RU" sz="2800" dirty="0" err="1" smtClean="0"/>
              <a:t>ПроектоБУМ</a:t>
            </a:r>
            <a:r>
              <a:rPr lang="ru-RU" sz="2800" dirty="0" smtClean="0"/>
              <a:t> – 2020» и Открытый городской межшкольный фестиваль исследовательских проектных работ школьников «Звезды проектов 2020» </a:t>
            </a:r>
            <a:endParaRPr lang="ru-RU" sz="2800" dirty="0"/>
          </a:p>
        </p:txBody>
      </p:sp>
      <p:pic>
        <p:nvPicPr>
          <p:cNvPr id="6" name="Объект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062699" y="1993479"/>
            <a:ext cx="2871724" cy="3950906"/>
          </a:xfrm>
          <a:prstGeom prst="rect">
            <a:avLst/>
          </a:prstGeom>
          <a:ln>
            <a:noFill/>
          </a:ln>
          <a:effectLst>
            <a:outerShdw blurRad="292100" dist="139700" dir="2700000" algn="tl" rotWithShape="0">
              <a:srgbClr val="333333">
                <a:alpha val="65000"/>
              </a:srgbClr>
            </a:outerShdw>
          </a:effectLst>
        </p:spPr>
      </p:pic>
      <p:pic>
        <p:nvPicPr>
          <p:cNvPr id="9" name="Объект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126480" y="1993479"/>
            <a:ext cx="2871723" cy="3950906"/>
          </a:xfrm>
          <a:prstGeom prst="rect">
            <a:avLst/>
          </a:prstGeom>
          <a:ln>
            <a:noFill/>
          </a:ln>
          <a:effectLst>
            <a:outerShdw blurRad="292100" dist="139700" dir="2700000" algn="tl" rotWithShape="0">
              <a:srgbClr val="333333">
                <a:alpha val="65000"/>
              </a:srgbClr>
            </a:outerShdw>
          </a:effectLst>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692" y="2173783"/>
            <a:ext cx="4620551" cy="3950906"/>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308600" y="1714298"/>
            <a:ext cx="5626733" cy="369332"/>
          </a:xfrm>
          <a:prstGeom prst="rect">
            <a:avLst/>
          </a:prstGeom>
          <a:noFill/>
        </p:spPr>
        <p:txBody>
          <a:bodyPr wrap="none" rtlCol="0">
            <a:spAutoFit/>
          </a:bodyPr>
          <a:lstStyle/>
          <a:p>
            <a:r>
              <a:rPr lang="ru-RU" dirty="0" smtClean="0"/>
              <a:t>Список победителей и призеров «</a:t>
            </a:r>
            <a:r>
              <a:rPr lang="ru-RU" dirty="0" err="1" smtClean="0"/>
              <a:t>ПроектоБУМ</a:t>
            </a:r>
            <a:r>
              <a:rPr lang="ru-RU" dirty="0" smtClean="0"/>
              <a:t> – 2020»</a:t>
            </a:r>
            <a:endParaRPr lang="ru-RU" dirty="0"/>
          </a:p>
        </p:txBody>
      </p:sp>
    </p:spTree>
    <p:extLst>
      <p:ext uri="{BB962C8B-B14F-4D97-AF65-F5344CB8AC3E}">
        <p14:creationId xmlns:p14="http://schemas.microsoft.com/office/powerpoint/2010/main" val="87947053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50762"/>
            <a:ext cx="10058400" cy="1286600"/>
          </a:xfrm>
        </p:spPr>
        <p:txBody>
          <a:bodyPr>
            <a:normAutofit fontScale="90000"/>
          </a:bodyPr>
          <a:lstStyle/>
          <a:p>
            <a:pPr algn="ctr"/>
            <a:r>
              <a:rPr lang="ru-RU" sz="2800" dirty="0" smtClean="0"/>
              <a:t>На городской конкурс творческих работ «Космическая Одиссея – 2020» было </a:t>
            </a:r>
            <a:r>
              <a:rPr lang="ru-RU" sz="2800" dirty="0"/>
              <a:t>представлено более 500 работ, 38 стали финалистами. Выбрать лучших было очень сложно. Все постарались, проявили свои таланты, творческую фантазию и даже применили научный подход</a:t>
            </a:r>
            <a:r>
              <a:rPr lang="ru-RU" sz="2800" dirty="0" smtClean="0"/>
              <a:t>. </a:t>
            </a:r>
            <a:r>
              <a:rPr lang="ru-RU" sz="2800" i="1" dirty="0" smtClean="0"/>
              <a:t>Наши учащиеся так же оказались в числе победителей и призеров конкурса</a:t>
            </a:r>
            <a:endParaRPr lang="ru-RU" sz="2800" i="1"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64980" y="1949294"/>
            <a:ext cx="2841980" cy="4022725"/>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146000" y="1949294"/>
            <a:ext cx="2841980" cy="4022725"/>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9964" y="1949294"/>
            <a:ext cx="3173032" cy="42307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230521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22208"/>
            <a:ext cx="10058400" cy="1450757"/>
          </a:xfrm>
        </p:spPr>
        <p:txBody>
          <a:bodyPr>
            <a:noAutofit/>
          </a:bodyPr>
          <a:lstStyle/>
          <a:p>
            <a:pPr algn="ctr"/>
            <a:r>
              <a:rPr lang="ru-RU" sz="2800" dirty="0" smtClean="0"/>
              <a:t>Одержали победу в этом году учащиеся объединения «Хлопушка», заняв 1 место в </a:t>
            </a:r>
            <a:r>
              <a:rPr lang="en-US" sz="2800" dirty="0" smtClean="0"/>
              <a:t>III </a:t>
            </a:r>
            <a:r>
              <a:rPr lang="ru-RU" sz="2800" dirty="0" smtClean="0"/>
              <a:t>городском конкурсе  компьютерной графики и анимации «Храним в сердцах Великую Победу», посвященное 75-летию Победы в Великой Отечественной войне </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769858" y="2039446"/>
            <a:ext cx="2713244" cy="40227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3219941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16200000">
            <a:off x="6878292" y="1516406"/>
            <a:ext cx="2221675" cy="2962234"/>
          </a:xfrm>
          <a:prstGeom prst="rect">
            <a:avLst/>
          </a:prstGeom>
          <a:ln>
            <a:noFill/>
          </a:ln>
          <a:effectLst>
            <a:outerShdw blurRad="292100" dist="139700" dir="2700000" algn="tl" rotWithShape="0">
              <a:srgbClr val="333333">
                <a:alpha val="65000"/>
              </a:srgbClr>
            </a:outerShdw>
          </a:effectLst>
        </p:spPr>
      </p:pic>
      <p:sp>
        <p:nvSpPr>
          <p:cNvPr id="2" name="Заголовок 1"/>
          <p:cNvSpPr>
            <a:spLocks noGrp="1"/>
          </p:cNvSpPr>
          <p:nvPr>
            <p:ph type="title"/>
          </p:nvPr>
        </p:nvSpPr>
        <p:spPr>
          <a:xfrm>
            <a:off x="1058643" y="386366"/>
            <a:ext cx="10058400" cy="797202"/>
          </a:xfrm>
        </p:spPr>
        <p:txBody>
          <a:bodyPr>
            <a:normAutofit/>
          </a:bodyPr>
          <a:lstStyle/>
          <a:p>
            <a:pPr algn="ctr"/>
            <a:r>
              <a:rPr lang="ru-RU" sz="4400" b="1" dirty="0" smtClean="0"/>
              <a:t>МУНИЦИПАЛЬНАЯ ОПОРНАЯ ПЛОЩАДКА</a:t>
            </a:r>
            <a:endParaRPr lang="ru-RU" sz="4400" b="1" dirty="0"/>
          </a:p>
        </p:txBody>
      </p:sp>
      <p:sp>
        <p:nvSpPr>
          <p:cNvPr id="3" name="Объект 2"/>
          <p:cNvSpPr>
            <a:spLocks noGrp="1"/>
          </p:cNvSpPr>
          <p:nvPr>
            <p:ph sz="half" idx="1"/>
          </p:nvPr>
        </p:nvSpPr>
        <p:spPr>
          <a:xfrm>
            <a:off x="811368" y="1845735"/>
            <a:ext cx="5048519" cy="4400519"/>
          </a:xfrm>
        </p:spPr>
        <p:txBody>
          <a:bodyPr>
            <a:normAutofit fontScale="85000" lnSpcReduction="20000"/>
          </a:bodyPr>
          <a:lstStyle/>
          <a:p>
            <a:r>
              <a:rPr lang="ru-RU" dirty="0" smtClean="0"/>
              <a:t>В рамках Муниципальной опорной площадки на базе Станции юных техников были организованы различные мероприятия:</a:t>
            </a:r>
          </a:p>
          <a:p>
            <a:pPr>
              <a:buFont typeface="Arial" panose="020B0604020202020204" pitchFamily="34" charset="0"/>
              <a:buChar char="•"/>
            </a:pPr>
            <a:r>
              <a:rPr lang="ru-RU" dirty="0"/>
              <a:t>К</a:t>
            </a:r>
            <a:r>
              <a:rPr lang="ru-RU" dirty="0" smtClean="0"/>
              <a:t>онкурс «В защиту старости»;</a:t>
            </a:r>
          </a:p>
          <a:p>
            <a:pPr>
              <a:buFont typeface="Arial" panose="020B0604020202020204" pitchFamily="34" charset="0"/>
              <a:buChar char="•"/>
            </a:pPr>
            <a:r>
              <a:rPr lang="ru-RU" dirty="0" smtClean="0"/>
              <a:t>Экскурсия на завод «БАЛТКЕРАМИКА»;</a:t>
            </a:r>
          </a:p>
          <a:p>
            <a:pPr>
              <a:buFont typeface="Arial" panose="020B0604020202020204" pitchFamily="34" charset="0"/>
              <a:buChar char="•"/>
            </a:pPr>
            <a:r>
              <a:rPr lang="ru-RU" dirty="0" smtClean="0"/>
              <a:t>Конкурс детского рисунка, посвященный празднованию Дня народного единства;</a:t>
            </a:r>
          </a:p>
          <a:p>
            <a:pPr>
              <a:buFont typeface="Arial" panose="020B0604020202020204" pitchFamily="34" charset="0"/>
              <a:buChar char="•"/>
            </a:pPr>
            <a:r>
              <a:rPr lang="ru-RU" dirty="0" smtClean="0"/>
              <a:t>Конкурс-выставка военной техники, приуроченный к празднованию Дня защитника Отечества;</a:t>
            </a:r>
          </a:p>
          <a:p>
            <a:pPr>
              <a:buFont typeface="Arial" panose="020B0604020202020204" pitchFamily="34" charset="0"/>
              <a:buChar char="•"/>
            </a:pPr>
            <a:r>
              <a:rPr lang="ru-RU" dirty="0" smtClean="0"/>
              <a:t>Конкурс детских открыток «Я несу подарок маме», приуроченный к Международному женскому Дню;</a:t>
            </a:r>
          </a:p>
          <a:p>
            <a:pPr>
              <a:buFont typeface="Arial" panose="020B0604020202020204" pitchFamily="34" charset="0"/>
              <a:buChar char="•"/>
            </a:pPr>
            <a:r>
              <a:rPr lang="ru-RU" dirty="0" smtClean="0"/>
              <a:t>Конкурс детского рисунка «Мы победили в той войне», посвященный празднованию 75-летия Победы в ВОВ;</a:t>
            </a:r>
          </a:p>
          <a:p>
            <a:pPr>
              <a:buFont typeface="Arial" panose="020B0604020202020204" pitchFamily="34" charset="0"/>
              <a:buChar char="•"/>
            </a:pPr>
            <a:r>
              <a:rPr lang="ru-RU" dirty="0">
                <a:solidFill>
                  <a:schemeClr val="tx1"/>
                </a:solidFill>
              </a:rPr>
              <a:t> К</a:t>
            </a:r>
            <a:r>
              <a:rPr lang="ru-RU" dirty="0" smtClean="0">
                <a:solidFill>
                  <a:schemeClr val="tx1"/>
                </a:solidFill>
              </a:rPr>
              <a:t>онкурсы учебных проектов «Фабрика Чудес», «Наука +» </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8941" y="3577107"/>
            <a:ext cx="3558862" cy="26691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262809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3870" y="688779"/>
            <a:ext cx="2332519" cy="2195848"/>
          </a:xfrm>
          <a:prstGeom prst="rect">
            <a:avLst/>
          </a:prstGeom>
          <a:ln>
            <a:noFill/>
          </a:ln>
          <a:effectLst>
            <a:outerShdw blurRad="292100" dist="139700" dir="2700000" algn="tl" rotWithShape="0">
              <a:srgbClr val="333333">
                <a:alpha val="65000"/>
              </a:srgbClr>
            </a:outerShdw>
          </a:effectLst>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6585" y="3373142"/>
            <a:ext cx="4164011" cy="2774923"/>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408" y="405444"/>
            <a:ext cx="3305577" cy="2479183"/>
          </a:xfrm>
          <a:prstGeom prst="rect">
            <a:avLst/>
          </a:prstGeom>
          <a:ln>
            <a:noFill/>
          </a:ln>
          <a:effectLst>
            <a:outerShdw blurRad="292100" dist="139700" dir="2700000" algn="tl" rotWithShape="0">
              <a:srgbClr val="333333">
                <a:alpha val="65000"/>
              </a:srgbClr>
            </a:outerShdw>
          </a:effectLst>
        </p:spPr>
      </p:pic>
      <p:pic>
        <p:nvPicPr>
          <p:cNvPr id="5" name="Рисунок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1072" y="3373142"/>
            <a:ext cx="3619438" cy="2711751"/>
          </a:xfrm>
          <a:prstGeom prst="rect">
            <a:avLst/>
          </a:prstGeom>
          <a:ln>
            <a:noFill/>
          </a:ln>
          <a:effectLst>
            <a:outerShdw blurRad="292100" dist="139700" dir="2700000" algn="tl" rotWithShape="0">
              <a:srgbClr val="333333">
                <a:alpha val="65000"/>
              </a:srgbClr>
            </a:outerShdw>
          </a:effectLst>
        </p:spPr>
      </p:pic>
      <p:pic>
        <p:nvPicPr>
          <p:cNvPr id="6" name="Рисунок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29274" y="405444"/>
            <a:ext cx="3477296" cy="26079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0989992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47730"/>
            <a:ext cx="10058400" cy="1196447"/>
          </a:xfrm>
        </p:spPr>
        <p:txBody>
          <a:bodyPr>
            <a:noAutofit/>
          </a:bodyPr>
          <a:lstStyle/>
          <a:p>
            <a:pPr algn="ctr"/>
            <a:r>
              <a:rPr lang="ru-RU" sz="4400" b="1" dirty="0" smtClean="0"/>
              <a:t>СОЦИАЛЬНО-ЗНАЧИМЫЙ ПРОЕКТ </a:t>
            </a:r>
            <a:br>
              <a:rPr lang="ru-RU" sz="4400" b="1" dirty="0" smtClean="0"/>
            </a:br>
            <a:r>
              <a:rPr lang="ru-RU" sz="4400" b="1" dirty="0" smtClean="0"/>
              <a:t>«</a:t>
            </a:r>
            <a:r>
              <a:rPr lang="en-US" sz="4400" b="1" dirty="0" smtClean="0"/>
              <a:t>3D </a:t>
            </a:r>
            <a:r>
              <a:rPr lang="ru-RU" sz="4400" b="1" dirty="0" smtClean="0"/>
              <a:t>Фишки»</a:t>
            </a:r>
            <a:endParaRPr lang="ru-RU" sz="4400" b="1" dirty="0"/>
          </a:p>
        </p:txBody>
      </p:sp>
      <p:pic>
        <p:nvPicPr>
          <p:cNvPr id="6" name="Объект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25340" y="3239885"/>
            <a:ext cx="4937125" cy="2777132"/>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2826" y="2715206"/>
            <a:ext cx="2639950" cy="2184146"/>
          </a:xfrm>
          <a:prstGeom prst="rect">
            <a:avLst/>
          </a:prstGeom>
          <a:ln>
            <a:noFill/>
          </a:ln>
          <a:effectLst>
            <a:outerShdw blurRad="292100" dist="139700" dir="2700000" algn="tl" rotWithShape="0">
              <a:srgbClr val="333333">
                <a:alpha val="65000"/>
              </a:srgbClr>
            </a:outerShdw>
          </a:effectLst>
        </p:spPr>
      </p:pic>
      <p:pic>
        <p:nvPicPr>
          <p:cNvPr id="4" name="Объект 3"/>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251055" y="1918806"/>
            <a:ext cx="3526552" cy="26421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6094753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4061" y="234107"/>
            <a:ext cx="3387619" cy="2538068"/>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1829" y="485266"/>
            <a:ext cx="3439134" cy="2576664"/>
          </a:xfrm>
          <a:prstGeom prst="rect">
            <a:avLst/>
          </a:prstGeom>
          <a:ln>
            <a:noFill/>
          </a:ln>
          <a:effectLst>
            <a:outerShdw blurRad="292100" dist="139700" dir="2700000" algn="tl" rotWithShape="0">
              <a:srgbClr val="333333">
                <a:alpha val="65000"/>
              </a:srgbClr>
            </a:outerShdw>
          </a:effectLst>
        </p:spPr>
      </p:pic>
      <p:pic>
        <p:nvPicPr>
          <p:cNvPr id="6" name="Объект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991" y="186906"/>
            <a:ext cx="4191740" cy="2708534"/>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191" y="3178071"/>
            <a:ext cx="3801339" cy="2533236"/>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5198" y="2895440"/>
            <a:ext cx="2395903" cy="3194537"/>
          </a:xfrm>
          <a:prstGeom prst="rect">
            <a:avLst/>
          </a:prstGeom>
          <a:ln>
            <a:noFill/>
          </a:ln>
          <a:effectLst>
            <a:outerShdw blurRad="292100" dist="139700" dir="2700000" algn="tl" rotWithShape="0">
              <a:srgbClr val="333333">
                <a:alpha val="65000"/>
              </a:srgbClr>
            </a:outerShdw>
          </a:effectLst>
        </p:spPr>
      </p:pic>
      <p:pic>
        <p:nvPicPr>
          <p:cNvPr id="9" name="Рисунок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12307" y="3340868"/>
            <a:ext cx="4214114" cy="23704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10119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99244"/>
            <a:ext cx="10058400" cy="1081825"/>
          </a:xfrm>
        </p:spPr>
        <p:txBody>
          <a:bodyPr>
            <a:normAutofit fontScale="90000"/>
          </a:bodyPr>
          <a:lstStyle/>
          <a:p>
            <a:pPr algn="ctr"/>
            <a:r>
              <a:rPr lang="ru-RU" sz="4400" b="1" dirty="0" smtClean="0"/>
              <a:t>УЧАСТИЕ В АКЦИЯХ, ФЛЕШМОБАХ И РАДИОПЕРЕДАЧАХ ПО ПРОПАГАНДЕ БДД</a:t>
            </a:r>
            <a:endParaRPr lang="ru-RU" sz="4400" b="1"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276207" y="2283921"/>
            <a:ext cx="3835053" cy="2876290"/>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317743" y="2710356"/>
            <a:ext cx="3704116" cy="2778086"/>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995" y="2566645"/>
            <a:ext cx="3895729" cy="29217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861989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6963" y="656823"/>
            <a:ext cx="10058400" cy="565383"/>
          </a:xfrm>
        </p:spPr>
        <p:txBody>
          <a:bodyPr>
            <a:noAutofit/>
          </a:bodyPr>
          <a:lstStyle/>
          <a:p>
            <a:pPr algn="ctr"/>
            <a:r>
              <a:rPr lang="ru-RU" sz="4400" b="1" dirty="0" smtClean="0"/>
              <a:t>СУББОТНИКИ</a:t>
            </a:r>
            <a:endParaRPr lang="ru-RU" sz="4400" b="1"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9386" y="2005398"/>
            <a:ext cx="4938712" cy="3704034"/>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006204"/>
            <a:ext cx="4937125" cy="37028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979524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618186"/>
            <a:ext cx="10058400" cy="875763"/>
          </a:xfrm>
        </p:spPr>
        <p:txBody>
          <a:bodyPr>
            <a:noAutofit/>
          </a:bodyPr>
          <a:lstStyle/>
          <a:p>
            <a:pPr algn="ctr"/>
            <a:r>
              <a:rPr lang="ru-RU" sz="4400" b="1" dirty="0" smtClean="0"/>
              <a:t>ОБУЧЕНИЕ ПЕДАГОГОВ</a:t>
            </a:r>
            <a:br>
              <a:rPr lang="ru-RU" sz="4400" b="1" dirty="0" smtClean="0"/>
            </a:br>
            <a:r>
              <a:rPr lang="ru-RU" sz="2800" i="1" dirty="0" smtClean="0"/>
              <a:t>Ежегодно педагоги Станции юных техников активно повышаю свои профессиональные компетенции и уровень квалификации </a:t>
            </a:r>
            <a:endParaRPr lang="ru-RU" sz="4400" i="1"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6726" y="1846370"/>
            <a:ext cx="2700673" cy="4022725"/>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131330" y="1920857"/>
            <a:ext cx="2745457" cy="1893221"/>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3572287" y="3571034"/>
            <a:ext cx="1857104" cy="2739018"/>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3813" y="1969002"/>
            <a:ext cx="2787212" cy="1845076"/>
          </a:xfrm>
          <a:prstGeom prst="rect">
            <a:avLst/>
          </a:prstGeom>
          <a:ln>
            <a:noFill/>
          </a:ln>
          <a:effectLst>
            <a:outerShdw blurRad="292100" dist="139700" dir="2700000" algn="tl" rotWithShape="0">
              <a:srgbClr val="333333">
                <a:alpha val="65000"/>
              </a:srgbClr>
            </a:outerShdw>
          </a:effectLst>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6487967" y="3678839"/>
            <a:ext cx="1998904" cy="2665206"/>
          </a:xfrm>
          <a:prstGeom prst="rect">
            <a:avLst/>
          </a:prstGeom>
          <a:ln>
            <a:noFill/>
          </a:ln>
          <a:effectLst>
            <a:outerShdw blurRad="292100" dist="139700" dir="2700000" algn="tl" rotWithShape="0">
              <a:srgbClr val="333333">
                <a:alpha val="65000"/>
              </a:srgbClr>
            </a:outerShdw>
          </a:effectLst>
        </p:spPr>
      </p:pic>
      <p:pic>
        <p:nvPicPr>
          <p:cNvPr id="11" name="Рисунок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98051" y="1955200"/>
            <a:ext cx="2935422" cy="3913895"/>
          </a:xfrm>
          <a:prstGeom prst="rect">
            <a:avLst/>
          </a:prstGeom>
        </p:spPr>
      </p:pic>
    </p:spTree>
    <p:extLst>
      <p:ext uri="{BB962C8B-B14F-4D97-AF65-F5344CB8AC3E}">
        <p14:creationId xmlns:p14="http://schemas.microsoft.com/office/powerpoint/2010/main" val="318831350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0"/>
            <a:ext cx="10058400" cy="1845734"/>
          </a:xfrm>
        </p:spPr>
        <p:txBody>
          <a:bodyPr>
            <a:noAutofit/>
          </a:bodyPr>
          <a:lstStyle/>
          <a:p>
            <a:pPr algn="ctr"/>
            <a:r>
              <a:rPr lang="ru-RU" sz="4400" b="1" dirty="0" smtClean="0"/>
              <a:t>УЧАСТИЕ ПЕДАГОГОВ СТАНЦИИ ЮНЫХ ТЕХНИКОВ В РАЗЛИЧНЫХ МАССОВЫХ МЕРОПРИЯТИЯХ</a:t>
            </a:r>
            <a:endParaRPr lang="ru-RU" sz="4400" b="1"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16200000">
            <a:off x="4424187" y="1890589"/>
            <a:ext cx="2544868" cy="3393158"/>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0376" y="1936413"/>
            <a:ext cx="2991161" cy="4295460"/>
          </a:xfrm>
          <a:prstGeom prst="rect">
            <a:avLst/>
          </a:prstGeom>
          <a:ln>
            <a:noFill/>
          </a:ln>
          <a:effectLst>
            <a:outerShdw blurRad="292100" dist="139700" dir="2700000" algn="tl" rotWithShape="0">
              <a:srgbClr val="333333">
                <a:alpha val="65000"/>
              </a:srgbClr>
            </a:outerShdw>
          </a:effectLst>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6056" y="1872374"/>
            <a:ext cx="3269624" cy="43594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1819601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297" y="597208"/>
            <a:ext cx="3332677" cy="4847531"/>
          </a:xfrm>
          <a:prstGeom prst="rect">
            <a:avLst/>
          </a:prstGeom>
          <a:ln>
            <a:noFill/>
          </a:ln>
          <a:effectLst>
            <a:outerShdw blurRad="292100" dist="139700" dir="2700000" algn="tl" rotWithShape="0">
              <a:srgbClr val="333333">
                <a:alpha val="65000"/>
              </a:srgbClr>
            </a:outerShdw>
          </a:effectLst>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4197" y="597208"/>
            <a:ext cx="3330153" cy="4847531"/>
          </a:xfrm>
          <a:prstGeom prst="rect">
            <a:avLst/>
          </a:prstGeom>
          <a:ln>
            <a:noFill/>
          </a:ln>
          <a:effectLst>
            <a:outerShdw blurRad="292100" dist="139700" dir="2700000" algn="tl" rotWithShape="0">
              <a:srgbClr val="333333">
                <a:alpha val="65000"/>
              </a:srgbClr>
            </a:outerShdw>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2776" y="736160"/>
            <a:ext cx="3154729" cy="44374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041656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9038" y="193183"/>
            <a:ext cx="10058400" cy="1287888"/>
          </a:xfrm>
        </p:spPr>
        <p:txBody>
          <a:bodyPr>
            <a:noAutofit/>
          </a:bodyPr>
          <a:lstStyle/>
          <a:p>
            <a:pPr algn="ctr"/>
            <a:r>
              <a:rPr lang="ru-RU" sz="4400" b="1" dirty="0" smtClean="0"/>
              <a:t>Конкурс профессионального мастерства «ПЕДАГОГИЧЕСКИЙ ДЕБЮТ 2020»</a:t>
            </a:r>
            <a:endParaRPr lang="ru-RU" sz="4400" b="1"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54558" y="1845735"/>
            <a:ext cx="3072151" cy="4382267"/>
          </a:xfrm>
          <a:prstGeom prst="rect">
            <a:avLst/>
          </a:prstGeom>
          <a:ln>
            <a:noFill/>
          </a:ln>
          <a:effectLst>
            <a:outerShdw blurRad="292100" dist="139700" dir="2700000" algn="tl" rotWithShape="0">
              <a:srgbClr val="333333">
                <a:alpha val="65000"/>
              </a:srgbClr>
            </a:outerShdw>
          </a:effectLst>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006204"/>
            <a:ext cx="4937125" cy="37028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784460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2876</Words>
  <Application>Microsoft Office PowerPoint</Application>
  <PresentationFormat>Широкоэкранный</PresentationFormat>
  <Paragraphs>255</Paragraphs>
  <Slides>52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52</vt:i4>
      </vt:variant>
    </vt:vector>
  </HeadingPairs>
  <TitlesOfParts>
    <vt:vector size="57" baseType="lpstr">
      <vt:lpstr>Arial</vt:lpstr>
      <vt:lpstr>Calibri</vt:lpstr>
      <vt:lpstr>Calibri Light</vt:lpstr>
      <vt:lpstr>Times New Roman</vt:lpstr>
      <vt:lpstr>Ретро</vt:lpstr>
      <vt:lpstr>Презентация PowerPoint</vt:lpstr>
      <vt:lpstr>Презентация PowerPoint</vt:lpstr>
      <vt:lpstr>Нормативно – правовая база</vt:lpstr>
      <vt:lpstr>УСЛОВИЯ ОРГАНИЗАЦИИ ОБРАЗОВАТЕЛЬНОГО ПРОЦЕССА ТИП ЗДАНИЙ – ДЮСТК (ДЕТСКО-ЮНОШЕСКИЙ СПОРТИВНО-ТЕХНИЧЕСКИЙ КОМПЛЕКС) ГОД ВВОДА В ЭКСПЛУАТАЦИЮ – 2007 ГОД  РЕАЛЬНАЯ НАПОЛНЯЕМОСТЬ: ОДНОВРЕМЕННО МОГУТ ЗАНИМАТЬСЯ 75-90 ЧЕЛОВЕК ДАННЫЕ О НАЛИЧИИ МАТЕРИАЛЬНО – ТЕХНИЧЕСКОЙ БАЗЫ:  ДНОВРЕМЕННО МОГУТ ЗАНИМАТЬСЯ 75-90 ЧЕЛОВЕК</vt:lpstr>
      <vt:lpstr>Принципы образовательной деятельности в 2019-2020 учебном году.   Работа учреждения осуществлялась на основании Плана работы учреждения на 2019-2020 учебный год, в соответствии с Планом работы комитета по образованию администрации городского округа «Город Калининград» на 2019-2020 учебный год, выполнялись Постановления и Приказы Правительства РФ, Министерства образования Калининградской области. Педагогический коллектив с учетом приоритетных направлений образования, требований к дополнительному образованию, определил в новом учебном году цель, задачи, стратегические направления работы учреждения. Целью деятельности Станции юных техников в 2019-2020 учебном году было - создание необходимых условий для личностного развития, творческого труда, адаптации учащихся к жизни в современном обществе. Обеспечение возможности получения качественного персонифицированного дополнительного образования детьми в соответствии с их интересами, склонностями и ценностями, на базе МАУДО СЮТ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 2019-2020 учебном году в соответствии с приказом администрации городского округа «Город Калининград» комитета по образованию от 03.12.2019 г. № ПД – КпО-876 на базе МАУДО СЮТ с МАДОУ ЦРР д/с № 121, МАОУ СОШ № 25 с УИОП утверждена муниципальная опорная площадка по теме «Проектная деятельность в процессе изучения программ технической направленности как точка роста инженерных кадров современного общества».  </vt:lpstr>
      <vt:lpstr>Реализация проектов в рамках грантовой деятельности МАУДО СЮТ в 2019 - 2020 году   </vt:lpstr>
      <vt:lpstr>Проблемы, решавшиеся в текущем учебном году, пути их решения</vt:lpstr>
      <vt:lpstr>Ежегодно учащиеся Станции юных техников принимают активное участие в массовых мероприятиях различного уровня: от муниципальных до международных. </vt:lpstr>
      <vt:lpstr>МЕРОПРИЯТИЯ МЕЖДУНАРОДНОГО УРОВНЯ Ерохина Эвелина, Трущелев Филипп и Андрейкин Андрей стали финалистами Международного научно-технического конкурса-акселератора детских и молодежных проектов «НТСИ-SkАРТ»</vt:lpstr>
      <vt:lpstr>Призером Международного интернет-конкурса творческих работ учащихся начальных классов «МЫ – НАСЛЕДНИКИ ПОБЕДЫ» стала Маклецкая Ольга, занявшая почетное 3 место </vt:lpstr>
      <vt:lpstr>Учащиеся объединения «Хлопушка» уже не первый год становятся призерами и победителями международных конкурсов по анимации и видеопроизводству</vt:lpstr>
      <vt:lpstr>МЕРОПРИЯТИЯ ВСЕРОССИЙСКОГО УРОВНЯ Всероссийский конкурс для старшеклассников и студентов «Права человека нашими глазами»</vt:lpstr>
      <vt:lpstr>В рамках всероссийского тестирования учащихся общеобразовательных организаций по тематике БДД свои знания проверили 250 000 детей со всех регионов страны. Учащиеся объединения «ДЮАШ» и регионального центра ЮИД «Балтика» показали отличные результаты и заняли места в 10-ке лучших знатоков ПДД</vt:lpstr>
      <vt:lpstr>Лауреатом II степени в номинации «Изобразительное искусство» Межрегионального конкурса «Наследники Победы» стала Смирнова Анна, представившая на конкурс работу «Герои давно отгремевшей войны»</vt:lpstr>
      <vt:lpstr>Финалистом Всероссийской Олимпиады Кружкового движения НТИ.Junior стала наша учащаяся Ерохина Эвелина </vt:lpstr>
      <vt:lpstr>Воспитанники ГБУСО КО центра «Надежда» приняли участие во Всероссийском конкурсе детского рисунка «Моя Россия». Учащаяся Станции юных техников Мухутдинова Марьяна стала финалистом среди участников возрастной категории 7-10 лет</vt:lpstr>
      <vt:lpstr>Команда «Регион-39» в составе 3 учащихся Станции юных техников – Машурик Дарьи, Трущелева Филиппа и Рубцова Никиты приняла участие во Всероссийском конкурсе «Безопасная дорога - детям 2019»</vt:lpstr>
      <vt:lpstr>МЕРОПРИЯТИЯ РЕГИОНАЛЬНОГО УРОВНЯ Региональные соревнования по пулевой стрельбе среди юных инспекторов дорожного движения, посвященные Дню образования ГАИ-ГИБДД РФ</vt:lpstr>
      <vt:lpstr>Ежегодно воспитанники Станции юных техников принимают участие в областном фестивале творчества учащихся «Звезды Балтики» </vt:lpstr>
      <vt:lpstr>В ноябре 2019 года прошел Областной конкурс творческих работ «Крылья Истории». Учащиеся объединения «Хлопушка» были награждены специальным дипломом и подарком</vt:lpstr>
      <vt:lpstr>Региональный детский конкурс «Дети – водителям»</vt:lpstr>
      <vt:lpstr>Наши призеры Областной выставки научно-технического творчества учащихся «НТТМ 2019»</vt:lpstr>
      <vt:lpstr>Призерами открытого областного проекта «39-ое королевство» МультАтом» стали наши учащиеся со своими интереснейшими анимационными фильмами</vt:lpstr>
      <vt:lpstr>Участие в выставке инженерно-технического творчества 2019 «ЦИФРОВОЕ БУДУЩЕЕ РОССИИ»</vt:lpstr>
      <vt:lpstr>Региональные детские конкурсы по БДД «Безопасная Елка» и «Дорога в сказку», а также Областной конкурс по ПДД «Ребенок- главный пассажир»</vt:lpstr>
      <vt:lpstr>Региональный отборочный этап «Всероссийской олимпиады по 3D технологиям» и Робототехнический фестиваль «ROBOFEST»</vt:lpstr>
      <vt:lpstr>Победителем в номинации «Музейный предмет» Областного конкурса инфографики в рамках областного фестиваля школьных музеев «Янтарная мозаика», посвященного 75-летию Победы советского народа в ВОВ, стал Трущелев Филипп</vt:lpstr>
      <vt:lpstr>Наши учащиеся регулярно становятся победителями и призерами региональных детских конкурсов по пропаганде БДД «Поздравь защитника Отечества» и «Поздравь Автоледи»</vt:lpstr>
      <vt:lpstr>Участие в Калининградском областном чемпионате «Абилимпикс – 2019» по компетенции «Робототехника»</vt:lpstr>
      <vt:lpstr>МЕРОПРИЯТИЯ МУНИЦИПАЛЬНОГО УРОВНЯ Городской чемпионат по робототехнике «РобоКвест – 2019» 15 учащихся Станции стали победителями и 13 призерами со своими техническими проектами и роботами</vt:lpstr>
      <vt:lpstr>1 победитель и 18 призеров – таковы достижения наших учащихся в I городском конкурсе детского-юношеского творчества «Космоград»</vt:lpstr>
      <vt:lpstr>II Открытый городской конкурс учебных проектов в сфере дополнительного образования «ПроектоБУМ – 2020» и Открытый городской межшкольный фестиваль исследовательских проектных работ школьников «Звезды проектов 2020» </vt:lpstr>
      <vt:lpstr>На городской конкурс творческих работ «Космическая Одиссея – 2020» было представлено более 500 работ, 38 стали финалистами. Выбрать лучших было очень сложно. Все постарались, проявили свои таланты, творческую фантазию и даже применили научный подход. Наши учащиеся так же оказались в числе победителей и призеров конкурса</vt:lpstr>
      <vt:lpstr>Одержали победу в этом году учащиеся объединения «Хлопушка», заняв 1 место в III городском конкурсе  компьютерной графики и анимации «Храним в сердцах Великую Победу», посвященное 75-летию Победы в Великой Отечественной войне </vt:lpstr>
      <vt:lpstr>МУНИЦИПАЛЬНАЯ ОПОРНАЯ ПЛОЩАДКА</vt:lpstr>
      <vt:lpstr>Презентация PowerPoint</vt:lpstr>
      <vt:lpstr>СОЦИАЛЬНО-ЗНАЧИМЫЙ ПРОЕКТ  «3D Фишки»</vt:lpstr>
      <vt:lpstr>Презентация PowerPoint</vt:lpstr>
      <vt:lpstr>УЧАСТИЕ В АКЦИЯХ, ФЛЕШМОБАХ И РАДИОПЕРЕДАЧАХ ПО ПРОПАГАНДЕ БДД</vt:lpstr>
      <vt:lpstr>СУББОТНИКИ</vt:lpstr>
      <vt:lpstr>ОБУЧЕНИЕ ПЕДАГОГОВ Ежегодно педагоги Станции юных техников активно повышаю свои профессиональные компетенции и уровень квалификации </vt:lpstr>
      <vt:lpstr>УЧАСТИЕ ПЕДАГОГОВ СТАНЦИИ ЮНЫХ ТЕХНИКОВ В РАЗЛИЧНЫХ МАССОВЫХ МЕРОПРИЯТИЯХ</vt:lpstr>
      <vt:lpstr>Презентация PowerPoint</vt:lpstr>
      <vt:lpstr>Конкурс профессионального мастерства «ПЕДАГОГИЧЕСКИЙ ДЕБЮТ 2020»</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2020-11-09T07:22:01Z</dcterms:created>
  <dcterms:modified xsi:type="dcterms:W3CDTF">2021-02-01T13:14:46Z</dcterms:modified>
</cp:coreProperties>
</file>