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38" r:id="rId1"/>
  </p:sldMasterIdLst>
  <p:notesMasterIdLst>
    <p:notesMasterId r:id="rId63"/>
  </p:notesMasterIdLst>
  <p:handoutMasterIdLst>
    <p:handoutMasterId r:id="rId64"/>
  </p:handoutMasterIdLst>
  <p:sldIdLst>
    <p:sldId id="302" r:id="rId2"/>
    <p:sldId id="303" r:id="rId3"/>
    <p:sldId id="299" r:id="rId4"/>
    <p:sldId id="300" r:id="rId5"/>
    <p:sldId id="301" r:id="rId6"/>
    <p:sldId id="304" r:id="rId7"/>
    <p:sldId id="305" r:id="rId8"/>
    <p:sldId id="306" r:id="rId9"/>
    <p:sldId id="307" r:id="rId10"/>
    <p:sldId id="308" r:id="rId11"/>
    <p:sldId id="309" r:id="rId12"/>
    <p:sldId id="310" r:id="rId13"/>
    <p:sldId id="311" r:id="rId14"/>
    <p:sldId id="312" r:id="rId15"/>
    <p:sldId id="313" r:id="rId16"/>
    <p:sldId id="258" r:id="rId17"/>
    <p:sldId id="259" r:id="rId18"/>
    <p:sldId id="316" r:id="rId19"/>
    <p:sldId id="314" r:id="rId20"/>
    <p:sldId id="324" r:id="rId21"/>
    <p:sldId id="260" r:id="rId22"/>
    <p:sldId id="263" r:id="rId23"/>
    <p:sldId id="264" r:id="rId24"/>
    <p:sldId id="321" r:id="rId25"/>
    <p:sldId id="265" r:id="rId26"/>
    <p:sldId id="266" r:id="rId27"/>
    <p:sldId id="320" r:id="rId28"/>
    <p:sldId id="267" r:id="rId29"/>
    <p:sldId id="268" r:id="rId30"/>
    <p:sldId id="315" r:id="rId31"/>
    <p:sldId id="318" r:id="rId32"/>
    <p:sldId id="319" r:id="rId33"/>
    <p:sldId id="270" r:id="rId34"/>
    <p:sldId id="272" r:id="rId35"/>
    <p:sldId id="273" r:id="rId36"/>
    <p:sldId id="274" r:id="rId37"/>
    <p:sldId id="275" r:id="rId38"/>
    <p:sldId id="276" r:id="rId39"/>
    <p:sldId id="322" r:id="rId40"/>
    <p:sldId id="277" r:id="rId41"/>
    <p:sldId id="278" r:id="rId42"/>
    <p:sldId id="279" r:id="rId43"/>
    <p:sldId id="280" r:id="rId44"/>
    <p:sldId id="282" r:id="rId45"/>
    <p:sldId id="271" r:id="rId46"/>
    <p:sldId id="323" r:id="rId47"/>
    <p:sldId id="283" r:id="rId48"/>
    <p:sldId id="284" r:id="rId49"/>
    <p:sldId id="285" r:id="rId50"/>
    <p:sldId id="286" r:id="rId51"/>
    <p:sldId id="317" r:id="rId52"/>
    <p:sldId id="290" r:id="rId53"/>
    <p:sldId id="293" r:id="rId54"/>
    <p:sldId id="325" r:id="rId55"/>
    <p:sldId id="326" r:id="rId56"/>
    <p:sldId id="296" r:id="rId57"/>
    <p:sldId id="292" r:id="rId58"/>
    <p:sldId id="287" r:id="rId59"/>
    <p:sldId id="288" r:id="rId60"/>
    <p:sldId id="297" r:id="rId61"/>
    <p:sldId id="289" r:id="rId62"/>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FFFFFF"/>
    <a:srgbClr val="CCE3F5"/>
    <a:srgbClr val="2E57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3707" autoAdjust="0"/>
  </p:normalViewPr>
  <p:slideViewPr>
    <p:cSldViewPr snapToGrid="0">
      <p:cViewPr varScale="1">
        <p:scale>
          <a:sx n="73" d="100"/>
          <a:sy n="73" d="100"/>
        </p:scale>
        <p:origin x="618" y="78"/>
      </p:cViewPr>
      <p:guideLst/>
    </p:cSldViewPr>
  </p:slideViewPr>
  <p:notesTextViewPr>
    <p:cViewPr>
      <p:scale>
        <a:sx n="1" d="1"/>
        <a:sy n="1" d="1"/>
      </p:scale>
      <p:origin x="0" y="0"/>
    </p:cViewPr>
  </p:notesTextViewPr>
  <p:notesViewPr>
    <p:cSldViewPr snapToGrid="0">
      <p:cViewPr varScale="1">
        <p:scale>
          <a:sx n="77" d="100"/>
          <a:sy n="77" d="100"/>
        </p:scale>
        <p:origin x="363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DD16947-ECFC-420A-926F-174223016572}" type="datetime1">
              <a:rPr lang="ru-RU" smtClean="0"/>
              <a:t>10.10.2022</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C4B79F2-7C6A-497B-9A4A-8ACE18746CB2}" type="slidenum">
              <a:rPr lang="ru-RU" smtClean="0"/>
              <a:t>‹#›</a:t>
            </a:fld>
            <a:endParaRPr lang="ru-RU" dirty="0"/>
          </a:p>
        </p:txBody>
      </p:sp>
    </p:spTree>
    <p:extLst>
      <p:ext uri="{BB962C8B-B14F-4D97-AF65-F5344CB8AC3E}">
        <p14:creationId xmlns:p14="http://schemas.microsoft.com/office/powerpoint/2010/main" val="2636342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54858-8AC1-4038-B6BD-519804A0AA60}" type="datetime1">
              <a:rPr lang="ru-RU" smtClean="0"/>
              <a:pPr/>
              <a:t>10.10.2022</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262A795-6F94-4A96-B820-B9038480D048}" type="slidenum">
              <a:rPr lang="ru-RU" noProof="0" smtClean="0"/>
              <a:t>‹#›</a:t>
            </a:fld>
            <a:endParaRPr lang="ru-RU" noProof="0" dirty="0"/>
          </a:p>
        </p:txBody>
      </p:sp>
    </p:spTree>
    <p:extLst>
      <p:ext uri="{BB962C8B-B14F-4D97-AF65-F5344CB8AC3E}">
        <p14:creationId xmlns:p14="http://schemas.microsoft.com/office/powerpoint/2010/main" val="966495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rtl="0"/>
            <a:fld id="{237FE10E-7688-4AAF-A536-CFA480B79A70}" type="datetime1">
              <a:rPr lang="ru-RU" noProof="0" smtClean="0"/>
              <a:t>10.10.2022</a:t>
            </a:fld>
            <a:endParaRPr lang="ru-RU" noProof="0" dirty="0"/>
          </a:p>
        </p:txBody>
      </p:sp>
      <p:sp>
        <p:nvSpPr>
          <p:cNvPr id="5" name="Footer Placeholder 4"/>
          <p:cNvSpPr>
            <a:spLocks noGrp="1"/>
          </p:cNvSpPr>
          <p:nvPr>
            <p:ph type="ftr" sz="quarter" idx="11"/>
          </p:nvPr>
        </p:nvSpPr>
        <p:spPr/>
        <p:txBody>
          <a:bodyPr/>
          <a:lstStyle/>
          <a:p>
            <a:pPr rtl="0"/>
            <a:endParaRPr lang="ru-RU" noProof="0" dirty="0"/>
          </a:p>
        </p:txBody>
      </p:sp>
      <p:sp>
        <p:nvSpPr>
          <p:cNvPr id="6" name="Slide Number Placeholder 5"/>
          <p:cNvSpPr>
            <a:spLocks noGrp="1"/>
          </p:cNvSpPr>
          <p:nvPr>
            <p:ph type="sldNum" sz="quarter" idx="12"/>
          </p:nvPr>
        </p:nvSpPr>
        <p:spPr/>
        <p:txBody>
          <a:bodyPr/>
          <a:lstStyle/>
          <a:p>
            <a:pPr rtl="0"/>
            <a:fld id="{6D22F896-40B5-4ADD-8801-0D06FADFA095}" type="slidenum">
              <a:rPr lang="ru-RU" noProof="0" smtClean="0"/>
              <a:t>‹#›</a:t>
            </a:fld>
            <a:endParaRPr lang="ru-RU" noProof="0"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251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rtl="0"/>
            <a:fld id="{1762BD50-8A1F-4CA2-B30E-81FABBC9C978}" type="datetime1">
              <a:rPr lang="ru-RU" noProof="0" smtClean="0"/>
              <a:t>10.10.2022</a:t>
            </a:fld>
            <a:endParaRPr lang="ru-RU" noProof="0" dirty="0"/>
          </a:p>
        </p:txBody>
      </p:sp>
      <p:sp>
        <p:nvSpPr>
          <p:cNvPr id="5" name="Footer Placeholder 4"/>
          <p:cNvSpPr>
            <a:spLocks noGrp="1"/>
          </p:cNvSpPr>
          <p:nvPr>
            <p:ph type="ftr" sz="quarter" idx="11"/>
          </p:nvPr>
        </p:nvSpPr>
        <p:spPr/>
        <p:txBody>
          <a:bodyPr/>
          <a:lstStyle/>
          <a:p>
            <a:pPr rtl="0"/>
            <a:endParaRPr lang="ru-RU" noProof="0" dirty="0"/>
          </a:p>
        </p:txBody>
      </p:sp>
      <p:sp>
        <p:nvSpPr>
          <p:cNvPr id="6" name="Slide Number Placeholder 5"/>
          <p:cNvSpPr>
            <a:spLocks noGrp="1"/>
          </p:cNvSpPr>
          <p:nvPr>
            <p:ph type="sldNum" sz="quarter" idx="12"/>
          </p:nvPr>
        </p:nvSpPr>
        <p:spPr/>
        <p:txBody>
          <a:bodyPr/>
          <a:lstStyle/>
          <a:p>
            <a:pPr rtl="0"/>
            <a:fld id="{6D22F896-40B5-4ADD-8801-0D06FADFA095}" type="slidenum">
              <a:rPr lang="ru-RU" noProof="0" smtClean="0"/>
              <a:t>‹#›</a:t>
            </a:fld>
            <a:endParaRPr lang="ru-RU" noProof="0" dirty="0"/>
          </a:p>
        </p:txBody>
      </p:sp>
    </p:spTree>
    <p:extLst>
      <p:ext uri="{BB962C8B-B14F-4D97-AF65-F5344CB8AC3E}">
        <p14:creationId xmlns:p14="http://schemas.microsoft.com/office/powerpoint/2010/main" val="3342504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rtl="0"/>
            <a:fld id="{8718929F-6FE6-41F1-B055-03150648DDBF}" type="datetime1">
              <a:rPr lang="ru-RU" noProof="0" smtClean="0"/>
              <a:t>10.10.2022</a:t>
            </a:fld>
            <a:endParaRPr lang="ru-RU" noProof="0" dirty="0"/>
          </a:p>
        </p:txBody>
      </p:sp>
      <p:sp>
        <p:nvSpPr>
          <p:cNvPr id="5" name="Footer Placeholder 4"/>
          <p:cNvSpPr>
            <a:spLocks noGrp="1"/>
          </p:cNvSpPr>
          <p:nvPr>
            <p:ph type="ftr" sz="quarter" idx="11"/>
          </p:nvPr>
        </p:nvSpPr>
        <p:spPr/>
        <p:txBody>
          <a:bodyPr/>
          <a:lstStyle/>
          <a:p>
            <a:pPr rtl="0"/>
            <a:endParaRPr lang="ru-RU" noProof="0" dirty="0"/>
          </a:p>
        </p:txBody>
      </p:sp>
      <p:sp>
        <p:nvSpPr>
          <p:cNvPr id="6" name="Slide Number Placeholder 5"/>
          <p:cNvSpPr>
            <a:spLocks noGrp="1"/>
          </p:cNvSpPr>
          <p:nvPr>
            <p:ph type="sldNum" sz="quarter" idx="12"/>
          </p:nvPr>
        </p:nvSpPr>
        <p:spPr/>
        <p:txBody>
          <a:bodyPr/>
          <a:lstStyle/>
          <a:p>
            <a:pPr rtl="0"/>
            <a:fld id="{6D22F896-40B5-4ADD-8801-0D06FADFA095}" type="slidenum">
              <a:rPr lang="ru-RU" noProof="0" smtClean="0"/>
              <a:t>‹#›</a:t>
            </a:fld>
            <a:endParaRPr lang="ru-RU" noProof="0" dirty="0"/>
          </a:p>
        </p:txBody>
      </p:sp>
    </p:spTree>
    <p:extLst>
      <p:ext uri="{BB962C8B-B14F-4D97-AF65-F5344CB8AC3E}">
        <p14:creationId xmlns:p14="http://schemas.microsoft.com/office/powerpoint/2010/main" val="6848662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rtl="0"/>
            <a:fld id="{6C41B39D-2E41-46D3-8A6B-C11F4FFB853B}" type="datetime1">
              <a:rPr lang="ru-RU" noProof="0" smtClean="0"/>
              <a:t>10.10.2022</a:t>
            </a:fld>
            <a:endParaRPr lang="ru-RU" noProof="0" dirty="0"/>
          </a:p>
        </p:txBody>
      </p:sp>
      <p:sp>
        <p:nvSpPr>
          <p:cNvPr id="5" name="Footer Placeholder 4"/>
          <p:cNvSpPr>
            <a:spLocks noGrp="1"/>
          </p:cNvSpPr>
          <p:nvPr>
            <p:ph type="ftr" sz="quarter" idx="11"/>
          </p:nvPr>
        </p:nvSpPr>
        <p:spPr/>
        <p:txBody>
          <a:bodyPr/>
          <a:lstStyle/>
          <a:p>
            <a:pPr rtl="0"/>
            <a:endParaRPr lang="ru-RU" noProof="0" dirty="0"/>
          </a:p>
        </p:txBody>
      </p:sp>
      <p:sp>
        <p:nvSpPr>
          <p:cNvPr id="6" name="Slide Number Placeholder 5"/>
          <p:cNvSpPr>
            <a:spLocks noGrp="1"/>
          </p:cNvSpPr>
          <p:nvPr>
            <p:ph type="sldNum" sz="quarter" idx="12"/>
          </p:nvPr>
        </p:nvSpPr>
        <p:spPr/>
        <p:txBody>
          <a:bodyPr/>
          <a:lstStyle/>
          <a:p>
            <a:pPr rtl="0"/>
            <a:fld id="{6D22F896-40B5-4ADD-8801-0D06FADFA095}" type="slidenum">
              <a:rPr lang="ru-RU" noProof="0" smtClean="0"/>
              <a:t>‹#›</a:t>
            </a:fld>
            <a:endParaRPr lang="ru-RU" noProof="0" dirty="0"/>
          </a:p>
        </p:txBody>
      </p:sp>
    </p:spTree>
    <p:extLst>
      <p:ext uri="{BB962C8B-B14F-4D97-AF65-F5344CB8AC3E}">
        <p14:creationId xmlns:p14="http://schemas.microsoft.com/office/powerpoint/2010/main" val="40705967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rtl="0"/>
            <a:fld id="{E327A68C-9EA6-43C7-A486-2FF969F5CF0B}" type="datetime1">
              <a:rPr lang="ru-RU" noProof="0" smtClean="0"/>
              <a:t>10.10.2022</a:t>
            </a:fld>
            <a:endParaRPr lang="ru-RU" noProof="0" dirty="0"/>
          </a:p>
        </p:txBody>
      </p:sp>
      <p:sp>
        <p:nvSpPr>
          <p:cNvPr id="5" name="Footer Placeholder 4"/>
          <p:cNvSpPr>
            <a:spLocks noGrp="1"/>
          </p:cNvSpPr>
          <p:nvPr>
            <p:ph type="ftr" sz="quarter" idx="11"/>
          </p:nvPr>
        </p:nvSpPr>
        <p:spPr/>
        <p:txBody>
          <a:bodyPr/>
          <a:lstStyle/>
          <a:p>
            <a:pPr rtl="0"/>
            <a:endParaRPr lang="ru-RU" noProof="0" dirty="0"/>
          </a:p>
        </p:txBody>
      </p:sp>
      <p:sp>
        <p:nvSpPr>
          <p:cNvPr id="6" name="Slide Number Placeholder 5"/>
          <p:cNvSpPr>
            <a:spLocks noGrp="1"/>
          </p:cNvSpPr>
          <p:nvPr>
            <p:ph type="sldNum" sz="quarter" idx="12"/>
          </p:nvPr>
        </p:nvSpPr>
        <p:spPr/>
        <p:txBody>
          <a:bodyPr/>
          <a:lstStyle/>
          <a:p>
            <a:pPr rtl="0"/>
            <a:fld id="{6D22F896-40B5-4ADD-8801-0D06FADFA095}" type="slidenum">
              <a:rPr lang="ru-RU" noProof="0" smtClean="0"/>
              <a:t>‹#›</a:t>
            </a:fld>
            <a:endParaRPr lang="ru-RU" noProof="0"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2404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rtl="0"/>
            <a:fld id="{05E6433C-341A-4F8B-9476-F9C3E096DC01}" type="datetime1">
              <a:rPr lang="ru-RU" noProof="0" smtClean="0"/>
              <a:t>10.10.2022</a:t>
            </a:fld>
            <a:endParaRPr lang="ru-RU" noProof="0" dirty="0"/>
          </a:p>
        </p:txBody>
      </p:sp>
      <p:sp>
        <p:nvSpPr>
          <p:cNvPr id="6" name="Footer Placeholder 5"/>
          <p:cNvSpPr>
            <a:spLocks noGrp="1"/>
          </p:cNvSpPr>
          <p:nvPr>
            <p:ph type="ftr" sz="quarter" idx="11"/>
          </p:nvPr>
        </p:nvSpPr>
        <p:spPr/>
        <p:txBody>
          <a:bodyPr/>
          <a:lstStyle/>
          <a:p>
            <a:pPr rtl="0"/>
            <a:endParaRPr lang="ru-RU" noProof="0" dirty="0"/>
          </a:p>
        </p:txBody>
      </p:sp>
      <p:sp>
        <p:nvSpPr>
          <p:cNvPr id="7" name="Slide Number Placeholder 6"/>
          <p:cNvSpPr>
            <a:spLocks noGrp="1"/>
          </p:cNvSpPr>
          <p:nvPr>
            <p:ph type="sldNum" sz="quarter" idx="12"/>
          </p:nvPr>
        </p:nvSpPr>
        <p:spPr/>
        <p:txBody>
          <a:bodyPr/>
          <a:lstStyle/>
          <a:p>
            <a:pPr rtl="0"/>
            <a:fld id="{6D22F896-40B5-4ADD-8801-0D06FADFA095}" type="slidenum">
              <a:rPr lang="ru-RU" noProof="0" smtClean="0"/>
              <a:pPr/>
              <a:t>‹#›</a:t>
            </a:fld>
            <a:endParaRPr lang="ru-RU" noProof="0" dirty="0"/>
          </a:p>
        </p:txBody>
      </p:sp>
    </p:spTree>
    <p:extLst>
      <p:ext uri="{BB962C8B-B14F-4D97-AF65-F5344CB8AC3E}">
        <p14:creationId xmlns:p14="http://schemas.microsoft.com/office/powerpoint/2010/main" val="13782084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5"/>
            <a:ext cx="493776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rtl="0"/>
            <a:fld id="{E86512C5-AF41-4407-9A8D-FDA3CFFC0857}" type="datetime1">
              <a:rPr lang="ru-RU" noProof="0" smtClean="0"/>
              <a:t>10.10.2022</a:t>
            </a:fld>
            <a:endParaRPr lang="ru-RU" noProof="0" dirty="0"/>
          </a:p>
        </p:txBody>
      </p:sp>
      <p:sp>
        <p:nvSpPr>
          <p:cNvPr id="8" name="Footer Placeholder 7"/>
          <p:cNvSpPr>
            <a:spLocks noGrp="1"/>
          </p:cNvSpPr>
          <p:nvPr>
            <p:ph type="ftr" sz="quarter" idx="11"/>
          </p:nvPr>
        </p:nvSpPr>
        <p:spPr/>
        <p:txBody>
          <a:bodyPr/>
          <a:lstStyle/>
          <a:p>
            <a:pPr rtl="0"/>
            <a:endParaRPr lang="ru-RU" noProof="0" dirty="0"/>
          </a:p>
        </p:txBody>
      </p:sp>
      <p:sp>
        <p:nvSpPr>
          <p:cNvPr id="9" name="Slide Number Placeholder 8"/>
          <p:cNvSpPr>
            <a:spLocks noGrp="1"/>
          </p:cNvSpPr>
          <p:nvPr>
            <p:ph type="sldNum" sz="quarter" idx="12"/>
          </p:nvPr>
        </p:nvSpPr>
        <p:spPr/>
        <p:txBody>
          <a:bodyPr/>
          <a:lstStyle/>
          <a:p>
            <a:pPr rtl="0"/>
            <a:fld id="{6D22F896-40B5-4ADD-8801-0D06FADFA095}" type="slidenum">
              <a:rPr lang="ru-RU" noProof="0" smtClean="0"/>
              <a:t>‹#›</a:t>
            </a:fld>
            <a:endParaRPr lang="ru-RU" noProof="0" dirty="0"/>
          </a:p>
        </p:txBody>
      </p:sp>
    </p:spTree>
    <p:extLst>
      <p:ext uri="{BB962C8B-B14F-4D97-AF65-F5344CB8AC3E}">
        <p14:creationId xmlns:p14="http://schemas.microsoft.com/office/powerpoint/2010/main" val="41658761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rtl="0"/>
            <a:fld id="{41E0AC5F-13FB-4523-BF00-501B04C3BB6D}" type="datetime1">
              <a:rPr lang="ru-RU" noProof="0" smtClean="0"/>
              <a:t>10.10.2022</a:t>
            </a:fld>
            <a:endParaRPr lang="ru-RU" noProof="0" dirty="0"/>
          </a:p>
        </p:txBody>
      </p:sp>
      <p:sp>
        <p:nvSpPr>
          <p:cNvPr id="4" name="Footer Placeholder 3"/>
          <p:cNvSpPr>
            <a:spLocks noGrp="1"/>
          </p:cNvSpPr>
          <p:nvPr>
            <p:ph type="ftr" sz="quarter" idx="11"/>
          </p:nvPr>
        </p:nvSpPr>
        <p:spPr/>
        <p:txBody>
          <a:bodyPr/>
          <a:lstStyle/>
          <a:p>
            <a:pPr rtl="0"/>
            <a:endParaRPr lang="ru-RU" noProof="0" dirty="0"/>
          </a:p>
        </p:txBody>
      </p:sp>
      <p:sp>
        <p:nvSpPr>
          <p:cNvPr id="5" name="Slide Number Placeholder 4"/>
          <p:cNvSpPr>
            <a:spLocks noGrp="1"/>
          </p:cNvSpPr>
          <p:nvPr>
            <p:ph type="sldNum" sz="quarter" idx="12"/>
          </p:nvPr>
        </p:nvSpPr>
        <p:spPr/>
        <p:txBody>
          <a:bodyPr/>
          <a:lstStyle/>
          <a:p>
            <a:pPr rtl="0"/>
            <a:fld id="{6D22F896-40B5-4ADD-8801-0D06FADFA095}" type="slidenum">
              <a:rPr lang="ru-RU" noProof="0" smtClean="0"/>
              <a:t>‹#›</a:t>
            </a:fld>
            <a:endParaRPr lang="ru-RU" noProof="0" dirty="0"/>
          </a:p>
        </p:txBody>
      </p:sp>
    </p:spTree>
    <p:extLst>
      <p:ext uri="{BB962C8B-B14F-4D97-AF65-F5344CB8AC3E}">
        <p14:creationId xmlns:p14="http://schemas.microsoft.com/office/powerpoint/2010/main" val="21272020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rtl="0"/>
            <a:fld id="{1137AEC7-9978-4A4E-9DC4-1AF2565A2397}" type="datetime1">
              <a:rPr lang="ru-RU" noProof="0" smtClean="0"/>
              <a:t>10.10.2022</a:t>
            </a:fld>
            <a:endParaRPr lang="ru-RU" noProof="0" dirty="0"/>
          </a:p>
        </p:txBody>
      </p:sp>
      <p:sp>
        <p:nvSpPr>
          <p:cNvPr id="8" name="Footer Placeholder 7"/>
          <p:cNvSpPr>
            <a:spLocks noGrp="1"/>
          </p:cNvSpPr>
          <p:nvPr>
            <p:ph type="ftr" sz="quarter" idx="11"/>
          </p:nvPr>
        </p:nvSpPr>
        <p:spPr/>
        <p:txBody>
          <a:bodyPr/>
          <a:lstStyle>
            <a:lvl1pPr>
              <a:defRPr>
                <a:solidFill>
                  <a:srgbClr val="FFFFFF"/>
                </a:solidFill>
              </a:defRPr>
            </a:lvl1pPr>
          </a:lstStyle>
          <a:p>
            <a:pPr rtl="0"/>
            <a:endParaRPr lang="ru-RU" noProof="0" dirty="0"/>
          </a:p>
        </p:txBody>
      </p:sp>
      <p:sp>
        <p:nvSpPr>
          <p:cNvPr id="9" name="Slide Number Placeholder 8"/>
          <p:cNvSpPr>
            <a:spLocks noGrp="1"/>
          </p:cNvSpPr>
          <p:nvPr>
            <p:ph type="sldNum" sz="quarter" idx="12"/>
          </p:nvPr>
        </p:nvSpPr>
        <p:spPr/>
        <p:txBody>
          <a:bodyPr/>
          <a:lstStyle/>
          <a:p>
            <a:pPr rtl="0"/>
            <a:fld id="{6D22F896-40B5-4ADD-8801-0D06FADFA095}" type="slidenum">
              <a:rPr lang="ru-RU" noProof="0" smtClean="0"/>
              <a:t>‹#›</a:t>
            </a:fld>
            <a:endParaRPr lang="ru-RU" noProof="0" dirty="0"/>
          </a:p>
        </p:txBody>
      </p:sp>
    </p:spTree>
    <p:extLst>
      <p:ext uri="{BB962C8B-B14F-4D97-AF65-F5344CB8AC3E}">
        <p14:creationId xmlns:p14="http://schemas.microsoft.com/office/powerpoint/2010/main" val="6897754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rtl="0"/>
            <a:fld id="{0D854DC3-8A14-43B0-9E50-152D156F7AFE}" type="datetime1">
              <a:rPr lang="ru-RU" noProof="0" smtClean="0"/>
              <a:t>10.10.2022</a:t>
            </a:fld>
            <a:endParaRPr lang="ru-RU" noProof="0"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rtl="0"/>
            <a:endParaRPr lang="ru-RU" noProof="0"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rtl="0"/>
            <a:fld id="{6D22F896-40B5-4ADD-8801-0D06FADFA095}" type="slidenum">
              <a:rPr lang="ru-RU" noProof="0" smtClean="0"/>
              <a:t>‹#›</a:t>
            </a:fld>
            <a:endParaRPr lang="ru-RU" noProof="0" dirty="0"/>
          </a:p>
        </p:txBody>
      </p:sp>
    </p:spTree>
    <p:extLst>
      <p:ext uri="{BB962C8B-B14F-4D97-AF65-F5344CB8AC3E}">
        <p14:creationId xmlns:p14="http://schemas.microsoft.com/office/powerpoint/2010/main" val="28049388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rtl="0"/>
            <a:fld id="{39C322A6-A07A-4901-8F30-4396EF66C96C}" type="datetime1">
              <a:rPr lang="ru-RU" noProof="0" smtClean="0"/>
              <a:t>10.10.2022</a:t>
            </a:fld>
            <a:endParaRPr lang="ru-RU" noProof="0" dirty="0"/>
          </a:p>
        </p:txBody>
      </p:sp>
      <p:sp>
        <p:nvSpPr>
          <p:cNvPr id="6" name="Footer Placeholder 5"/>
          <p:cNvSpPr>
            <a:spLocks noGrp="1"/>
          </p:cNvSpPr>
          <p:nvPr>
            <p:ph type="ftr" sz="quarter" idx="11"/>
          </p:nvPr>
        </p:nvSpPr>
        <p:spPr/>
        <p:txBody>
          <a:bodyPr/>
          <a:lstStyle/>
          <a:p>
            <a:pPr rtl="0"/>
            <a:endParaRPr lang="ru-RU" noProof="0" dirty="0"/>
          </a:p>
        </p:txBody>
      </p:sp>
      <p:sp>
        <p:nvSpPr>
          <p:cNvPr id="7" name="Slide Number Placeholder 6"/>
          <p:cNvSpPr>
            <a:spLocks noGrp="1"/>
          </p:cNvSpPr>
          <p:nvPr>
            <p:ph type="sldNum" sz="quarter" idx="12"/>
          </p:nvPr>
        </p:nvSpPr>
        <p:spPr/>
        <p:txBody>
          <a:bodyPr/>
          <a:lstStyle/>
          <a:p>
            <a:pPr rtl="0"/>
            <a:fld id="{6D22F896-40B5-4ADD-8801-0D06FADFA095}" type="slidenum">
              <a:rPr lang="ru-RU" noProof="0" smtClean="0"/>
              <a:t>‹#›</a:t>
            </a:fld>
            <a:endParaRPr lang="ru-RU" noProof="0" dirty="0"/>
          </a:p>
        </p:txBody>
      </p:sp>
    </p:spTree>
    <p:extLst>
      <p:ext uri="{BB962C8B-B14F-4D97-AF65-F5344CB8AC3E}">
        <p14:creationId xmlns:p14="http://schemas.microsoft.com/office/powerpoint/2010/main" val="30267386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rtl="0"/>
            <a:fld id="{05E6433C-341A-4F8B-9476-F9C3E096DC01}" type="datetime1">
              <a:rPr lang="ru-RU" noProof="0" smtClean="0"/>
              <a:t>10.10.2022</a:t>
            </a:fld>
            <a:endParaRPr lang="ru-RU" noProof="0"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rtl="0"/>
            <a:endParaRPr lang="ru-RU" noProof="0"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rtl="0"/>
            <a:fld id="{6D22F896-40B5-4ADD-8801-0D06FADFA095}" type="slidenum">
              <a:rPr lang="ru-RU" noProof="0" smtClean="0"/>
              <a:pPr/>
              <a:t>‹#›</a:t>
            </a:fld>
            <a:endParaRPr lang="ru-RU" noProof="0"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36623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ut39.ru/"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gsyut@edu.klgd.ru" TargetMode="External"/><Relationship Id="rId2" Type="http://schemas.openxmlformats.org/officeDocument/2006/relationships/hyperlink" Target="http://sut39.ru/"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 Id="rId5" Type="http://schemas.openxmlformats.org/officeDocument/2006/relationships/image" Target="../media/image54.jp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4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4.xml"/><Relationship Id="rId5" Type="http://schemas.openxmlformats.org/officeDocument/2006/relationships/image" Target="../media/image87.jpg"/><Relationship Id="rId4" Type="http://schemas.openxmlformats.org/officeDocument/2006/relationships/image" Target="../media/image8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4.xml"/><Relationship Id="rId4" Type="http://schemas.openxmlformats.org/officeDocument/2006/relationships/image" Target="../media/image90.jpg"/></Relationships>
</file>

<file path=ppt/slides/_rels/slide5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5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4.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5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4.xml"/><Relationship Id="rId4" Type="http://schemas.openxmlformats.org/officeDocument/2006/relationships/image" Target="../media/image111.jpg"/></Relationships>
</file>

<file path=ppt/slides/_rels/slide5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4.xml"/><Relationship Id="rId5" Type="http://schemas.openxmlformats.org/officeDocument/2006/relationships/image" Target="../media/image115.jpg"/><Relationship Id="rId4" Type="http://schemas.openxmlformats.org/officeDocument/2006/relationships/image" Target="../media/image1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4.xml"/><Relationship Id="rId4" Type="http://schemas.openxmlformats.org/officeDocument/2006/relationships/image" Target="../media/image118.jpg"/></Relationships>
</file>

<file path=ppt/slides/_rels/slide61.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43025" y="3573463"/>
            <a:ext cx="9505950" cy="2062103"/>
          </a:xfrm>
          <a:prstGeom prst="rect">
            <a:avLst/>
          </a:prstGeom>
          <a:noFill/>
        </p:spPr>
        <p:txBody>
          <a:bodyPr>
            <a:spAutoFit/>
          </a:bodyPr>
          <a:lstStyle/>
          <a:p>
            <a:pPr algn="ctr" eaLnBrk="1" hangingPunct="1">
              <a:defRPr/>
            </a:pPr>
            <a:r>
              <a:rPr lang="ru-RU" sz="3600" b="1"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ПУБЛИЧНЫЙ ОТЧЕТ  </a:t>
            </a:r>
          </a:p>
          <a:p>
            <a:pPr algn="ctr" eaLnBrk="1" hangingPunct="1">
              <a:defRPr/>
            </a:pPr>
            <a:r>
              <a:rPr lang="ru-RU" sz="2400" b="1"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директора муниципального автономного учреждения дополнительного образования города Калининграда </a:t>
            </a:r>
          </a:p>
          <a:p>
            <a:pPr algn="ctr" eaLnBrk="1" hangingPunct="1">
              <a:defRPr/>
            </a:pPr>
            <a:r>
              <a:rPr lang="ru-RU" sz="2400" b="1"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Станция юных техников за </a:t>
            </a:r>
            <a:r>
              <a:rPr lang="ru-RU" sz="2400" b="1" dirty="0" smtClean="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2021-2022 </a:t>
            </a:r>
            <a:r>
              <a:rPr lang="ru-RU" sz="2400" b="1"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учебный </a:t>
            </a:r>
            <a:r>
              <a:rPr lang="ru-RU" sz="2400" b="1" dirty="0" smtClean="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год</a:t>
            </a:r>
            <a:endParaRPr lang="ru-RU" sz="2400" b="1"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ru-RU" sz="2000" dirty="0">
                <a:latin typeface="Times New Roman" panose="02020603050405020304" pitchFamily="18" charset="0"/>
                <a:cs typeface="Times New Roman" panose="02020603050405020304" pitchFamily="18" charset="0"/>
              </a:rPr>
              <a:t>Сайт учреждения: </a:t>
            </a:r>
            <a:r>
              <a:rPr lang="en-US" sz="2000" dirty="0">
                <a:latin typeface="Times New Roman" panose="02020603050405020304" pitchFamily="18" charset="0"/>
                <a:cs typeface="Times New Roman" panose="02020603050405020304" pitchFamily="18" charset="0"/>
                <a:hlinkClick r:id="rId2"/>
              </a:rPr>
              <a:t>https://sut39.ru/</a:t>
            </a:r>
            <a:endParaRPr lang="ru-RU" sz="2000" b="1"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4073" y="974673"/>
            <a:ext cx="2583854" cy="254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963739" y="5673725"/>
            <a:ext cx="8713787" cy="2368550"/>
          </a:xfrm>
          <a:prstGeom prst="rect">
            <a:avLst/>
          </a:prstGeom>
          <a:noFill/>
        </p:spPr>
        <p:txBody>
          <a:bodyPr>
            <a:spAutoFit/>
          </a:bodyPr>
          <a:lstStyle/>
          <a:p>
            <a:pPr algn="ctr" eaLnBrk="1" hangingPunct="1">
              <a:defRPr/>
            </a:pPr>
            <a:endParaRPr lang="ru-RU" sz="2000" b="1" dirty="0">
              <a:latin typeface="Times New Roman" panose="02020603050405020304" pitchFamily="18" charset="0"/>
              <a:cs typeface="Times New Roman" panose="02020603050405020304" pitchFamily="18" charset="0"/>
            </a:endParaRPr>
          </a:p>
          <a:p>
            <a:pPr algn="ctr" eaLnBrk="1" hangingPunct="1">
              <a:defRPr/>
            </a:pPr>
            <a:r>
              <a:rPr lang="ru-RU" sz="2000" b="1" dirty="0">
                <a:latin typeface="Times New Roman" panose="02020603050405020304" pitchFamily="18" charset="0"/>
                <a:cs typeface="Times New Roman" panose="02020603050405020304" pitchFamily="18" charset="0"/>
              </a:rPr>
              <a:t>Адрес: </a:t>
            </a:r>
            <a:r>
              <a:rPr lang="ru-RU" sz="2000" dirty="0">
                <a:latin typeface="Times New Roman" panose="02020603050405020304" pitchFamily="18" charset="0"/>
                <a:cs typeface="Times New Roman" panose="02020603050405020304" pitchFamily="18" charset="0"/>
              </a:rPr>
              <a:t>236006, Калининград, Московский проспект, дом </a:t>
            </a:r>
            <a:r>
              <a:rPr lang="ru-RU" sz="2000" dirty="0" smtClean="0">
                <a:latin typeface="Times New Roman" panose="02020603050405020304" pitchFamily="18" charset="0"/>
                <a:cs typeface="Times New Roman" panose="02020603050405020304" pitchFamily="18" charset="0"/>
              </a:rPr>
              <a:t>98 </a:t>
            </a:r>
            <a:endParaRPr lang="ru-RU" sz="2000" dirty="0">
              <a:latin typeface="Times New Roman" panose="02020603050405020304" pitchFamily="18" charset="0"/>
              <a:cs typeface="Times New Roman" panose="02020603050405020304" pitchFamily="18" charset="0"/>
            </a:endParaRPr>
          </a:p>
          <a:p>
            <a:pPr algn="ctr" eaLnBrk="1" hangingPunct="1">
              <a:defRPr/>
            </a:pPr>
            <a:endParaRPr lang="ru-RU" sz="2000" b="1" dirty="0">
              <a:latin typeface="Times New Roman" panose="02020603050405020304" pitchFamily="18" charset="0"/>
              <a:cs typeface="Times New Roman" panose="02020603050405020304" pitchFamily="18" charset="0"/>
            </a:endParaRPr>
          </a:p>
          <a:p>
            <a:pPr algn="ctr" eaLnBrk="1" hangingPunct="1">
              <a:defRPr/>
            </a:pPr>
            <a:endParaRPr lang="ru-RU" sz="2800" dirty="0">
              <a:latin typeface="Times New Roman" panose="02020603050405020304" pitchFamily="18" charset="0"/>
              <a:cs typeface="Times New Roman" panose="02020603050405020304" pitchFamily="18" charset="0"/>
            </a:endParaRPr>
          </a:p>
          <a:p>
            <a:pPr algn="ctr" eaLnBrk="1" hangingPunct="1">
              <a:defRPr/>
            </a:pPr>
            <a:endParaRPr lang="ru-RU" sz="6000" dirty="0">
              <a:ln w="0"/>
              <a:effectLst>
                <a:outerShdw blurRad="38100" dist="19050" dir="2700000" algn="tl" rotWithShape="0">
                  <a:schemeClr val="dk1">
                    <a:alpha val="40000"/>
                  </a:schemeClr>
                </a:outerShdw>
              </a:effectLst>
            </a:endParaRPr>
          </a:p>
        </p:txBody>
      </p:sp>
      <p:sp>
        <p:nvSpPr>
          <p:cNvPr id="20485" name="Прямоугольник 4"/>
          <p:cNvSpPr>
            <a:spLocks noChangeArrowheads="1"/>
          </p:cNvSpPr>
          <p:nvPr/>
        </p:nvSpPr>
        <p:spPr bwMode="auto">
          <a:xfrm>
            <a:off x="1524000" y="333376"/>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sz="1600" b="1" dirty="0">
                <a:solidFill>
                  <a:schemeClr val="accent2">
                    <a:lumMod val="50000"/>
                  </a:schemeClr>
                </a:solidFill>
                <a:latin typeface="Times New Roman" pitchFamily="18" charset="0"/>
                <a:cs typeface="Times New Roman" pitchFamily="18" charset="0"/>
              </a:rPr>
              <a:t>Учредитель: Комитет по образованию администрации городского округа </a:t>
            </a:r>
          </a:p>
          <a:p>
            <a:pPr algn="ctr" eaLnBrk="1" hangingPunct="1"/>
            <a:r>
              <a:rPr lang="ru-RU" sz="1600" b="1" dirty="0">
                <a:solidFill>
                  <a:schemeClr val="accent2">
                    <a:lumMod val="50000"/>
                  </a:schemeClr>
                </a:solidFill>
                <a:latin typeface="Times New Roman" pitchFamily="18" charset="0"/>
                <a:cs typeface="Times New Roman" pitchFamily="18" charset="0"/>
              </a:rPr>
              <a:t>«Город Калининград»</a:t>
            </a:r>
            <a:endParaRPr lang="ru-RU" sz="1600"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454831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16" presetClass="entr" presetSubtype="37"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2000"/>
                                        <p:tgtEl>
                                          <p:spTgt spid="4"/>
                                        </p:tgtEl>
                                      </p:cBhvr>
                                    </p:animEffect>
                                  </p:childTnLst>
                                </p:cTn>
                              </p:par>
                            </p:childTnLst>
                          </p:cTn>
                        </p:par>
                        <p:par>
                          <p:cTn id="14" fill="hold" nodeType="afterGroup">
                            <p:stCondLst>
                              <p:cond delay="4000"/>
                            </p:stCondLst>
                            <p:childTnLst>
                              <p:par>
                                <p:cTn id="15" presetID="2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90550" y="162691"/>
            <a:ext cx="10952017" cy="3325091"/>
          </a:xfrm>
        </p:spPr>
        <p:txBody>
          <a:bodyPr/>
          <a:lstStyle/>
          <a:p>
            <a:r>
              <a:rPr lang="ru-RU" sz="1600" dirty="0"/>
              <a:t>По тарификации в учреждении выполнялось 350 педагогических часов в неделю – 19,5 ставок педагогов дополнительного образования.</a:t>
            </a:r>
          </a:p>
          <a:p>
            <a:r>
              <a:rPr lang="ru-RU" sz="1600" dirty="0"/>
              <a:t>Программы реализовались в течении всего календарного года продолжительность учебного (аудиторного) периода – 36 недель, самоподготовка учащихся во время каникулярного времени – 16 недель.</a:t>
            </a:r>
          </a:p>
          <a:p>
            <a:r>
              <a:rPr lang="ru-RU" sz="1600" dirty="0"/>
              <a:t>Продолжительность занятий и их количество часов в неделю определялось направленностью программы педагога и психофизическими возможностями учащихся от 1 часа до 6 часов в неделю (академических).</a:t>
            </a:r>
          </a:p>
          <a:p>
            <a:r>
              <a:rPr lang="ru-RU" sz="1600" dirty="0"/>
              <a:t>Учебная нагрузка определялась по годам обучения (1-й, 2-й, 3-й, 4-й года) и по направленности образовательных программ: - 2, 3. 4, 6 часов в неделю, что составляло соответственно: 72, 108, 144, 216 часов в год. </a:t>
            </a:r>
          </a:p>
          <a:p>
            <a:r>
              <a:rPr lang="ru-RU" sz="1600" dirty="0"/>
              <a:t>Особое внимание в течение учебного года уделялось качественной организации обучения и воспитания обучающихся, сохранности контингента на протяжении всего учебного года. На начало учебного года по муниципальному заданию было 2123 учащихся, на конец учебного года 2123 учащихся.</a:t>
            </a:r>
          </a:p>
          <a:p>
            <a:endParaRPr lang="ru-RU" dirty="0"/>
          </a:p>
          <a:p>
            <a:endParaRPr lang="ru-RU" dirty="0"/>
          </a:p>
        </p:txBody>
      </p:sp>
      <p:pic>
        <p:nvPicPr>
          <p:cNvPr id="1028" name="Picture 4" descr="https://lh5.googleusercontent.com/KdSYzkHUVH-ZM0MPMkE5mMn4F1iaIdFE0om_OY9ubnputTAuhTS8agfg1c57O_gm4SF4zUpcfK31dFkeK1UE8OfPyGAMG-huM-f-L64U4ZTGYtqH-IHnTN9nJFfYDzIR25U1bwl-eIpijt69wEcXZbsEW1NvtGDYiVsC9qAoGi5FElbJKoIERn1S8NOCvdYf2FtU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853" y="3383281"/>
            <a:ext cx="7463222" cy="288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47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8195" y="195944"/>
            <a:ext cx="11730148" cy="6139543"/>
          </a:xfrm>
        </p:spPr>
        <p:txBody>
          <a:bodyPr>
            <a:normAutofit fontScale="92500" lnSpcReduction="10000"/>
          </a:bodyPr>
          <a:lstStyle/>
          <a:p>
            <a:r>
              <a:rPr lang="ru-RU" b="1" dirty="0"/>
              <a:t>Образовательная деятельность осуществлялась:</a:t>
            </a:r>
          </a:p>
          <a:p>
            <a:r>
              <a:rPr lang="ru-RU" dirty="0"/>
              <a:t>на базе Станции – 104 группы (1533)</a:t>
            </a:r>
          </a:p>
          <a:p>
            <a:r>
              <a:rPr lang="ru-RU" dirty="0"/>
              <a:t>на базе образовательных учреждений города – 25 групп (590)</a:t>
            </a:r>
          </a:p>
          <a:p>
            <a:r>
              <a:rPr lang="ru-RU" dirty="0"/>
              <a:t>МАОУ СОШ № 4 – 4 группы (60)</a:t>
            </a:r>
          </a:p>
          <a:p>
            <a:r>
              <a:rPr lang="ru-RU" dirty="0"/>
              <a:t>МАОУ СОШ № 7 – 6 групп (155)</a:t>
            </a:r>
          </a:p>
          <a:p>
            <a:r>
              <a:rPr lang="ru-RU" dirty="0"/>
              <a:t>МАОУ СОШ № 24 – 4 группы (100) </a:t>
            </a:r>
          </a:p>
          <a:p>
            <a:r>
              <a:rPr lang="ru-RU" dirty="0"/>
              <a:t>МАОУ лицей 35 – 8 групп (200)</a:t>
            </a:r>
          </a:p>
          <a:p>
            <a:r>
              <a:rPr lang="ru-RU" dirty="0"/>
              <a:t>МАОУ гимназия № 22 – 1 группы (25) </a:t>
            </a:r>
          </a:p>
          <a:p>
            <a:r>
              <a:rPr lang="ru-RU" dirty="0"/>
              <a:t>МАДОУ ЦРР д\с № 101 – 2 группы (50)</a:t>
            </a:r>
          </a:p>
          <a:p>
            <a:r>
              <a:rPr lang="ru-RU" dirty="0"/>
              <a:t>В 2021-2022 учебном году подписаны договоры о сотрудничестве с МАОУ СОШ № 25 с УИОП, МАДОУ ЦРР д/с № 121, МАДОУ ЦРР д/с № 94, ГБУСО КО Центр «Надежда», ГБУ КО «Школа-интернат», МАОУ Лицей 35 им. </a:t>
            </a:r>
            <a:r>
              <a:rPr lang="ru-RU" dirty="0" err="1"/>
              <a:t>Буткова</a:t>
            </a:r>
            <a:r>
              <a:rPr lang="ru-RU" dirty="0"/>
              <a:t> В.В., Общеобразовательная частная гимназия «</a:t>
            </a:r>
            <a:r>
              <a:rPr lang="ru-RU" dirty="0" err="1"/>
              <a:t>Альбертина</a:t>
            </a:r>
            <a:r>
              <a:rPr lang="ru-RU" dirty="0"/>
              <a:t>» по реализации интеллектуального, нравственного, эмоционального развития личности обучающихся, всестороннего развития способностей, научно-исследовательской деятельности, на основе познавательной и социальной активности детей.</a:t>
            </a:r>
          </a:p>
          <a:p>
            <a:r>
              <a:rPr lang="ru-RU" dirty="0"/>
              <a:t>Обучение в объединениях по всем направлениям производилось на бесплатной основе. </a:t>
            </a:r>
          </a:p>
          <a:p>
            <a:r>
              <a:rPr lang="ru-RU" dirty="0"/>
              <a:t>Годовой учебный план по всем образовательным программам выполнен на 100%. (на основании учебно-тематических планов с учетом проведения массовых мероприятий с учащимися).</a:t>
            </a:r>
          </a:p>
        </p:txBody>
      </p:sp>
    </p:spTree>
    <p:extLst>
      <p:ext uri="{BB962C8B-B14F-4D97-AF65-F5344CB8AC3E}">
        <p14:creationId xmlns:p14="http://schemas.microsoft.com/office/powerpoint/2010/main" val="34690471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20436" y="1048888"/>
            <a:ext cx="11471564" cy="5630103"/>
          </a:xfrm>
        </p:spPr>
        <p:txBody>
          <a:bodyPr>
            <a:normAutofit/>
          </a:bodyPr>
          <a:lstStyle/>
          <a:p>
            <a:r>
              <a:rPr lang="ru-RU" dirty="0"/>
              <a:t>Станция в текущем учебном году выступила инициатором и организатором 3-х мероприятий муниципального и регионального уровня по социально-гуманитарному направлению, а именно: </a:t>
            </a:r>
          </a:p>
          <a:p>
            <a:r>
              <a:rPr lang="ru-RU" dirty="0" smtClean="0"/>
              <a:t>1. Городской </a:t>
            </a:r>
            <a:r>
              <a:rPr lang="ru-RU" dirty="0"/>
              <a:t>конкурс по безопасности дорожного движения "Дети и дорога" (17.11.2021-10.12.2021).</a:t>
            </a:r>
          </a:p>
          <a:p>
            <a:r>
              <a:rPr lang="ru-RU" dirty="0" smtClean="0"/>
              <a:t>2. Конкурс </a:t>
            </a:r>
            <a:r>
              <a:rPr lang="ru-RU" dirty="0"/>
              <a:t>детского рисунка "Охрана труда глазами детей" (01.12.2021-21.12.2021)</a:t>
            </a:r>
          </a:p>
          <a:p>
            <a:r>
              <a:rPr lang="ru-RU" dirty="0" smtClean="0"/>
              <a:t>3. Конкурс </a:t>
            </a:r>
            <a:r>
              <a:rPr lang="ru-RU" dirty="0"/>
              <a:t>фотографии "Моя мама- автоледи" (01.03.2022-10.03.2022).</a:t>
            </a:r>
          </a:p>
          <a:p>
            <a:r>
              <a:rPr lang="ru-RU" dirty="0" smtClean="0"/>
              <a:t>А </a:t>
            </a:r>
            <a:r>
              <a:rPr lang="ru-RU" dirty="0"/>
              <a:t>также важными составляющими работы являются такие формы проведения занятий, как совместные открытые уроки и мероприятия педагогов Станции вместе с представителями ГИБДД, направленные на пропаганду знаний ПДД среди учащихся младших классов школ. </a:t>
            </a:r>
          </a:p>
          <a:p>
            <a:endParaRPr lang="ru-RU" dirty="0"/>
          </a:p>
        </p:txBody>
      </p:sp>
    </p:spTree>
    <p:extLst>
      <p:ext uri="{BB962C8B-B14F-4D97-AF65-F5344CB8AC3E}">
        <p14:creationId xmlns:p14="http://schemas.microsoft.com/office/powerpoint/2010/main" val="37335612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0555" y="286603"/>
            <a:ext cx="11772900" cy="1450757"/>
          </a:xfrm>
        </p:spPr>
        <p:txBody>
          <a:bodyPr>
            <a:normAutofit fontScale="90000"/>
          </a:bodyPr>
          <a:lstStyle/>
          <a:p>
            <a:pPr algn="ctr"/>
            <a:r>
              <a:rPr lang="ru-RU" sz="2000" b="1" dirty="0"/>
              <a:t>В 2021-2022 учебном году в соответствии с приказом администрации городского округа «Город Калининград» комитета по образованию от 11.11.2021г. № ПД-КпО-919 на базе МАУДО СЮТ с МАДОУ ЦРР д/с № 121, МАОУ СОШ № 25 с УИОП «Город Калининград» утверждена муниципальная опорная площадка по теме «Интеграция дополнительного и общего образования для достижения нового качества результатов в научно-технической деятельности обучающихся». </a:t>
            </a:r>
            <a:r>
              <a:rPr lang="ru-RU" sz="2000" dirty="0"/>
              <a:t/>
            </a:r>
            <a:br>
              <a:rPr lang="ru-RU" sz="2000" dirty="0"/>
            </a:br>
            <a:endParaRPr lang="ru-RU" sz="2000" dirty="0"/>
          </a:p>
        </p:txBody>
      </p:sp>
      <p:sp>
        <p:nvSpPr>
          <p:cNvPr id="3" name="Объект 2"/>
          <p:cNvSpPr>
            <a:spLocks noGrp="1"/>
          </p:cNvSpPr>
          <p:nvPr>
            <p:ph idx="1"/>
          </p:nvPr>
        </p:nvSpPr>
        <p:spPr>
          <a:xfrm>
            <a:off x="391886" y="1789610"/>
            <a:ext cx="11661569" cy="4715693"/>
          </a:xfrm>
        </p:spPr>
        <p:txBody>
          <a:bodyPr>
            <a:normAutofit fontScale="92500"/>
          </a:bodyPr>
          <a:lstStyle/>
          <a:p>
            <a:r>
              <a:rPr lang="ru-RU" dirty="0"/>
              <a:t>В рамках реализации муниципальной опорной площадки подписаны договоры о совместной деятельности на основе социального партнерства между МАУДО СЮТ, МАДОУ ЦРР д/с № 121 и МАОУ СОШ № 25 с УИОП. </a:t>
            </a:r>
          </a:p>
          <a:p>
            <a:r>
              <a:rPr lang="ru-RU" dirty="0"/>
              <a:t>Реализация программы муниципальной опорной площадки проводилась на базе МАУДО СЮТ в семи специализированных кабинетах.</a:t>
            </a:r>
          </a:p>
          <a:p>
            <a:r>
              <a:rPr lang="ru-RU" dirty="0"/>
              <a:t>Педагоги дополнительного образования работали с детьми образовательных учреждений по направлениям технического творчества: «Путешествие в Страну Дизайна», «Азбука дизайна», «Начальное техническое творчество», «</a:t>
            </a:r>
            <a:r>
              <a:rPr lang="ru-RU" dirty="0" err="1"/>
              <a:t>ТехноМикс</a:t>
            </a:r>
            <a:r>
              <a:rPr lang="ru-RU" dirty="0"/>
              <a:t>», «</a:t>
            </a:r>
            <a:r>
              <a:rPr lang="ru-RU" dirty="0" err="1"/>
              <a:t>Авиамоделирование</a:t>
            </a:r>
            <a:r>
              <a:rPr lang="ru-RU" dirty="0"/>
              <a:t>», «Технологии дизайна в техническом творчестве», «Начальное техническое творчество», «Дизайн и художественно-техническое творчество», «Робототехника»; </a:t>
            </a:r>
            <a:r>
              <a:rPr lang="ru-RU" dirty="0" err="1"/>
              <a:t>естесственно</a:t>
            </a:r>
            <a:r>
              <a:rPr lang="ru-RU" dirty="0"/>
              <a:t>-научной направленности: «Научно-практическая лаборатория «</a:t>
            </a:r>
            <a:r>
              <a:rPr lang="ru-RU" dirty="0" err="1"/>
              <a:t>Фотончики</a:t>
            </a:r>
            <a:r>
              <a:rPr lang="ru-RU" dirty="0"/>
              <a:t>» «</a:t>
            </a:r>
            <a:r>
              <a:rPr lang="ru-RU" dirty="0" err="1"/>
              <a:t>АграрИму</a:t>
            </a:r>
            <a:r>
              <a:rPr lang="ru-RU" dirty="0"/>
              <a:t>»; социально-гуманитарной направленности: «Дорожная азбука», «Лаборатория дорожной безопасности», «Дорожная азбука от А до Я», туристско-краеведческой направленности «Регионоведение». Все программы адаптированы для детей дошкольного и младшего школьного возраста. </a:t>
            </a:r>
          </a:p>
          <a:p>
            <a:r>
              <a:rPr lang="ru-RU" dirty="0"/>
              <a:t>Такая форма совместной работы позволяет эффективно использовать квалифицированный опыт педагогических работников и материально-техническую базу учреждения, особенно в направлении технического творчества. </a:t>
            </a:r>
          </a:p>
        </p:txBody>
      </p:sp>
    </p:spTree>
    <p:extLst>
      <p:ext uri="{BB962C8B-B14F-4D97-AF65-F5344CB8AC3E}">
        <p14:creationId xmlns:p14="http://schemas.microsoft.com/office/powerpoint/2010/main" val="480118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5245" y="639893"/>
            <a:ext cx="11689773" cy="1450757"/>
          </a:xfrm>
        </p:spPr>
        <p:txBody>
          <a:bodyPr>
            <a:normAutofit fontScale="90000"/>
          </a:bodyPr>
          <a:lstStyle/>
          <a:p>
            <a:r>
              <a:rPr lang="ru-RU" sz="4000" b="1" dirty="0"/>
              <a:t>Реализация проектов в рамках </a:t>
            </a:r>
            <a:r>
              <a:rPr lang="ru-RU" sz="4000" b="1" dirty="0" err="1"/>
              <a:t>грантовой</a:t>
            </a:r>
            <a:r>
              <a:rPr lang="ru-RU" sz="4000" b="1" dirty="0"/>
              <a:t> деятельности МАУДО СЮТ в 2019 - 2020 году</a:t>
            </a:r>
            <a:r>
              <a:rPr lang="ru-RU" sz="3200" dirty="0"/>
              <a:t/>
            </a:r>
            <a:br>
              <a:rPr lang="ru-RU" sz="3200" dirty="0"/>
            </a:br>
            <a:r>
              <a:rPr lang="ru-RU" sz="3200" b="1" dirty="0"/>
              <a:t> </a:t>
            </a:r>
            <a:r>
              <a:rPr lang="ru-RU" sz="3200" dirty="0"/>
              <a:t/>
            </a:r>
            <a:br>
              <a:rPr lang="ru-RU" sz="3200" dirty="0"/>
            </a:br>
            <a:endParaRPr lang="ru-RU" sz="3200" dirty="0"/>
          </a:p>
        </p:txBody>
      </p:sp>
      <p:sp>
        <p:nvSpPr>
          <p:cNvPr id="3" name="Объект 2"/>
          <p:cNvSpPr>
            <a:spLocks noGrp="1"/>
          </p:cNvSpPr>
          <p:nvPr>
            <p:ph idx="1"/>
          </p:nvPr>
        </p:nvSpPr>
        <p:spPr>
          <a:xfrm>
            <a:off x="488373" y="1845734"/>
            <a:ext cx="11378045" cy="4419984"/>
          </a:xfrm>
        </p:spPr>
        <p:txBody>
          <a:bodyPr>
            <a:normAutofit fontScale="92500" lnSpcReduction="20000"/>
          </a:bodyPr>
          <a:lstStyle/>
          <a:p>
            <a:r>
              <a:rPr lang="ru-RU" sz="3200" dirty="0" smtClean="0"/>
              <a:t>На </a:t>
            </a:r>
            <a:r>
              <a:rPr lang="ru-RU" sz="3200" dirty="0"/>
              <a:t>основании приказа министерства образования Калининградской области №341/1 от 29.03.2019 года о проведении конкурсного отбора на предоставление грантов в форме субсидий из областного бюджета социально-ориентированным некоммерческим организациям, осуществляющим на основании лицензии образовательную деятельность в качестве основного вида деятельности, создающим объединения технического творчества МАУДО СЮТ была подана заявка на участие. По итогам рассмотрения заявок «Проект по созданию объединения технической направленности «3</a:t>
            </a:r>
            <a:r>
              <a:rPr lang="en-US" sz="3200" dirty="0"/>
              <a:t>D</a:t>
            </a:r>
            <a:r>
              <a:rPr lang="ru-RU" sz="3200" dirty="0"/>
              <a:t>-Фишка»» МАУДО СЮТ получил поддержку в форме субсидий из областного бюджета в размере 291 330 тысяч рублей. </a:t>
            </a:r>
          </a:p>
          <a:p>
            <a:endParaRPr lang="ru-RU" dirty="0"/>
          </a:p>
        </p:txBody>
      </p:sp>
    </p:spTree>
    <p:extLst>
      <p:ext uri="{BB962C8B-B14F-4D97-AF65-F5344CB8AC3E}">
        <p14:creationId xmlns:p14="http://schemas.microsoft.com/office/powerpoint/2010/main" val="20539821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6255" y="286604"/>
            <a:ext cx="11866418" cy="503106"/>
          </a:xfrm>
        </p:spPr>
        <p:txBody>
          <a:bodyPr>
            <a:normAutofit/>
          </a:bodyPr>
          <a:lstStyle/>
          <a:p>
            <a:pPr algn="ctr"/>
            <a:r>
              <a:rPr lang="ru-RU" sz="2800" b="1" dirty="0"/>
              <a:t>Проблемы, решавшиеся в текущем учебном году, пути их </a:t>
            </a:r>
            <a:r>
              <a:rPr lang="ru-RU" sz="2800" b="1" dirty="0" smtClean="0"/>
              <a:t>решения.</a:t>
            </a:r>
            <a:endParaRPr lang="ru-RU" sz="2800" dirty="0"/>
          </a:p>
        </p:txBody>
      </p:sp>
      <p:sp>
        <p:nvSpPr>
          <p:cNvPr id="3" name="Объект 2"/>
          <p:cNvSpPr>
            <a:spLocks noGrp="1"/>
          </p:cNvSpPr>
          <p:nvPr>
            <p:ph idx="1"/>
          </p:nvPr>
        </p:nvSpPr>
        <p:spPr>
          <a:xfrm>
            <a:off x="415636" y="789709"/>
            <a:ext cx="11510753" cy="5767845"/>
          </a:xfrm>
        </p:spPr>
        <p:txBody>
          <a:bodyPr>
            <a:normAutofit fontScale="77500" lnSpcReduction="20000"/>
          </a:bodyPr>
          <a:lstStyle/>
          <a:p>
            <a:pPr lvl="0"/>
            <a:r>
              <a:rPr lang="ru-RU" dirty="0"/>
              <a:t>Проблема привлечения и сохранности контингента учащихся, особенно среднего и старшего звена решается путём разработки новых программ, реализующих инновационные виды деятельности с привлечением высокотехнологичного оборудования. Более активной работы по организации культурно-массовых мероприятий с детьми и родителями: соревнований, конкурсов, выставок, праздников, акций, как на уровне учреждения, так и на уровне города и области, с привлечением образовательных учреждений, других заинтересованных организаций.</a:t>
            </a:r>
          </a:p>
          <a:p>
            <a:pPr lvl="0"/>
            <a:r>
              <a:rPr lang="ru-RU" dirty="0"/>
              <a:t>При реализации новых программ технической направленности приходится решать проблему обновления программного обеспечения, подготовку педагогов, осваивать приемы и навыки работы с новым высокотехнологическим оборудованием, а это влечет за собой высокие материальные затраты. Улучшение материально-технической базы (высокотехнологическое оборудование) происходит на основании перспективного плана развития, согласно которому необходимо пополнять учебную базу наиболее приоритетных направлений. Для этого МАУДО СЮТ изыскивает средства с привлечением сторонних организаций (спонсоров), участие в государственной поддержке в виде грантов и конкурсных отборов.</a:t>
            </a:r>
          </a:p>
          <a:p>
            <a:pPr lvl="0"/>
            <a:r>
              <a:rPr lang="ru-RU" dirty="0"/>
              <a:t>Еще одной из острых проблем является нехватка квалифицированных педагогических кадров, увлеченных новыми идеями педагогов. В связи с этим, будет продолжена работа по повышению квалификации педагогов, активные мероприятия по привлечению молодых специалистов. </a:t>
            </a:r>
          </a:p>
          <a:p>
            <a:pPr lvl="0"/>
            <a:r>
              <a:rPr lang="ru-RU" dirty="0"/>
              <a:t>Отсутствие (муниципального) </a:t>
            </a:r>
            <a:r>
              <a:rPr lang="ru-RU" dirty="0" err="1"/>
              <a:t>автогородка</a:t>
            </a:r>
            <a:r>
              <a:rPr lang="ru-RU" dirty="0"/>
              <a:t>, в котором возможно проведение занятий в течение всего года, а территория учреждения позволяет построить </a:t>
            </a:r>
            <a:r>
              <a:rPr lang="ru-RU" dirty="0" err="1"/>
              <a:t>автогородок</a:t>
            </a:r>
            <a:r>
              <a:rPr lang="ru-RU" dirty="0"/>
              <a:t>. Создание такого комплекса поможет реализовывать практические занятия по ПДД, популяризировать данное направление, что позволит в дальнейшем увеличить охват детей среднего и старшего возраста и организовать занятия по автоделу, открыть специализированный кабинет по подготовке школьников к дальнейшему получению водительского удостоверения. </a:t>
            </a:r>
          </a:p>
          <a:p>
            <a:pPr lvl="0"/>
            <a:r>
              <a:rPr lang="ru-RU" dirty="0"/>
              <a:t>Работа в системе персонифицированного финансирования дополнительного образования вызывает массу вопросов со стороны родителей. Педагоги дополнительного образования и администрация МАУДО СЮТ проводят непосредственное взаимодействие с уполномоченными </a:t>
            </a:r>
            <a:r>
              <a:rPr lang="ru-RU" dirty="0" err="1"/>
              <a:t>оргазациями</a:t>
            </a:r>
            <a:r>
              <a:rPr lang="ru-RU" dirty="0"/>
              <a:t> в рамках наполнения «Навигатора» на портале персонифицированного дополнительного образования Калининградской области, а также проводят разъяснительную работу с родителями и законными представителями по вопросам ПФДО.</a:t>
            </a:r>
          </a:p>
          <a:p>
            <a:pPr lvl="0"/>
            <a:r>
              <a:rPr lang="ru-RU" dirty="0"/>
              <a:t>Несмотря на все возникающие проблемы, учреждение осуществляет постоянное развитие, включает новые идеи и технологии в образовательный процесс, при постоянном росте качества предоставляемых услуг, высоком уровне инноваций и трансляции эффективного педагогического, методического и управленческого </a:t>
            </a:r>
            <a:r>
              <a:rPr lang="ru-RU" dirty="0" smtClean="0"/>
              <a:t>опыта.</a:t>
            </a:r>
            <a:endParaRPr lang="ru-RU" dirty="0"/>
          </a:p>
        </p:txBody>
      </p:sp>
    </p:spTree>
    <p:extLst>
      <p:ext uri="{BB962C8B-B14F-4D97-AF65-F5344CB8AC3E}">
        <p14:creationId xmlns:p14="http://schemas.microsoft.com/office/powerpoint/2010/main" val="9409444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97280" y="309093"/>
            <a:ext cx="10058400" cy="1159099"/>
          </a:xfrm>
        </p:spPr>
        <p:txBody>
          <a:bodyPr>
            <a:noAutofit/>
          </a:bodyPr>
          <a:lstStyle/>
          <a:p>
            <a:pPr algn="ctr"/>
            <a:r>
              <a:rPr lang="ru-RU" sz="2800" dirty="0" smtClean="0"/>
              <a:t>Ежегодно учащиеся Станции юных техников принимают активное участие в массовых мероприятиях различного уровня: от муниципальных до международных. </a:t>
            </a:r>
            <a:endParaRPr lang="ru-RU" sz="2800"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5705" y="1924497"/>
            <a:ext cx="5149085" cy="3865836"/>
          </a:xfrm>
        </p:spPr>
      </p:pic>
      <p:pic>
        <p:nvPicPr>
          <p:cNvPr id="8" name="Объект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4364" y="1924496"/>
            <a:ext cx="5159510" cy="3869631"/>
          </a:xfrm>
        </p:spPr>
      </p:pic>
    </p:spTree>
    <p:extLst>
      <p:ext uri="{BB962C8B-B14F-4D97-AF65-F5344CB8AC3E}">
        <p14:creationId xmlns:p14="http://schemas.microsoft.com/office/powerpoint/2010/main" val="42535892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8796" y="128335"/>
            <a:ext cx="10058400" cy="1557056"/>
          </a:xfrm>
        </p:spPr>
        <p:txBody>
          <a:bodyPr>
            <a:normAutofit/>
          </a:bodyPr>
          <a:lstStyle/>
          <a:p>
            <a:pPr algn="ctr"/>
            <a:r>
              <a:rPr lang="ru-RU" sz="2800" b="1" dirty="0" smtClean="0"/>
              <a:t>МЕРОПРИЯТИЯ МЕЖДУНАРОДНОГО УРОВНЯ</a:t>
            </a:r>
            <a:r>
              <a:rPr lang="ru-RU" sz="2800" dirty="0" smtClean="0"/>
              <a:t/>
            </a:r>
            <a:br>
              <a:rPr lang="ru-RU" sz="2800" dirty="0" smtClean="0"/>
            </a:br>
            <a:r>
              <a:rPr lang="ru-RU" sz="2800" dirty="0" err="1" smtClean="0"/>
              <a:t>Дженуарди</a:t>
            </a:r>
            <a:r>
              <a:rPr lang="ru-RU" sz="2800" dirty="0" smtClean="0"/>
              <a:t> Альберто стал бронзовым призером </a:t>
            </a:r>
            <a:r>
              <a:rPr lang="ru-RU" sz="2800" dirty="0"/>
              <a:t>в </a:t>
            </a:r>
            <a:r>
              <a:rPr lang="ru-RU" sz="2800" dirty="0" smtClean="0"/>
              <a:t>Международном научно-техническом, системно-инженерном конкурсе </a:t>
            </a:r>
            <a:r>
              <a:rPr lang="ru-RU" sz="2800" dirty="0" smtClean="0"/>
              <a:t/>
            </a:r>
            <a:br>
              <a:rPr lang="ru-RU" sz="2800" dirty="0" smtClean="0"/>
            </a:br>
            <a:r>
              <a:rPr lang="ru-RU" sz="2800" dirty="0" smtClean="0"/>
              <a:t>«</a:t>
            </a:r>
            <a:r>
              <a:rPr lang="ru-RU" sz="2800" dirty="0" smtClean="0"/>
              <a:t>НТСИ-</a:t>
            </a:r>
            <a:r>
              <a:rPr lang="en-US" sz="2800" dirty="0" err="1" smtClean="0"/>
              <a:t>Sk</a:t>
            </a:r>
            <a:r>
              <a:rPr lang="ru-RU" sz="2800" dirty="0" smtClean="0"/>
              <a:t>АРТ»</a:t>
            </a:r>
            <a:endParaRPr lang="ru-RU" sz="2800" dirty="0"/>
          </a:p>
        </p:txBody>
      </p:sp>
      <p:sp>
        <p:nvSpPr>
          <p:cNvPr id="4" name="Объект 3"/>
          <p:cNvSpPr>
            <a:spLocks noGrp="1"/>
          </p:cNvSpPr>
          <p:nvPr>
            <p:ph sz="half" idx="2"/>
          </p:nvPr>
        </p:nvSpPr>
        <p:spPr>
          <a:xfrm>
            <a:off x="177729" y="1845735"/>
            <a:ext cx="4937760" cy="4023360"/>
          </a:xfrm>
        </p:spPr>
        <p:txBody>
          <a:bodyPr/>
          <a:lstStyle/>
          <a:p>
            <a:r>
              <a:rPr lang="ru-RU" smtClean="0"/>
              <a:t> </a:t>
            </a:r>
            <a:endParaRPr lang="ru-RU"/>
          </a:p>
        </p:txBody>
      </p:sp>
      <p:pic>
        <p:nvPicPr>
          <p:cNvPr id="11" name="Объект 10"/>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70598" y="1845735"/>
            <a:ext cx="3231200" cy="4308268"/>
          </a:xfr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8881" y="1845735"/>
            <a:ext cx="3355349" cy="4308268"/>
          </a:xfrm>
          <a:prstGeom prst="rect">
            <a:avLst/>
          </a:prstGeom>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87" y="1845735"/>
            <a:ext cx="3344928" cy="4308268"/>
          </a:xfrm>
          <a:prstGeom prst="rect">
            <a:avLst/>
          </a:prstGeom>
        </p:spPr>
      </p:pic>
    </p:spTree>
    <p:extLst>
      <p:ext uri="{BB962C8B-B14F-4D97-AF65-F5344CB8AC3E}">
        <p14:creationId xmlns:p14="http://schemas.microsoft.com/office/powerpoint/2010/main" val="2022429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800" dirty="0" smtClean="0"/>
              <a:t>Ежегодно обучающиеся станции принимают участие в международном творческом конкурсе </a:t>
            </a:r>
            <a:r>
              <a:rPr lang="ru-RU" sz="2800" dirty="0"/>
              <a:t>«ОТКРЫТКА ПОБЕДЫ», который </a:t>
            </a:r>
            <a:r>
              <a:rPr lang="ru-RU" sz="2800" dirty="0" smtClean="0"/>
              <a:t>проводят </a:t>
            </a:r>
            <a:r>
              <a:rPr lang="ru-RU" sz="2800" dirty="0"/>
              <a:t>Музей Победы, Российское движение школьников, движение «ЮНАРМИЯ»</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81763" y="1846263"/>
            <a:ext cx="3094740" cy="4374764"/>
          </a:xfrm>
        </p:spPr>
      </p:pic>
      <p:pic>
        <p:nvPicPr>
          <p:cNvPr id="8" name="Объект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67559" y="1846263"/>
            <a:ext cx="3094897" cy="4374986"/>
          </a:xfrm>
        </p:spPr>
      </p:pic>
    </p:spTree>
    <p:extLst>
      <p:ext uri="{BB962C8B-B14F-4D97-AF65-F5344CB8AC3E}">
        <p14:creationId xmlns:p14="http://schemas.microsoft.com/office/powerpoint/2010/main" val="26589643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 </a:t>
            </a:r>
            <a:r>
              <a:rPr lang="ru-RU" sz="3600" dirty="0" smtClean="0"/>
              <a:t>Первый </a:t>
            </a:r>
            <a:r>
              <a:rPr lang="ru-RU" sz="3600" dirty="0"/>
              <a:t>международный конкурс «Вместе мы – Мир!», который проводил Международный центр Северных </a:t>
            </a:r>
            <a:r>
              <a:rPr lang="ru-RU" sz="3600" dirty="0" smtClean="0"/>
              <a:t>конвоев.</a:t>
            </a: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9947" y="2093928"/>
            <a:ext cx="5443532" cy="3627603"/>
          </a:xfrm>
        </p:spPr>
      </p:pic>
      <p:sp>
        <p:nvSpPr>
          <p:cNvPr id="4" name="Объект 3"/>
          <p:cNvSpPr>
            <a:spLocks noGrp="1"/>
          </p:cNvSpPr>
          <p:nvPr>
            <p:ph sz="half" idx="2"/>
          </p:nvPr>
        </p:nvSpPr>
        <p:spPr>
          <a:xfrm>
            <a:off x="6217920" y="1845734"/>
            <a:ext cx="5146766" cy="4306872"/>
          </a:xfrm>
        </p:spPr>
        <p:txBody>
          <a:bodyPr>
            <a:noAutofit/>
          </a:bodyPr>
          <a:lstStyle/>
          <a:p>
            <a:pPr marL="0" indent="0">
              <a:buNone/>
            </a:pPr>
            <a:r>
              <a:rPr lang="ru-RU" sz="1400" dirty="0"/>
              <a:t>Учащиеся Станции юных техников приняли активное участие в этом конкурсе в разных номинациях и показали отличные результаты</a:t>
            </a:r>
            <a:r>
              <a:rPr lang="ru-RU" sz="1400" dirty="0" smtClean="0"/>
              <a:t>!</a:t>
            </a:r>
            <a:endParaRPr lang="ru-RU" sz="1400" dirty="0"/>
          </a:p>
          <a:p>
            <a:pPr marL="0" indent="0">
              <a:buNone/>
            </a:pPr>
            <a:r>
              <a:rPr lang="ru-RU" sz="1400" dirty="0" smtClean="0"/>
              <a:t>В </a:t>
            </a:r>
            <a:r>
              <a:rPr lang="ru-RU" sz="1400" dirty="0" err="1"/>
              <a:t>подноминации</a:t>
            </a:r>
            <a:r>
              <a:rPr lang="ru-RU" sz="1400" dirty="0"/>
              <a:t> «Поэзия</a:t>
            </a:r>
            <a:r>
              <a:rPr lang="ru-RU" sz="1400" dirty="0" smtClean="0"/>
              <a:t>»: I </a:t>
            </a:r>
            <a:r>
              <a:rPr lang="ru-RU" sz="1400" dirty="0"/>
              <a:t>место - </a:t>
            </a:r>
            <a:r>
              <a:rPr lang="ru-RU" sz="1400" dirty="0" err="1"/>
              <a:t>Трущелев</a:t>
            </a:r>
            <a:r>
              <a:rPr lang="ru-RU" sz="1400" dirty="0"/>
              <a:t> Архип за работу «В память о прадедушке Заболотном Петре Кирилловиче</a:t>
            </a:r>
            <a:r>
              <a:rPr lang="ru-RU" sz="1400" dirty="0" smtClean="0"/>
              <a:t>».</a:t>
            </a:r>
            <a:endParaRPr lang="ru-RU" sz="1400" dirty="0"/>
          </a:p>
          <a:p>
            <a:pPr marL="0" indent="0">
              <a:buNone/>
            </a:pPr>
            <a:r>
              <a:rPr lang="ru-RU" sz="1400" dirty="0" smtClean="0"/>
              <a:t>В </a:t>
            </a:r>
            <a:r>
              <a:rPr lang="ru-RU" sz="1400" dirty="0"/>
              <a:t>номинации «Короткометражный видеофильм</a:t>
            </a:r>
            <a:r>
              <a:rPr lang="ru-RU" sz="1400" dirty="0" smtClean="0"/>
              <a:t>»: II </a:t>
            </a:r>
            <a:r>
              <a:rPr lang="ru-RU" sz="1400" dirty="0"/>
              <a:t>место- </a:t>
            </a:r>
            <a:r>
              <a:rPr lang="ru-RU" sz="1400" dirty="0" err="1"/>
              <a:t>Трущелев</a:t>
            </a:r>
            <a:r>
              <a:rPr lang="ru-RU" sz="1400" dirty="0"/>
              <a:t> Филипп за работу «Звезда</a:t>
            </a:r>
            <a:r>
              <a:rPr lang="ru-RU" sz="1400" dirty="0" smtClean="0"/>
              <a:t>».</a:t>
            </a:r>
            <a:endParaRPr lang="ru-RU" sz="1400" dirty="0"/>
          </a:p>
          <a:p>
            <a:pPr marL="0" indent="0">
              <a:buNone/>
            </a:pPr>
            <a:r>
              <a:rPr lang="ru-RU" sz="1400" dirty="0" smtClean="0"/>
              <a:t>В </a:t>
            </a:r>
            <a:r>
              <a:rPr lang="ru-RU" sz="1400" dirty="0"/>
              <a:t>номинации «Историко-техническая</a:t>
            </a:r>
            <a:r>
              <a:rPr lang="ru-RU" sz="1400" dirty="0" smtClean="0"/>
              <a:t>»:</a:t>
            </a:r>
            <a:endParaRPr lang="ru-RU" sz="1400" dirty="0"/>
          </a:p>
          <a:p>
            <a:pPr marL="0" indent="0">
              <a:buNone/>
            </a:pPr>
            <a:r>
              <a:rPr lang="ru-RU" sz="1400" dirty="0" smtClean="0"/>
              <a:t>I </a:t>
            </a:r>
            <a:r>
              <a:rPr lang="ru-RU" sz="1400" dirty="0"/>
              <a:t>место ‒ Никитин Даниил за работу «Танк Черчилль 1/35</a:t>
            </a:r>
            <a:r>
              <a:rPr lang="ru-RU" sz="1400" dirty="0" smtClean="0"/>
              <a:t>».</a:t>
            </a:r>
            <a:endParaRPr lang="ru-RU" sz="1400" dirty="0"/>
          </a:p>
          <a:p>
            <a:pPr marL="0" indent="0">
              <a:buNone/>
            </a:pPr>
            <a:r>
              <a:rPr lang="ru-RU" sz="1400" dirty="0" smtClean="0"/>
              <a:t>II </a:t>
            </a:r>
            <a:r>
              <a:rPr lang="ru-RU" sz="1400" dirty="0"/>
              <a:t>место - </a:t>
            </a:r>
            <a:r>
              <a:rPr lang="ru-RU" sz="1400" dirty="0" err="1"/>
              <a:t>Магденко</a:t>
            </a:r>
            <a:r>
              <a:rPr lang="ru-RU" sz="1400" dirty="0"/>
              <a:t> Ярослав за работу «</a:t>
            </a:r>
            <a:r>
              <a:rPr lang="ru-RU" sz="1400" dirty="0" err="1"/>
              <a:t>Студебекер</a:t>
            </a:r>
            <a:r>
              <a:rPr lang="ru-RU" sz="1400" dirty="0"/>
              <a:t> US6x4 ПАРМ 1/72</a:t>
            </a:r>
            <a:r>
              <a:rPr lang="ru-RU" sz="1400" dirty="0" smtClean="0"/>
              <a:t>».</a:t>
            </a:r>
            <a:endParaRPr lang="ru-RU" sz="1400" dirty="0"/>
          </a:p>
          <a:p>
            <a:pPr marL="0" indent="0">
              <a:buNone/>
            </a:pPr>
            <a:r>
              <a:rPr lang="ru-RU" sz="1400" dirty="0" smtClean="0"/>
              <a:t>III </a:t>
            </a:r>
            <a:r>
              <a:rPr lang="ru-RU" sz="1400" dirty="0"/>
              <a:t>место - Кустов Артем за работу «</a:t>
            </a:r>
            <a:r>
              <a:rPr lang="ru-RU" sz="1400" dirty="0" err="1"/>
              <a:t>Ford</a:t>
            </a:r>
            <a:r>
              <a:rPr lang="ru-RU" sz="1400" dirty="0"/>
              <a:t>-GPA 1/35</a:t>
            </a:r>
            <a:r>
              <a:rPr lang="ru-RU" sz="1400" dirty="0" smtClean="0"/>
              <a:t>».</a:t>
            </a:r>
          </a:p>
          <a:p>
            <a:pPr marL="0" indent="0">
              <a:buNone/>
            </a:pPr>
            <a:r>
              <a:rPr lang="ru-RU" sz="1400" dirty="0" smtClean="0"/>
              <a:t>Гран-при </a:t>
            </a:r>
            <a:r>
              <a:rPr lang="ru-RU" sz="1400" dirty="0"/>
              <a:t>«За профессионализм и творчество» получил педагог Станции юных техников Олег Вадимович </a:t>
            </a:r>
            <a:r>
              <a:rPr lang="ru-RU" sz="1400" dirty="0" err="1"/>
              <a:t>Мартышевскому</a:t>
            </a:r>
            <a:r>
              <a:rPr lang="ru-RU" sz="1400" dirty="0"/>
              <a:t> за работу «Либерти».</a:t>
            </a:r>
          </a:p>
        </p:txBody>
      </p:sp>
    </p:spTree>
    <p:extLst>
      <p:ext uri="{BB962C8B-B14F-4D97-AF65-F5344CB8AC3E}">
        <p14:creationId xmlns:p14="http://schemas.microsoft.com/office/powerpoint/2010/main" val="40251015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11637" y="0"/>
            <a:ext cx="11813020"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0850">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a:lnSpc>
                <a:spcPct val="100000"/>
              </a:lnSpc>
              <a:spcBef>
                <a:spcPct val="0"/>
              </a:spcBef>
              <a:buSzTx/>
              <a:buFontTx/>
              <a:buNone/>
              <a:defRPr/>
            </a:pPr>
            <a:r>
              <a:rPr lang="ru-RU" sz="1800" dirty="0" smtClean="0">
                <a:solidFill>
                  <a:schemeClr val="accent2">
                    <a:lumMod val="75000"/>
                  </a:schemeClr>
                </a:solidFill>
                <a:latin typeface="Times New Roman" panose="02020603050405020304" pitchFamily="18" charset="0"/>
                <a:cs typeface="Times New Roman" panose="02020603050405020304" pitchFamily="18" charset="0"/>
              </a:rPr>
              <a:t>Муниципальное автономное учреждение дополнительного образования города Калининграда </a:t>
            </a:r>
          </a:p>
          <a:p>
            <a:pPr algn="ctr">
              <a:lnSpc>
                <a:spcPct val="100000"/>
              </a:lnSpc>
              <a:spcBef>
                <a:spcPct val="0"/>
              </a:spcBef>
              <a:buSzTx/>
              <a:buFontTx/>
              <a:buNone/>
              <a:defRPr/>
            </a:pPr>
            <a:r>
              <a:rPr lang="ru-RU" sz="1800" dirty="0" smtClean="0">
                <a:solidFill>
                  <a:schemeClr val="accent2">
                    <a:lumMod val="75000"/>
                  </a:schemeClr>
                </a:solidFill>
                <a:latin typeface="Times New Roman" panose="02020603050405020304" pitchFamily="18" charset="0"/>
                <a:cs typeface="Times New Roman" panose="02020603050405020304" pitchFamily="18" charset="0"/>
              </a:rPr>
              <a:t>Станция юных техников (</a:t>
            </a:r>
            <a:r>
              <a:rPr lang="ru-RU" sz="1800" b="1" dirty="0" smtClean="0">
                <a:solidFill>
                  <a:schemeClr val="accent2">
                    <a:lumMod val="75000"/>
                  </a:schemeClr>
                </a:solidFill>
                <a:latin typeface="Times New Roman" panose="02020603050405020304" pitchFamily="18" charset="0"/>
                <a:cs typeface="Times New Roman" panose="02020603050405020304" pitchFamily="18" charset="0"/>
              </a:rPr>
              <a:t>МАУДО СЮТ)</a:t>
            </a:r>
            <a:r>
              <a:rPr lang="ru-RU" sz="1700" dirty="0" smtClean="0">
                <a:solidFill>
                  <a:schemeClr val="bg1"/>
                </a:solidFill>
                <a:latin typeface="Times New Roman" panose="02020603050405020304" pitchFamily="18" charset="0"/>
                <a:cs typeface="Times New Roman" panose="02020603050405020304" pitchFamily="18" charset="0"/>
              </a:rPr>
              <a:t>1, 8(4012</a:t>
            </a:r>
            <a:r>
              <a:rPr lang="ru-RU" sz="1700" dirty="0">
                <a:solidFill>
                  <a:schemeClr val="bg1"/>
                </a:solidFill>
                <a:latin typeface="Times New Roman" panose="02020603050405020304" pitchFamily="18" charset="0"/>
                <a:cs typeface="Times New Roman" panose="02020603050405020304" pitchFamily="18" charset="0"/>
              </a:rPr>
              <a:t>) </a:t>
            </a:r>
            <a:r>
              <a:rPr lang="ru-RU" sz="1700" dirty="0" smtClean="0">
                <a:solidFill>
                  <a:schemeClr val="bg1"/>
                </a:solidFill>
                <a:latin typeface="Times New Roman" panose="02020603050405020304" pitchFamily="18" charset="0"/>
                <a:cs typeface="Times New Roman" panose="02020603050405020304" pitchFamily="18" charset="0"/>
              </a:rPr>
              <a:t>98-40-93, </a:t>
            </a:r>
            <a:endParaRPr lang="ru-RU" sz="1700" b="1" dirty="0" smtClean="0">
              <a:solidFill>
                <a:schemeClr val="bg1"/>
              </a:solidFill>
              <a:latin typeface="Times New Roman" panose="02020603050405020304" pitchFamily="18" charset="0"/>
              <a:cs typeface="Times New Roman" panose="02020603050405020304" pitchFamily="18" charset="0"/>
            </a:endParaRPr>
          </a:p>
          <a:p>
            <a:pPr>
              <a:lnSpc>
                <a:spcPct val="100000"/>
              </a:lnSpc>
              <a:spcBef>
                <a:spcPct val="0"/>
              </a:spcBef>
              <a:buSzTx/>
              <a:buFontTx/>
              <a:buNone/>
              <a:defRPr/>
            </a:pPr>
            <a:r>
              <a:rPr lang="ru-RU" sz="1800" b="1" dirty="0">
                <a:solidFill>
                  <a:schemeClr val="accent2">
                    <a:lumMod val="50000"/>
                  </a:schemeClr>
                </a:solidFill>
                <a:latin typeface="Times New Roman" panose="02020603050405020304" pitchFamily="18" charset="0"/>
                <a:cs typeface="Times New Roman" panose="02020603050405020304" pitchFamily="18" charset="0"/>
              </a:rPr>
              <a:t>сайт учреждения</a:t>
            </a:r>
            <a:r>
              <a:rPr lang="ru-RU" sz="1800" dirty="0">
                <a:solidFill>
                  <a:schemeClr val="accent2">
                    <a:lumMod val="50000"/>
                  </a:schemeClr>
                </a:solidFill>
                <a:latin typeface="Times New Roman" panose="02020603050405020304" pitchFamily="18" charset="0"/>
                <a:cs typeface="Times New Roman" panose="02020603050405020304" pitchFamily="18" charset="0"/>
              </a:rPr>
              <a:t> </a:t>
            </a:r>
            <a:r>
              <a:rPr lang="ru-RU" sz="1800" u="sng" dirty="0">
                <a:solidFill>
                  <a:schemeClr val="accent2">
                    <a:lumMod val="50000"/>
                  </a:schemeClr>
                </a:solidFill>
                <a:latin typeface="Times New Roman" panose="02020603050405020304" pitchFamily="18" charset="0"/>
                <a:cs typeface="Times New Roman" panose="02020603050405020304" pitchFamily="18" charset="0"/>
                <a:hlinkClick r:id="rId2"/>
              </a:rPr>
              <a:t>http://sut39.ru/</a:t>
            </a:r>
            <a:r>
              <a:rPr lang="ru-RU" sz="1800" dirty="0">
                <a:solidFill>
                  <a:schemeClr val="accent2">
                    <a:lumMod val="50000"/>
                  </a:schemeClr>
                </a:solidFill>
                <a:latin typeface="Times New Roman" panose="02020603050405020304" pitchFamily="18" charset="0"/>
                <a:cs typeface="Times New Roman" panose="02020603050405020304" pitchFamily="18" charset="0"/>
              </a:rPr>
              <a:t> </a:t>
            </a:r>
            <a:r>
              <a:rPr lang="en-US" sz="1800" b="1" dirty="0">
                <a:solidFill>
                  <a:schemeClr val="accent2">
                    <a:lumMod val="50000"/>
                  </a:schemeClr>
                </a:solidFill>
                <a:latin typeface="Times New Roman" panose="02020603050405020304" pitchFamily="18" charset="0"/>
                <a:cs typeface="Times New Roman" panose="02020603050405020304" pitchFamily="18" charset="0"/>
              </a:rPr>
              <a:t>e</a:t>
            </a:r>
            <a:r>
              <a:rPr lang="ru-RU" sz="1800" b="1" dirty="0">
                <a:solidFill>
                  <a:schemeClr val="accent2">
                    <a:lumMod val="50000"/>
                  </a:schemeClr>
                </a:solidFill>
                <a:latin typeface="Times New Roman" panose="02020603050405020304" pitchFamily="18" charset="0"/>
                <a:cs typeface="Times New Roman" panose="02020603050405020304" pitchFamily="18" charset="0"/>
              </a:rPr>
              <a:t>-</a:t>
            </a:r>
            <a:r>
              <a:rPr lang="en-US" sz="1800" b="1" dirty="0">
                <a:solidFill>
                  <a:schemeClr val="accent2">
                    <a:lumMod val="50000"/>
                  </a:schemeClr>
                </a:solidFill>
                <a:latin typeface="Times New Roman" panose="02020603050405020304" pitchFamily="18" charset="0"/>
                <a:cs typeface="Times New Roman" panose="02020603050405020304" pitchFamily="18" charset="0"/>
              </a:rPr>
              <a:t>mail</a:t>
            </a:r>
            <a:r>
              <a:rPr lang="ru-RU" sz="1800" b="1" dirty="0">
                <a:solidFill>
                  <a:schemeClr val="accent2">
                    <a:lumMod val="50000"/>
                  </a:schemeClr>
                </a:solidFill>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hlinkClick r:id="rId3"/>
              </a:rPr>
              <a:t>gsyut@edu.klgd.ru</a:t>
            </a:r>
            <a:endParaRPr lang="ru-RU" sz="2000" dirty="0" smtClean="0">
              <a:latin typeface="Times New Roman" panose="02020603050405020304" pitchFamily="18" charset="0"/>
              <a:cs typeface="Times New Roman" panose="02020603050405020304" pitchFamily="18" charset="0"/>
            </a:endParaRPr>
          </a:p>
          <a:p>
            <a:pPr>
              <a:lnSpc>
                <a:spcPct val="100000"/>
              </a:lnSpc>
              <a:spcBef>
                <a:spcPct val="0"/>
              </a:spcBef>
              <a:buSzTx/>
              <a:buFontTx/>
              <a:buNone/>
              <a:defRPr/>
            </a:pPr>
            <a:r>
              <a:rPr lang="ru-RU" sz="1700" b="1" dirty="0" smtClean="0">
                <a:solidFill>
                  <a:schemeClr val="accent2">
                    <a:lumMod val="50000"/>
                  </a:schemeClr>
                </a:solidFill>
                <a:latin typeface="Times New Roman" panose="02020603050405020304" pitchFamily="18" charset="0"/>
                <a:cs typeface="Times New Roman" panose="02020603050405020304" pitchFamily="18" charset="0"/>
              </a:rPr>
              <a:t>Год основания учреждения: </a:t>
            </a:r>
            <a:r>
              <a:rPr lang="ru-RU" sz="1700" dirty="0" smtClean="0">
                <a:solidFill>
                  <a:schemeClr val="accent2">
                    <a:lumMod val="50000"/>
                  </a:schemeClr>
                </a:solidFill>
                <a:latin typeface="Times New Roman" panose="02020603050405020304" pitchFamily="18" charset="0"/>
                <a:cs typeface="Times New Roman" panose="02020603050405020304" pitchFamily="18" charset="0"/>
              </a:rPr>
              <a:t>1976 год</a:t>
            </a:r>
          </a:p>
          <a:p>
            <a:pPr>
              <a:lnSpc>
                <a:spcPct val="100000"/>
              </a:lnSpc>
              <a:spcBef>
                <a:spcPct val="0"/>
              </a:spcBef>
              <a:buSzTx/>
              <a:buFontTx/>
              <a:buNone/>
              <a:defRPr/>
            </a:pPr>
            <a:r>
              <a:rPr lang="ru-RU" sz="1700" b="1" dirty="0" smtClean="0">
                <a:solidFill>
                  <a:schemeClr val="accent2">
                    <a:lumMod val="50000"/>
                  </a:schemeClr>
                </a:solidFill>
                <a:latin typeface="Times New Roman" panose="02020603050405020304" pitchFamily="18" charset="0"/>
                <a:cs typeface="Times New Roman" panose="02020603050405020304" pitchFamily="18" charset="0"/>
              </a:rPr>
              <a:t>Лицензия: </a:t>
            </a:r>
            <a:r>
              <a:rPr lang="ru-RU" sz="1800" dirty="0">
                <a:solidFill>
                  <a:schemeClr val="accent2">
                    <a:lumMod val="50000"/>
                  </a:schemeClr>
                </a:solidFill>
                <a:latin typeface="Times New Roman" panose="02020603050405020304" pitchFamily="18" charset="0"/>
                <a:cs typeface="Times New Roman" panose="02020603050405020304" pitchFamily="18" charset="0"/>
              </a:rPr>
              <a:t>№ </a:t>
            </a:r>
            <a:r>
              <a:rPr lang="ru-RU" sz="1800" dirty="0" smtClean="0">
                <a:solidFill>
                  <a:schemeClr val="accent2">
                    <a:lumMod val="50000"/>
                  </a:schemeClr>
                </a:solidFill>
                <a:latin typeface="Times New Roman" panose="02020603050405020304" pitchFamily="18" charset="0"/>
                <a:cs typeface="Times New Roman" panose="02020603050405020304" pitchFamily="18" charset="0"/>
              </a:rPr>
              <a:t>ДО-1762 </a:t>
            </a:r>
            <a:r>
              <a:rPr lang="ru-RU" sz="1800" dirty="0">
                <a:solidFill>
                  <a:schemeClr val="accent2">
                    <a:lumMod val="50000"/>
                  </a:schemeClr>
                </a:solidFill>
                <a:latin typeface="Times New Roman" panose="02020603050405020304" pitchFamily="18" charset="0"/>
                <a:cs typeface="Times New Roman" panose="02020603050405020304" pitchFamily="18" charset="0"/>
              </a:rPr>
              <a:t>от 31 января 2019 г.</a:t>
            </a:r>
            <a:endParaRPr lang="ru-RU" sz="1800" b="1" dirty="0" smtClean="0">
              <a:solidFill>
                <a:schemeClr val="accent2">
                  <a:lumMod val="50000"/>
                </a:schemeClr>
              </a:solidFill>
              <a:latin typeface="Times New Roman" panose="02020603050405020304" pitchFamily="18" charset="0"/>
              <a:cs typeface="Times New Roman" panose="02020603050405020304" pitchFamily="18" charset="0"/>
            </a:endParaRPr>
          </a:p>
          <a:p>
            <a:pPr>
              <a:lnSpc>
                <a:spcPct val="100000"/>
              </a:lnSpc>
              <a:spcBef>
                <a:spcPct val="0"/>
              </a:spcBef>
              <a:buSzTx/>
              <a:buFontTx/>
              <a:buNone/>
              <a:defRPr/>
            </a:pPr>
            <a:r>
              <a:rPr lang="ru-RU" sz="1700" b="1" dirty="0" smtClean="0">
                <a:solidFill>
                  <a:schemeClr val="accent2">
                    <a:lumMod val="50000"/>
                  </a:schemeClr>
                </a:solidFill>
                <a:latin typeface="Times New Roman" panose="02020603050405020304" pitchFamily="18" charset="0"/>
                <a:cs typeface="Times New Roman" panose="02020603050405020304" pitchFamily="18" charset="0"/>
              </a:rPr>
              <a:t>Руководство учреждения:</a:t>
            </a:r>
            <a:r>
              <a:rPr lang="ru-RU" sz="1700" dirty="0" smtClean="0">
                <a:solidFill>
                  <a:schemeClr val="accent2">
                    <a:lumMod val="50000"/>
                  </a:schemeClr>
                </a:solidFill>
                <a:latin typeface="Times New Roman" panose="02020603050405020304" pitchFamily="18" charset="0"/>
                <a:cs typeface="Times New Roman" panose="02020603050405020304" pitchFamily="18" charset="0"/>
              </a:rPr>
              <a:t> </a:t>
            </a:r>
          </a:p>
          <a:p>
            <a:pPr>
              <a:lnSpc>
                <a:spcPct val="100000"/>
              </a:lnSpc>
              <a:spcBef>
                <a:spcPct val="0"/>
              </a:spcBef>
              <a:buSzTx/>
              <a:buFontTx/>
              <a:buNone/>
              <a:defRPr/>
            </a:pPr>
            <a:r>
              <a:rPr lang="ru-RU" sz="1700" dirty="0" smtClean="0">
                <a:solidFill>
                  <a:schemeClr val="accent2">
                    <a:lumMod val="50000"/>
                  </a:schemeClr>
                </a:solidFill>
                <a:latin typeface="Times New Roman" panose="02020603050405020304" pitchFamily="18" charset="0"/>
                <a:cs typeface="Times New Roman" panose="02020603050405020304" pitchFamily="18" charset="0"/>
              </a:rPr>
              <a:t>Директор: Стецюк Ольга Евгеньевна</a:t>
            </a:r>
          </a:p>
          <a:p>
            <a:pPr>
              <a:lnSpc>
                <a:spcPct val="100000"/>
              </a:lnSpc>
              <a:spcBef>
                <a:spcPct val="0"/>
              </a:spcBef>
              <a:buSzTx/>
              <a:buFontTx/>
              <a:buNone/>
              <a:defRPr/>
            </a:pPr>
            <a:r>
              <a:rPr lang="ru-RU" sz="1700" dirty="0" smtClean="0">
                <a:solidFill>
                  <a:schemeClr val="accent2">
                    <a:lumMod val="50000"/>
                  </a:schemeClr>
                </a:solidFill>
                <a:latin typeface="Times New Roman" panose="02020603050405020304" pitchFamily="18" charset="0"/>
                <a:cs typeface="Times New Roman" panose="02020603050405020304" pitchFamily="18" charset="0"/>
              </a:rPr>
              <a:t>Заместитель директора: </a:t>
            </a:r>
            <a:r>
              <a:rPr lang="ru-RU" sz="1700" dirty="0" err="1" smtClean="0">
                <a:solidFill>
                  <a:schemeClr val="accent2">
                    <a:lumMod val="50000"/>
                  </a:schemeClr>
                </a:solidFill>
                <a:latin typeface="Times New Roman" panose="02020603050405020304" pitchFamily="18" charset="0"/>
                <a:cs typeface="Times New Roman" panose="02020603050405020304" pitchFamily="18" charset="0"/>
              </a:rPr>
              <a:t>Перевозникова</a:t>
            </a:r>
            <a:r>
              <a:rPr lang="ru-RU" sz="1700" dirty="0" smtClean="0">
                <a:solidFill>
                  <a:schemeClr val="accent2">
                    <a:lumMod val="50000"/>
                  </a:schemeClr>
                </a:solidFill>
                <a:latin typeface="Times New Roman" panose="02020603050405020304" pitchFamily="18" charset="0"/>
                <a:cs typeface="Times New Roman" panose="02020603050405020304" pitchFamily="18" charset="0"/>
              </a:rPr>
              <a:t> Анна Александровна</a:t>
            </a:r>
          </a:p>
          <a:p>
            <a:pPr>
              <a:lnSpc>
                <a:spcPct val="100000"/>
              </a:lnSpc>
              <a:spcBef>
                <a:spcPct val="0"/>
              </a:spcBef>
              <a:buSzTx/>
              <a:buFontTx/>
              <a:buNone/>
              <a:defRPr/>
            </a:pPr>
            <a:r>
              <a:rPr lang="ru-RU" sz="1700" dirty="0" smtClean="0">
                <a:solidFill>
                  <a:schemeClr val="accent2">
                    <a:lumMod val="50000"/>
                  </a:schemeClr>
                </a:solidFill>
                <a:latin typeface="Times New Roman" panose="02020603050405020304" pitchFamily="18" charset="0"/>
                <a:cs typeface="Times New Roman" panose="02020603050405020304" pitchFamily="18" charset="0"/>
              </a:rPr>
              <a:t>Главный бухгалтер: </a:t>
            </a:r>
            <a:r>
              <a:rPr lang="ru-RU" sz="1700" dirty="0" err="1" smtClean="0">
                <a:solidFill>
                  <a:schemeClr val="accent2">
                    <a:lumMod val="50000"/>
                  </a:schemeClr>
                </a:solidFill>
                <a:latin typeface="Times New Roman" panose="02020603050405020304" pitchFamily="18" charset="0"/>
                <a:cs typeface="Times New Roman" panose="02020603050405020304" pitchFamily="18" charset="0"/>
              </a:rPr>
              <a:t>Язовитенко</a:t>
            </a:r>
            <a:r>
              <a:rPr lang="ru-RU" sz="1700" dirty="0" smtClean="0">
                <a:solidFill>
                  <a:schemeClr val="accent2">
                    <a:lumMod val="50000"/>
                  </a:schemeClr>
                </a:solidFill>
                <a:latin typeface="Times New Roman" panose="02020603050405020304" pitchFamily="18" charset="0"/>
                <a:cs typeface="Times New Roman" panose="02020603050405020304" pitchFamily="18" charset="0"/>
              </a:rPr>
              <a:t> Оксана Николаевна</a:t>
            </a:r>
          </a:p>
          <a:p>
            <a:pPr>
              <a:lnSpc>
                <a:spcPct val="100000"/>
              </a:lnSpc>
              <a:spcBef>
                <a:spcPct val="0"/>
              </a:spcBef>
              <a:buSzTx/>
              <a:buFontTx/>
              <a:buNone/>
              <a:defRPr/>
            </a:pPr>
            <a:r>
              <a:rPr lang="ru-RU" sz="1700" b="1" dirty="0" smtClean="0">
                <a:solidFill>
                  <a:schemeClr val="accent2">
                    <a:lumMod val="50000"/>
                  </a:schemeClr>
                </a:solidFill>
                <a:latin typeface="Times New Roman" panose="02020603050405020304" pitchFamily="18" charset="0"/>
                <a:cs typeface="Times New Roman" panose="02020603050405020304" pitchFamily="18" charset="0"/>
              </a:rPr>
              <a:t>Педагогические работники</a:t>
            </a:r>
            <a:r>
              <a:rPr lang="ru-RU" sz="1700" b="1" dirty="0">
                <a:solidFill>
                  <a:schemeClr val="accent2">
                    <a:lumMod val="50000"/>
                  </a:schemeClr>
                </a:solidFill>
                <a:latin typeface="Times New Roman" panose="02020603050405020304" pitchFamily="18" charset="0"/>
                <a:cs typeface="Times New Roman" panose="02020603050405020304" pitchFamily="18" charset="0"/>
              </a:rPr>
              <a:t>:</a:t>
            </a:r>
            <a:endParaRPr lang="ru-RU" sz="1700" dirty="0" smtClean="0">
              <a:solidFill>
                <a:schemeClr val="accent2">
                  <a:lumMod val="50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800" dirty="0" err="1" smtClean="0">
                <a:solidFill>
                  <a:schemeClr val="accent2">
                    <a:lumMod val="50000"/>
                  </a:schemeClr>
                </a:solidFill>
                <a:latin typeface="Times New Roman" panose="02020603050405020304" pitchFamily="18" charset="0"/>
                <a:cs typeface="Times New Roman" panose="02020603050405020304" pitchFamily="18" charset="0"/>
              </a:rPr>
              <a:t>Лавренчук</a:t>
            </a:r>
            <a:r>
              <a:rPr lang="ru-RU" sz="1800" dirty="0" smtClean="0">
                <a:solidFill>
                  <a:schemeClr val="accent2">
                    <a:lumMod val="50000"/>
                  </a:schemeClr>
                </a:solidFill>
                <a:latin typeface="Times New Roman" panose="02020603050405020304" pitchFamily="18" charset="0"/>
                <a:cs typeface="Times New Roman" panose="02020603050405020304" pitchFamily="18" charset="0"/>
              </a:rPr>
              <a:t> </a:t>
            </a:r>
            <a:r>
              <a:rPr lang="ru-RU" sz="1800" dirty="0">
                <a:solidFill>
                  <a:schemeClr val="accent2">
                    <a:lumMod val="50000"/>
                  </a:schemeClr>
                </a:solidFill>
                <a:latin typeface="Times New Roman" panose="02020603050405020304" pitchFamily="18" charset="0"/>
                <a:cs typeface="Times New Roman" panose="02020603050405020304" pitchFamily="18" charset="0"/>
              </a:rPr>
              <a:t>Мария </a:t>
            </a:r>
            <a:r>
              <a:rPr lang="ru-RU" sz="1800" dirty="0" smtClean="0">
                <a:solidFill>
                  <a:schemeClr val="accent2">
                    <a:lumMod val="50000"/>
                  </a:schemeClr>
                </a:solidFill>
                <a:latin typeface="Times New Roman" panose="02020603050405020304" pitchFamily="18" charset="0"/>
                <a:cs typeface="Times New Roman" panose="02020603050405020304" pitchFamily="18" charset="0"/>
              </a:rPr>
              <a:t>Александровна</a:t>
            </a:r>
          </a:p>
          <a:p>
            <a:pPr>
              <a:lnSpc>
                <a:spcPct val="100000"/>
              </a:lnSpc>
              <a:spcBef>
                <a:spcPts val="0"/>
              </a:spcBef>
            </a:pPr>
            <a:r>
              <a:rPr lang="ru-RU" sz="1800" dirty="0" err="1" smtClean="0">
                <a:solidFill>
                  <a:schemeClr val="accent2">
                    <a:lumMod val="50000"/>
                  </a:schemeClr>
                </a:solidFill>
                <a:latin typeface="Times New Roman" panose="02020603050405020304" pitchFamily="18" charset="0"/>
                <a:cs typeface="Times New Roman" panose="02020603050405020304" pitchFamily="18" charset="0"/>
              </a:rPr>
              <a:t>Гупало</a:t>
            </a:r>
            <a:r>
              <a:rPr lang="ru-RU" sz="1800" dirty="0" smtClean="0">
                <a:solidFill>
                  <a:schemeClr val="accent2">
                    <a:lumMod val="50000"/>
                  </a:schemeClr>
                </a:solidFill>
                <a:latin typeface="Times New Roman" panose="02020603050405020304" pitchFamily="18" charset="0"/>
                <a:cs typeface="Times New Roman" panose="02020603050405020304" pitchFamily="18" charset="0"/>
              </a:rPr>
              <a:t> Лилия Леонидовна</a:t>
            </a:r>
          </a:p>
          <a:p>
            <a:pPr>
              <a:lnSpc>
                <a:spcPct val="100000"/>
              </a:lnSpc>
              <a:spcBef>
                <a:spcPts val="0"/>
              </a:spcBef>
            </a:pPr>
            <a:r>
              <a:rPr lang="ru-RU" sz="1800" dirty="0" smtClean="0">
                <a:solidFill>
                  <a:schemeClr val="accent2">
                    <a:lumMod val="50000"/>
                  </a:schemeClr>
                </a:solidFill>
                <a:latin typeface="Times New Roman" panose="02020603050405020304" pitchFamily="18" charset="0"/>
                <a:cs typeface="Times New Roman" panose="02020603050405020304" pitchFamily="18" charset="0"/>
              </a:rPr>
              <a:t>Федченко Владимир Сергеевич</a:t>
            </a:r>
          </a:p>
          <a:p>
            <a:pPr>
              <a:lnSpc>
                <a:spcPct val="100000"/>
              </a:lnSpc>
              <a:spcBef>
                <a:spcPts val="0"/>
              </a:spcBef>
            </a:pPr>
            <a:r>
              <a:rPr lang="ru-RU" sz="1800" dirty="0" err="1" smtClean="0">
                <a:solidFill>
                  <a:schemeClr val="accent2">
                    <a:lumMod val="50000"/>
                  </a:schemeClr>
                </a:solidFill>
                <a:latin typeface="Times New Roman" panose="02020603050405020304" pitchFamily="18" charset="0"/>
                <a:cs typeface="Times New Roman" panose="02020603050405020304" pitchFamily="18" charset="0"/>
              </a:rPr>
              <a:t>Маюк</a:t>
            </a:r>
            <a:r>
              <a:rPr lang="ru-RU" sz="1800" dirty="0" smtClean="0">
                <a:solidFill>
                  <a:schemeClr val="accent2">
                    <a:lumMod val="50000"/>
                  </a:schemeClr>
                </a:solidFill>
                <a:latin typeface="Times New Roman" panose="02020603050405020304" pitchFamily="18" charset="0"/>
                <a:cs typeface="Times New Roman" panose="02020603050405020304" pitchFamily="18" charset="0"/>
              </a:rPr>
              <a:t> Тамара Николаевна</a:t>
            </a:r>
            <a:endParaRPr lang="ru-RU" sz="1800" dirty="0">
              <a:solidFill>
                <a:schemeClr val="accent2">
                  <a:lumMod val="50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800" dirty="0" err="1">
                <a:solidFill>
                  <a:schemeClr val="accent2">
                    <a:lumMod val="50000"/>
                  </a:schemeClr>
                </a:solidFill>
                <a:latin typeface="Times New Roman" panose="02020603050405020304" pitchFamily="18" charset="0"/>
                <a:cs typeface="Times New Roman" panose="02020603050405020304" pitchFamily="18" charset="0"/>
              </a:rPr>
              <a:t>Мартышевский</a:t>
            </a:r>
            <a:r>
              <a:rPr lang="ru-RU" sz="1800" dirty="0">
                <a:solidFill>
                  <a:schemeClr val="accent2">
                    <a:lumMod val="50000"/>
                  </a:schemeClr>
                </a:solidFill>
                <a:latin typeface="Times New Roman" panose="02020603050405020304" pitchFamily="18" charset="0"/>
                <a:cs typeface="Times New Roman" panose="02020603050405020304" pitchFamily="18" charset="0"/>
              </a:rPr>
              <a:t> Олег Вадимович</a:t>
            </a:r>
          </a:p>
          <a:p>
            <a:pPr>
              <a:lnSpc>
                <a:spcPct val="100000"/>
              </a:lnSpc>
              <a:spcBef>
                <a:spcPts val="0"/>
              </a:spcBef>
            </a:pPr>
            <a:r>
              <a:rPr lang="ru-RU" sz="1800" dirty="0">
                <a:solidFill>
                  <a:schemeClr val="accent2">
                    <a:lumMod val="50000"/>
                  </a:schemeClr>
                </a:solidFill>
                <a:latin typeface="Times New Roman" panose="02020603050405020304" pitchFamily="18" charset="0"/>
                <a:cs typeface="Times New Roman" panose="02020603050405020304" pitchFamily="18" charset="0"/>
              </a:rPr>
              <a:t>Овсянникова Елена Викторовна</a:t>
            </a:r>
          </a:p>
          <a:p>
            <a:pPr>
              <a:lnSpc>
                <a:spcPct val="100000"/>
              </a:lnSpc>
              <a:spcBef>
                <a:spcPts val="0"/>
              </a:spcBef>
            </a:pPr>
            <a:r>
              <a:rPr lang="ru-RU" sz="1800" dirty="0" err="1">
                <a:solidFill>
                  <a:schemeClr val="accent2">
                    <a:lumMod val="50000"/>
                  </a:schemeClr>
                </a:solidFill>
                <a:latin typeface="Times New Roman" panose="02020603050405020304" pitchFamily="18" charset="0"/>
                <a:cs typeface="Times New Roman" panose="02020603050405020304" pitchFamily="18" charset="0"/>
              </a:rPr>
              <a:t>Смольянова</a:t>
            </a:r>
            <a:r>
              <a:rPr lang="ru-RU" sz="1800" dirty="0">
                <a:solidFill>
                  <a:schemeClr val="accent2">
                    <a:lumMod val="50000"/>
                  </a:schemeClr>
                </a:solidFill>
                <a:latin typeface="Times New Roman" panose="02020603050405020304" pitchFamily="18" charset="0"/>
                <a:cs typeface="Times New Roman" panose="02020603050405020304" pitchFamily="18" charset="0"/>
              </a:rPr>
              <a:t> Екатерина Сергеевна </a:t>
            </a:r>
          </a:p>
          <a:p>
            <a:pPr>
              <a:lnSpc>
                <a:spcPct val="100000"/>
              </a:lnSpc>
              <a:spcBef>
                <a:spcPts val="0"/>
              </a:spcBef>
            </a:pPr>
            <a:r>
              <a:rPr lang="ru-RU" sz="1800" dirty="0" err="1" smtClean="0">
                <a:solidFill>
                  <a:schemeClr val="accent2">
                    <a:lumMod val="50000"/>
                  </a:schemeClr>
                </a:solidFill>
                <a:latin typeface="Times New Roman" panose="02020603050405020304" pitchFamily="18" charset="0"/>
                <a:cs typeface="Times New Roman" panose="02020603050405020304" pitchFamily="18" charset="0"/>
              </a:rPr>
              <a:t>Трущелев</a:t>
            </a:r>
            <a:r>
              <a:rPr lang="ru-RU" sz="1800" dirty="0" smtClean="0">
                <a:solidFill>
                  <a:schemeClr val="accent2">
                    <a:lumMod val="50000"/>
                  </a:schemeClr>
                </a:solidFill>
                <a:latin typeface="Times New Roman" panose="02020603050405020304" pitchFamily="18" charset="0"/>
                <a:cs typeface="Times New Roman" panose="02020603050405020304" pitchFamily="18" charset="0"/>
              </a:rPr>
              <a:t> Александр Николаевич</a:t>
            </a:r>
            <a:endParaRPr lang="ru-RU" sz="1800" dirty="0">
              <a:solidFill>
                <a:schemeClr val="accent2">
                  <a:lumMod val="50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800" dirty="0" smtClean="0">
                <a:solidFill>
                  <a:schemeClr val="accent2">
                    <a:lumMod val="50000"/>
                  </a:schemeClr>
                </a:solidFill>
                <a:latin typeface="Times New Roman" panose="02020603050405020304" pitchFamily="18" charset="0"/>
                <a:cs typeface="Times New Roman" panose="02020603050405020304" pitchFamily="18" charset="0"/>
              </a:rPr>
              <a:t>Алтухов Владислав Олегович</a:t>
            </a:r>
            <a:endParaRPr lang="ru-RU" sz="1800" dirty="0">
              <a:solidFill>
                <a:schemeClr val="accent2">
                  <a:lumMod val="50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800" dirty="0" smtClean="0">
                <a:solidFill>
                  <a:schemeClr val="accent2">
                    <a:lumMod val="50000"/>
                  </a:schemeClr>
                </a:solidFill>
                <a:latin typeface="Times New Roman" panose="02020603050405020304" pitchFamily="18" charset="0"/>
                <a:cs typeface="Times New Roman" panose="02020603050405020304" pitchFamily="18" charset="0"/>
              </a:rPr>
              <a:t>Гроза Надежда Григорьевна</a:t>
            </a:r>
            <a:endParaRPr lang="ru-RU" sz="1800" dirty="0">
              <a:solidFill>
                <a:schemeClr val="accent2">
                  <a:lumMod val="50000"/>
                </a:schemeClr>
              </a:solidFill>
              <a:latin typeface="Times New Roman" panose="02020603050405020304" pitchFamily="18" charset="0"/>
              <a:cs typeface="Times New Roman" panose="02020603050405020304" pitchFamily="18" charset="0"/>
            </a:endParaRPr>
          </a:p>
          <a:p>
            <a:pPr>
              <a:lnSpc>
                <a:spcPct val="100000"/>
              </a:lnSpc>
              <a:spcBef>
                <a:spcPts val="0"/>
              </a:spcBef>
            </a:pPr>
            <a:r>
              <a:rPr lang="ru-RU" sz="1800" dirty="0" err="1">
                <a:solidFill>
                  <a:schemeClr val="accent2">
                    <a:lumMod val="50000"/>
                  </a:schemeClr>
                </a:solidFill>
                <a:latin typeface="Times New Roman" panose="02020603050405020304" pitchFamily="18" charset="0"/>
                <a:cs typeface="Times New Roman" panose="02020603050405020304" pitchFamily="18" charset="0"/>
              </a:rPr>
              <a:t>Янчевская</a:t>
            </a:r>
            <a:r>
              <a:rPr lang="ru-RU" sz="1800" dirty="0">
                <a:solidFill>
                  <a:schemeClr val="accent2">
                    <a:lumMod val="50000"/>
                  </a:schemeClr>
                </a:solidFill>
                <a:latin typeface="Times New Roman" panose="02020603050405020304" pitchFamily="18" charset="0"/>
                <a:cs typeface="Times New Roman" panose="02020603050405020304" pitchFamily="18" charset="0"/>
              </a:rPr>
              <a:t> Надежда Александровна</a:t>
            </a:r>
          </a:p>
          <a:p>
            <a:pPr>
              <a:lnSpc>
                <a:spcPct val="100000"/>
              </a:lnSpc>
              <a:spcBef>
                <a:spcPts val="0"/>
              </a:spcBef>
            </a:pPr>
            <a:r>
              <a:rPr lang="ru-RU" sz="1800" dirty="0">
                <a:solidFill>
                  <a:schemeClr val="accent2">
                    <a:lumMod val="50000"/>
                  </a:schemeClr>
                </a:solidFill>
                <a:latin typeface="Times New Roman" panose="02020603050405020304" pitchFamily="18" charset="0"/>
                <a:cs typeface="Times New Roman" panose="02020603050405020304" pitchFamily="18" charset="0"/>
              </a:rPr>
              <a:t>- педагог-организатор</a:t>
            </a:r>
          </a:p>
          <a:p>
            <a:pPr>
              <a:lnSpc>
                <a:spcPct val="100000"/>
              </a:lnSpc>
              <a:spcBef>
                <a:spcPts val="0"/>
              </a:spcBef>
            </a:pPr>
            <a:r>
              <a:rPr lang="ru-RU" sz="1800" dirty="0" smtClean="0">
                <a:solidFill>
                  <a:schemeClr val="accent2">
                    <a:lumMod val="50000"/>
                  </a:schemeClr>
                </a:solidFill>
                <a:latin typeface="Times New Roman" panose="02020603050405020304" pitchFamily="18" charset="0"/>
                <a:cs typeface="Times New Roman" panose="02020603050405020304" pitchFamily="18" charset="0"/>
              </a:rPr>
              <a:t>Коренева Яна Сергеевна</a:t>
            </a:r>
            <a:endParaRPr lang="ru-RU" sz="18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4"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64914" y="3623768"/>
            <a:ext cx="25209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Таблица 1"/>
          <p:cNvGraphicFramePr>
            <a:graphicFrameLocks noGrp="1"/>
          </p:cNvGraphicFramePr>
          <p:nvPr>
            <p:extLst>
              <p:ext uri="{D42A27DB-BD31-4B8C-83A1-F6EECF244321}">
                <p14:modId xmlns:p14="http://schemas.microsoft.com/office/powerpoint/2010/main" val="3448572042"/>
              </p:ext>
            </p:extLst>
          </p:nvPr>
        </p:nvGraphicFramePr>
        <p:xfrm>
          <a:off x="4787108" y="4587240"/>
          <a:ext cx="4303486" cy="2270760"/>
        </p:xfrm>
        <a:graphic>
          <a:graphicData uri="http://schemas.openxmlformats.org/drawingml/2006/table">
            <a:tbl>
              <a:tblPr firstRow="1" bandRow="1">
                <a:tableStyleId>{2D5ABB26-0587-4C30-8999-92F81FD0307C}</a:tableStyleId>
              </a:tblPr>
              <a:tblGrid>
                <a:gridCol w="4303486">
                  <a:extLst>
                    <a:ext uri="{9D8B030D-6E8A-4147-A177-3AD203B41FA5}">
                      <a16:colId xmlns:a16="http://schemas.microsoft.com/office/drawing/2014/main" val="2104945816"/>
                    </a:ext>
                  </a:extLst>
                </a:gridCol>
              </a:tblGrid>
              <a:tr h="2009503">
                <a:tc>
                  <a: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ru-RU" sz="1700" b="1" i="0" u="none" strike="noStrike" kern="1200" cap="none" spc="0" normalizeH="0" baseline="0" noProof="0" dirty="0" smtClean="0">
                          <a:ln>
                            <a:noFill/>
                          </a:ln>
                          <a:solidFill>
                            <a:srgbClr val="2683C6">
                              <a:lumMod val="50000"/>
                            </a:srgbClr>
                          </a:solidFill>
                          <a:effectLst/>
                          <a:uLnTx/>
                          <a:uFillTx/>
                          <a:latin typeface="Times New Roman" panose="02020603050405020304" pitchFamily="18" charset="0"/>
                          <a:ea typeface="+mn-ea"/>
                          <a:cs typeface="Times New Roman" panose="02020603050405020304" pitchFamily="18" charset="0"/>
                        </a:rPr>
                        <a:t>Совместители:</a:t>
                      </a:r>
                      <a:endParaRPr kumimoji="0" lang="ru-RU" sz="1700" b="0" i="0" u="none" strike="noStrike" kern="1200" cap="none" spc="0" normalizeH="0" baseline="0" noProof="0" dirty="0" smtClean="0">
                        <a:ln>
                          <a:noFill/>
                        </a:ln>
                        <a:solidFill>
                          <a:srgbClr val="2683C6">
                            <a:lumMod val="50000"/>
                          </a:srgbClr>
                        </a:solidFill>
                        <a:effectLst/>
                        <a:uLnTx/>
                        <a:uFillTx/>
                        <a:latin typeface="Times New Roman" panose="02020603050405020304" pitchFamily="18" charset="0"/>
                        <a:ea typeface="+mn-ea"/>
                        <a:cs typeface="Times New Roman" panose="02020603050405020304" pitchFamily="18" charset="0"/>
                      </a:endParaRPr>
                    </a:p>
                    <a:p>
                      <a:pPr marL="285750" indent="-285750">
                        <a:buFont typeface="Arial" panose="020B0604020202020204" pitchFamily="34" charset="0"/>
                        <a:buChar char="•"/>
                      </a:pPr>
                      <a:r>
                        <a:rPr lang="ru-RU" sz="1800" dirty="0" err="1" smtClean="0">
                          <a:solidFill>
                            <a:srgbClr val="2E5775"/>
                          </a:solidFill>
                          <a:latin typeface="Times New Roman" panose="02020603050405020304" pitchFamily="18" charset="0"/>
                          <a:cs typeface="Times New Roman" panose="02020603050405020304" pitchFamily="18" charset="0"/>
                        </a:rPr>
                        <a:t>Беннер</a:t>
                      </a:r>
                      <a:r>
                        <a:rPr lang="ru-RU" sz="1800" baseline="0" dirty="0" smtClean="0">
                          <a:solidFill>
                            <a:srgbClr val="2E5775"/>
                          </a:solidFill>
                          <a:latin typeface="Times New Roman" panose="02020603050405020304" pitchFamily="18" charset="0"/>
                          <a:cs typeface="Times New Roman" panose="02020603050405020304" pitchFamily="18" charset="0"/>
                        </a:rPr>
                        <a:t> Елена Михайловна</a:t>
                      </a:r>
                    </a:p>
                    <a:p>
                      <a:pPr marL="285750" indent="-285750">
                        <a:buFont typeface="Arial" panose="020B0604020202020204" pitchFamily="34" charset="0"/>
                        <a:buChar char="•"/>
                      </a:pPr>
                      <a:r>
                        <a:rPr lang="ru-RU" sz="1800" dirty="0" smtClean="0">
                          <a:solidFill>
                            <a:srgbClr val="2E5775"/>
                          </a:solidFill>
                          <a:latin typeface="Times New Roman" panose="02020603050405020304" pitchFamily="18" charset="0"/>
                          <a:cs typeface="Times New Roman" panose="02020603050405020304" pitchFamily="18" charset="0"/>
                        </a:rPr>
                        <a:t>Головченко</a:t>
                      </a:r>
                      <a:r>
                        <a:rPr lang="ru-RU" sz="1800" baseline="0" dirty="0" smtClean="0">
                          <a:solidFill>
                            <a:srgbClr val="2E5775"/>
                          </a:solidFill>
                          <a:latin typeface="Times New Roman" panose="02020603050405020304" pitchFamily="18" charset="0"/>
                          <a:cs typeface="Times New Roman" panose="02020603050405020304" pitchFamily="18" charset="0"/>
                        </a:rPr>
                        <a:t> Алексей Васильевич</a:t>
                      </a:r>
                    </a:p>
                    <a:p>
                      <a:pPr marL="285750" indent="-285750">
                        <a:buFont typeface="Arial" panose="020B0604020202020204" pitchFamily="34" charset="0"/>
                        <a:buChar char="•"/>
                      </a:pPr>
                      <a:r>
                        <a:rPr lang="ru-RU" sz="1800" baseline="0" dirty="0" err="1" smtClean="0">
                          <a:solidFill>
                            <a:srgbClr val="2E5775"/>
                          </a:solidFill>
                          <a:latin typeface="Times New Roman" panose="02020603050405020304" pitchFamily="18" charset="0"/>
                          <a:cs typeface="Times New Roman" panose="02020603050405020304" pitchFamily="18" charset="0"/>
                        </a:rPr>
                        <a:t>Клюкина</a:t>
                      </a:r>
                      <a:r>
                        <a:rPr lang="ru-RU" sz="1800" baseline="0" dirty="0" smtClean="0">
                          <a:solidFill>
                            <a:srgbClr val="2E5775"/>
                          </a:solidFill>
                          <a:latin typeface="Times New Roman" panose="02020603050405020304" pitchFamily="18" charset="0"/>
                          <a:cs typeface="Times New Roman" panose="02020603050405020304" pitchFamily="18" charset="0"/>
                        </a:rPr>
                        <a:t> Любовь Михайловна</a:t>
                      </a:r>
                    </a:p>
                    <a:p>
                      <a:pPr marL="285750" indent="-285750">
                        <a:buFont typeface="Arial" panose="020B0604020202020204" pitchFamily="34" charset="0"/>
                        <a:buChar char="•"/>
                      </a:pPr>
                      <a:r>
                        <a:rPr lang="ru-RU" sz="1800" baseline="0" dirty="0" err="1" smtClean="0">
                          <a:solidFill>
                            <a:srgbClr val="2E5775"/>
                          </a:solidFill>
                          <a:latin typeface="Times New Roman" panose="02020603050405020304" pitchFamily="18" charset="0"/>
                          <a:cs typeface="Times New Roman" panose="02020603050405020304" pitchFamily="18" charset="0"/>
                        </a:rPr>
                        <a:t>Сычихин</a:t>
                      </a:r>
                      <a:r>
                        <a:rPr lang="ru-RU" sz="1800" baseline="0" dirty="0" smtClean="0">
                          <a:solidFill>
                            <a:srgbClr val="2E5775"/>
                          </a:solidFill>
                          <a:latin typeface="Times New Roman" panose="02020603050405020304" pitchFamily="18" charset="0"/>
                          <a:cs typeface="Times New Roman" panose="02020603050405020304" pitchFamily="18" charset="0"/>
                        </a:rPr>
                        <a:t> Андрей Александрович</a:t>
                      </a:r>
                    </a:p>
                    <a:p>
                      <a:pPr marL="285750" indent="-285750">
                        <a:buFont typeface="Arial" panose="020B0604020202020204" pitchFamily="34" charset="0"/>
                        <a:buChar char="•"/>
                      </a:pPr>
                      <a:r>
                        <a:rPr lang="ru-RU" sz="1800" baseline="0" dirty="0" smtClean="0">
                          <a:solidFill>
                            <a:srgbClr val="2E5775"/>
                          </a:solidFill>
                          <a:latin typeface="Times New Roman" panose="02020603050405020304" pitchFamily="18" charset="0"/>
                          <a:cs typeface="Times New Roman" panose="02020603050405020304" pitchFamily="18" charset="0"/>
                        </a:rPr>
                        <a:t>Янковская Александра Валентиновна</a:t>
                      </a:r>
                      <a:endParaRPr lang="ru-RU" sz="1800" dirty="0" smtClean="0">
                        <a:solidFill>
                          <a:srgbClr val="2E5775"/>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ru-RU" sz="1800" dirty="0" smtClean="0">
                        <a:solidFill>
                          <a:srgbClr val="2E5775"/>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ru-RU" sz="1800" dirty="0">
                        <a:solidFill>
                          <a:srgbClr val="2E5775"/>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9375040"/>
                  </a:ext>
                </a:extLst>
              </a:tr>
            </a:tbl>
          </a:graphicData>
        </a:graphic>
      </p:graphicFrame>
    </p:spTree>
    <p:extLst>
      <p:ext uri="{BB962C8B-B14F-4D97-AF65-F5344CB8AC3E}">
        <p14:creationId xmlns:p14="http://schemas.microsoft.com/office/powerpoint/2010/main" val="26333533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200" dirty="0" smtClean="0"/>
              <a:t>Учащаяся объединения «</a:t>
            </a:r>
            <a:r>
              <a:rPr lang="ru-RU" sz="3200" dirty="0" err="1" smtClean="0"/>
              <a:t>АртКолор</a:t>
            </a:r>
            <a:r>
              <a:rPr lang="ru-RU" sz="3200" dirty="0" smtClean="0"/>
              <a:t>» вошла Малышева Диана в </a:t>
            </a:r>
            <a:r>
              <a:rPr lang="ru-RU" sz="3200" dirty="0" err="1" smtClean="0"/>
              <a:t>лонг</a:t>
            </a:r>
            <a:r>
              <a:rPr lang="ru-RU" sz="3200" dirty="0" smtClean="0"/>
              <a:t> лист Международного конкурса детского рисунка «Моя Россия»</a:t>
            </a:r>
            <a:endParaRPr lang="ru-RU" sz="3200" dirty="0"/>
          </a:p>
        </p:txBody>
      </p:sp>
      <p:pic>
        <p:nvPicPr>
          <p:cNvPr id="5" name="Объект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 r="669" b="3016"/>
          <a:stretch/>
        </p:blipFill>
        <p:spPr>
          <a:xfrm>
            <a:off x="724970" y="1846262"/>
            <a:ext cx="2794855" cy="4022724"/>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217193" y="1846261"/>
            <a:ext cx="2715763" cy="4022725"/>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6131" y="1835439"/>
            <a:ext cx="2838736" cy="4033547"/>
          </a:xfrm>
          <a:prstGeom prst="rect">
            <a:avLst/>
          </a:prstGeom>
        </p:spPr>
      </p:pic>
    </p:spTree>
    <p:extLst>
      <p:ext uri="{BB962C8B-B14F-4D97-AF65-F5344CB8AC3E}">
        <p14:creationId xmlns:p14="http://schemas.microsoft.com/office/powerpoint/2010/main" val="3163037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0"/>
            <a:ext cx="10058400" cy="1450757"/>
          </a:xfrm>
        </p:spPr>
        <p:txBody>
          <a:bodyPr>
            <a:noAutofit/>
          </a:bodyPr>
          <a:lstStyle/>
          <a:p>
            <a:pPr algn="ctr"/>
            <a:r>
              <a:rPr lang="ru-RU" sz="2800" dirty="0" smtClean="0"/>
              <a:t>Учащиеся станции получили высшие награды </a:t>
            </a:r>
            <a:r>
              <a:rPr lang="ru-RU" sz="2800" dirty="0"/>
              <a:t>в XIII </a:t>
            </a:r>
            <a:r>
              <a:rPr lang="ru-RU" sz="2800" dirty="0" smtClean="0"/>
              <a:t>сезоне </a:t>
            </a:r>
            <a:r>
              <a:rPr lang="ru-RU" sz="2800" dirty="0"/>
              <a:t>Международного конкурса "Школьный патент - шаг в будущее". </a:t>
            </a:r>
          </a:p>
        </p:txBody>
      </p:sp>
      <p:pic>
        <p:nvPicPr>
          <p:cNvPr id="8" name="Объект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975113" y="1845735"/>
            <a:ext cx="3180567" cy="4240757"/>
          </a:xfrm>
        </p:spPr>
      </p:pic>
      <p:pic>
        <p:nvPicPr>
          <p:cNvPr id="7" name="Объект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7280" y="1845735"/>
            <a:ext cx="3232977" cy="4310637"/>
          </a:xfr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880" y="3130127"/>
            <a:ext cx="2831199" cy="1741851"/>
          </a:xfrm>
          <a:prstGeom prst="rect">
            <a:avLst/>
          </a:prstGeom>
        </p:spPr>
      </p:pic>
    </p:spTree>
    <p:extLst>
      <p:ext uri="{BB962C8B-B14F-4D97-AF65-F5344CB8AC3E}">
        <p14:creationId xmlns:p14="http://schemas.microsoft.com/office/powerpoint/2010/main" val="2236264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6143" y="125123"/>
            <a:ext cx="8843554" cy="1181164"/>
          </a:xfrm>
        </p:spPr>
        <p:txBody>
          <a:bodyPr>
            <a:noAutofit/>
          </a:bodyPr>
          <a:lstStyle/>
          <a:p>
            <a:pPr algn="ctr"/>
            <a:r>
              <a:rPr lang="ru-RU" sz="2800" b="1" dirty="0" smtClean="0"/>
              <a:t>МЕРОПРИЯТИЯ ВСЕРОССИЙСКОГО УРОВНЯ</a:t>
            </a:r>
            <a:r>
              <a:rPr lang="ru-RU" sz="2800" dirty="0" smtClean="0"/>
              <a:t/>
            </a:r>
            <a:br>
              <a:rPr lang="ru-RU" sz="2800" dirty="0" smtClean="0"/>
            </a:br>
            <a:endParaRPr lang="ru-RU" sz="2800" dirty="0"/>
          </a:p>
        </p:txBody>
      </p:sp>
      <p:pic>
        <p:nvPicPr>
          <p:cNvPr id="6" name="Объект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96143" y="1854926"/>
            <a:ext cx="3095093" cy="4318735"/>
          </a:xfrm>
        </p:spPr>
      </p:pic>
      <p:sp>
        <p:nvSpPr>
          <p:cNvPr id="9" name="Объект 8"/>
          <p:cNvSpPr>
            <a:spLocks noGrp="1"/>
          </p:cNvSpPr>
          <p:nvPr>
            <p:ph sz="quarter" idx="4"/>
          </p:nvPr>
        </p:nvSpPr>
        <p:spPr>
          <a:xfrm>
            <a:off x="6217920" y="1972491"/>
            <a:ext cx="4937760" cy="3896603"/>
          </a:xfrm>
        </p:spPr>
        <p:txBody>
          <a:bodyPr/>
          <a:lstStyle/>
          <a:p>
            <a:pPr algn="ctr"/>
            <a:endParaRPr lang="ru-RU" dirty="0" smtClean="0"/>
          </a:p>
          <a:p>
            <a:pPr algn="ctr"/>
            <a:endParaRPr lang="ru-RU" dirty="0"/>
          </a:p>
          <a:p>
            <a:pPr algn="ctr"/>
            <a:endParaRPr lang="ru-RU" dirty="0" smtClean="0"/>
          </a:p>
          <a:p>
            <a:pPr algn="ctr"/>
            <a:r>
              <a:rPr lang="ru-RU" dirty="0" smtClean="0"/>
              <a:t>Юные </a:t>
            </a:r>
            <a:r>
              <a:rPr lang="ru-RU" dirty="0"/>
              <a:t>инспекторы движения Станции юных техников стали ПОБЕДИТЕЛЯМИ Всероссийского конкурса "БЕЗОПАСНАЯ ДОРОГА - ДЕТЯМ"</a:t>
            </a:r>
          </a:p>
        </p:txBody>
      </p:sp>
    </p:spTree>
    <p:extLst>
      <p:ext uri="{BB962C8B-B14F-4D97-AF65-F5344CB8AC3E}">
        <p14:creationId xmlns:p14="http://schemas.microsoft.com/office/powerpoint/2010/main" val="4095128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1277" y="509450"/>
            <a:ext cx="9345317" cy="1045029"/>
          </a:xfrm>
        </p:spPr>
        <p:txBody>
          <a:bodyPr>
            <a:noAutofit/>
          </a:bodyPr>
          <a:lstStyle/>
          <a:p>
            <a:pPr algn="ctr"/>
            <a:r>
              <a:rPr lang="ru-RU" sz="2400" dirty="0" err="1" smtClean="0"/>
              <a:t>Трущелев</a:t>
            </a:r>
            <a:r>
              <a:rPr lang="ru-RU" sz="2400" dirty="0" smtClean="0"/>
              <a:t> Архип, </a:t>
            </a:r>
            <a:r>
              <a:rPr lang="ru-RU" sz="2400" dirty="0" err="1" smtClean="0"/>
              <a:t>Трущелев</a:t>
            </a:r>
            <a:r>
              <a:rPr lang="ru-RU" sz="2400" dirty="0" smtClean="0"/>
              <a:t> Филипп и Баранов Максим заняли почетное 3 место в номинации «Видеоролик» во Всероссийском многожанровом дистанционном конкурсе </a:t>
            </a:r>
            <a:r>
              <a:rPr lang="ru-RU" sz="2400" dirty="0"/>
              <a:t>«</a:t>
            </a:r>
            <a:r>
              <a:rPr lang="ru-RU" sz="2400" dirty="0" err="1"/>
              <a:t>Лето.Лагерь.Like</a:t>
            </a:r>
            <a:r>
              <a:rPr lang="ru-RU" sz="2400" dirty="0"/>
              <a:t>» среди детских оздоровительных лагерей России.</a:t>
            </a:r>
          </a:p>
        </p:txBody>
      </p:sp>
      <p:pic>
        <p:nvPicPr>
          <p:cNvPr id="8" name="Объект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3655" y="2006204"/>
            <a:ext cx="5394642" cy="4045980"/>
          </a:xfrm>
        </p:spPr>
      </p:pic>
      <p:pic>
        <p:nvPicPr>
          <p:cNvPr id="7" name="Объект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87709" y="1846263"/>
            <a:ext cx="3133832" cy="4395506"/>
          </a:xfrm>
        </p:spPr>
      </p:pic>
    </p:spTree>
    <p:extLst>
      <p:ext uri="{BB962C8B-B14F-4D97-AF65-F5344CB8AC3E}">
        <p14:creationId xmlns:p14="http://schemas.microsoft.com/office/powerpoint/2010/main" val="19352215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800" dirty="0" smtClean="0"/>
              <a:t>Во всероссийском конкурсе </a:t>
            </a:r>
            <a:r>
              <a:rPr lang="ru-RU" sz="2800" dirty="0"/>
              <a:t>видеороликов "Знаешь? Научи!" </a:t>
            </a:r>
            <a:r>
              <a:rPr lang="ru-RU" sz="2800" dirty="0" smtClean="0"/>
              <a:t>участвовали </a:t>
            </a:r>
            <a:r>
              <a:rPr lang="ru-RU" sz="2800" dirty="0"/>
              <a:t>3,5 тыс. школьников, среди которых были учащиеся Станции юных техников.</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62003" y="1846263"/>
            <a:ext cx="3105941" cy="4396353"/>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04998" y="1846263"/>
            <a:ext cx="3106100" cy="4396578"/>
          </a:xfrm>
        </p:spPr>
      </p:pic>
    </p:spTree>
    <p:extLst>
      <p:ext uri="{BB962C8B-B14F-4D97-AF65-F5344CB8AC3E}">
        <p14:creationId xmlns:p14="http://schemas.microsoft.com/office/powerpoint/2010/main" val="7386704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9977" y="182881"/>
            <a:ext cx="9797143" cy="1280159"/>
          </a:xfrm>
        </p:spPr>
        <p:txBody>
          <a:bodyPr>
            <a:noAutofit/>
          </a:bodyPr>
          <a:lstStyle/>
          <a:p>
            <a:pPr algn="ctr"/>
            <a:r>
              <a:rPr lang="ru-RU" sz="2800" dirty="0" smtClean="0"/>
              <a:t>Ежегодно учащиеся Станции юных техников принимают участие во Всероссийском конкурсе «Рисуем вместе с КОМУС!»</a:t>
            </a:r>
            <a:endParaRPr lang="ru-RU" sz="2800" dirty="0"/>
          </a:p>
        </p:txBody>
      </p:sp>
      <p:pic>
        <p:nvPicPr>
          <p:cNvPr id="6" name="Объект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74668" y="1833200"/>
            <a:ext cx="3337321" cy="4449762"/>
          </a:xfrm>
        </p:spPr>
      </p:pic>
      <p:pic>
        <p:nvPicPr>
          <p:cNvPr id="5" name="Объект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83326" y="1833200"/>
            <a:ext cx="5957297" cy="4467973"/>
          </a:xfrm>
        </p:spPr>
      </p:pic>
    </p:spTree>
    <p:extLst>
      <p:ext uri="{BB962C8B-B14F-4D97-AF65-F5344CB8AC3E}">
        <p14:creationId xmlns:p14="http://schemas.microsoft.com/office/powerpoint/2010/main" val="3965532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5839" y="540912"/>
            <a:ext cx="10476411" cy="830688"/>
          </a:xfrm>
        </p:spPr>
        <p:txBody>
          <a:bodyPr>
            <a:noAutofit/>
          </a:bodyPr>
          <a:lstStyle/>
          <a:p>
            <a:pPr algn="ctr"/>
            <a:r>
              <a:rPr lang="ru-RU" sz="2800" dirty="0" err="1" smtClean="0"/>
              <a:t>Трущелев</a:t>
            </a:r>
            <a:r>
              <a:rPr lang="ru-RU" sz="2800" dirty="0" smtClean="0"/>
              <a:t> Архип и </a:t>
            </a:r>
            <a:r>
              <a:rPr lang="ru-RU" sz="2800" dirty="0" err="1" smtClean="0"/>
              <a:t>Доткаев</a:t>
            </a:r>
            <a:r>
              <a:rPr lang="ru-RU" sz="2800" dirty="0" smtClean="0"/>
              <a:t> Валерий </a:t>
            </a:r>
            <a:r>
              <a:rPr lang="ru-RU" sz="2800" dirty="0"/>
              <a:t>стали финалистами Всероссийского конкурса инновационных технологических проектов!</a:t>
            </a:r>
          </a:p>
        </p:txBody>
      </p:sp>
      <p:pic>
        <p:nvPicPr>
          <p:cNvPr id="8" name="Объект 7"/>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999" r="6262"/>
          <a:stretch/>
        </p:blipFill>
        <p:spPr>
          <a:xfrm>
            <a:off x="3565162" y="2025057"/>
            <a:ext cx="4796292" cy="3317965"/>
          </a:xfrm>
        </p:spPr>
      </p:pic>
      <p:pic>
        <p:nvPicPr>
          <p:cNvPr id="9" name="Объект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8994" y="1894747"/>
            <a:ext cx="2845705" cy="4022725"/>
          </a:xfr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4816" y="2025057"/>
            <a:ext cx="2821940" cy="3989130"/>
          </a:xfrm>
          <a:prstGeom prst="rect">
            <a:avLst/>
          </a:prstGeom>
        </p:spPr>
      </p:pic>
    </p:spTree>
    <p:extLst>
      <p:ext uri="{BB962C8B-B14F-4D97-AF65-F5344CB8AC3E}">
        <p14:creationId xmlns:p14="http://schemas.microsoft.com/office/powerpoint/2010/main" val="14900049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600" dirty="0"/>
              <a:t>Юные инспекторы движения Станции юных техников стали </a:t>
            </a:r>
            <a:r>
              <a:rPr lang="ru-RU" sz="3600" dirty="0" smtClean="0"/>
              <a:t>победителями </a:t>
            </a:r>
            <a:r>
              <a:rPr lang="ru-RU" sz="3600" dirty="0"/>
              <a:t>Всероссийского конкурса "БЕЗОПАСНАЯ ДОРОГА - ДЕТЯМ"</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67150" y="1937703"/>
            <a:ext cx="3008861" cy="4198412"/>
          </a:xfrm>
        </p:spPr>
      </p:pic>
    </p:spTree>
    <p:extLst>
      <p:ext uri="{BB962C8B-B14F-4D97-AF65-F5344CB8AC3E}">
        <p14:creationId xmlns:p14="http://schemas.microsoft.com/office/powerpoint/2010/main" val="23819656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167425"/>
            <a:ext cx="10058400" cy="1518419"/>
          </a:xfrm>
        </p:spPr>
        <p:txBody>
          <a:bodyPr>
            <a:noAutofit/>
          </a:bodyPr>
          <a:lstStyle/>
          <a:p>
            <a:pPr algn="ctr"/>
            <a:r>
              <a:rPr lang="ru-RU" sz="2800" dirty="0" smtClean="0"/>
              <a:t>Учащиеся Станции приняли активное участие в Олимпиаде по программированию на </a:t>
            </a:r>
            <a:r>
              <a:rPr lang="en-US" sz="2800" dirty="0" smtClean="0"/>
              <a:t>Scratch, </a:t>
            </a:r>
            <a:r>
              <a:rPr lang="ru-RU" sz="2800" dirty="0" smtClean="0"/>
              <a:t> а также в конкурсе спрайтов проекта «Мир </a:t>
            </a:r>
            <a:r>
              <a:rPr lang="en-US" sz="2800" dirty="0" smtClean="0"/>
              <a:t>Scratch</a:t>
            </a:r>
            <a:r>
              <a:rPr lang="ru-RU" sz="2800" dirty="0" smtClean="0"/>
              <a:t>»</a:t>
            </a:r>
            <a:endParaRPr lang="ru-RU" sz="2800" dirty="0"/>
          </a:p>
        </p:txBody>
      </p:sp>
      <p:pic>
        <p:nvPicPr>
          <p:cNvPr id="9" name="Объект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20996364">
            <a:off x="284291" y="2365123"/>
            <a:ext cx="2455367" cy="3470938"/>
          </a:xfrm>
        </p:spPr>
      </p:pic>
      <p:pic>
        <p:nvPicPr>
          <p:cNvPr id="10" name="Объект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742241" y="3025298"/>
            <a:ext cx="2074132" cy="2864531"/>
          </a:xfr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530" y="1837496"/>
            <a:ext cx="2008359" cy="2773693"/>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4830">
            <a:off x="8973820" y="2244522"/>
            <a:ext cx="2625997" cy="371214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8979" y="3025298"/>
            <a:ext cx="2010327" cy="2776410"/>
          </a:xfrm>
          <a:prstGeom prst="rect">
            <a:avLst/>
          </a:prstGeom>
        </p:spPr>
      </p:pic>
    </p:spTree>
    <p:extLst>
      <p:ext uri="{BB962C8B-B14F-4D97-AF65-F5344CB8AC3E}">
        <p14:creationId xmlns:p14="http://schemas.microsoft.com/office/powerpoint/2010/main" val="33103908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35088"/>
            <a:ext cx="10058400" cy="1450757"/>
          </a:xfrm>
        </p:spPr>
        <p:txBody>
          <a:bodyPr>
            <a:noAutofit/>
          </a:bodyPr>
          <a:lstStyle/>
          <a:p>
            <a:pPr algn="ctr"/>
            <a:r>
              <a:rPr lang="ru-RU" sz="2800" dirty="0" smtClean="0"/>
              <a:t>1 место в творческом конкурсе «Визитная карточка команды» на Всероссийском первенстве по </a:t>
            </a:r>
            <a:r>
              <a:rPr lang="ru-RU" sz="2800" dirty="0" err="1" smtClean="0"/>
              <a:t>автомногоборью</a:t>
            </a:r>
            <a:r>
              <a:rPr lang="ru-RU" sz="2800" dirty="0" smtClean="0"/>
              <a:t> заняла команда МАУДО СЮТ </a:t>
            </a:r>
            <a:r>
              <a:rPr lang="ru-RU" sz="2800" dirty="0"/>
              <a:t>в составе </a:t>
            </a:r>
            <a:r>
              <a:rPr lang="ru-RU" sz="2800" dirty="0" err="1" smtClean="0"/>
              <a:t>Кантонистовой</a:t>
            </a:r>
            <a:r>
              <a:rPr lang="ru-RU" sz="2800" dirty="0" smtClean="0"/>
              <a:t> Екатерины, </a:t>
            </a:r>
            <a:r>
              <a:rPr lang="ru-RU" sz="2800" dirty="0" err="1" smtClean="0"/>
              <a:t>Гаврюкова</a:t>
            </a:r>
            <a:r>
              <a:rPr lang="ru-RU" sz="2800" dirty="0" smtClean="0"/>
              <a:t> Михаила, </a:t>
            </a:r>
            <a:r>
              <a:rPr lang="ru-RU" sz="2800" dirty="0" err="1" smtClean="0"/>
              <a:t>Слонкина</a:t>
            </a:r>
            <a:r>
              <a:rPr lang="ru-RU" sz="2800" dirty="0" smtClean="0"/>
              <a:t> Вадима и </a:t>
            </a:r>
            <a:r>
              <a:rPr lang="ru-RU" sz="2800" dirty="0" err="1"/>
              <a:t>Бавтрук</a:t>
            </a:r>
            <a:r>
              <a:rPr lang="ru-RU" sz="2800" dirty="0"/>
              <a:t> </a:t>
            </a:r>
            <a:r>
              <a:rPr lang="ru-RU" sz="2800" dirty="0" smtClean="0"/>
              <a:t>Варвары</a:t>
            </a:r>
            <a:endParaRPr lang="ru-RU" sz="2800" dirty="0"/>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9179" y="1845735"/>
            <a:ext cx="3286774" cy="4376962"/>
          </a:xfrm>
        </p:spPr>
      </p:pic>
      <p:pic>
        <p:nvPicPr>
          <p:cNvPr id="8" name="Объект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49441" y="1845735"/>
            <a:ext cx="3082833" cy="4380868"/>
          </a:xfrm>
        </p:spPr>
      </p:pic>
    </p:spTree>
    <p:extLst>
      <p:ext uri="{BB962C8B-B14F-4D97-AF65-F5344CB8AC3E}">
        <p14:creationId xmlns:p14="http://schemas.microsoft.com/office/powerpoint/2010/main" val="37300576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03476"/>
            <a:ext cx="10058400" cy="575842"/>
          </a:xfrm>
        </p:spPr>
        <p:txBody>
          <a:bodyPr>
            <a:normAutofit fontScale="90000"/>
          </a:bodyPr>
          <a:lstStyle/>
          <a:p>
            <a:pPr indent="450850" algn="ctr"/>
            <a:r>
              <a:rPr lang="ru-RU" b="1" dirty="0" smtClean="0">
                <a:solidFill>
                  <a:schemeClr val="tx1"/>
                </a:solidFill>
                <a:latin typeface="Times New Roman" pitchFamily="18" charset="0"/>
                <a:cs typeface="Times New Roman" pitchFamily="18" charset="0"/>
              </a:rPr>
              <a:t>Нормативно – правовая база</a:t>
            </a:r>
            <a:endParaRPr lang="ru-RU" b="1" dirty="0">
              <a:solidFill>
                <a:schemeClr val="tx1"/>
              </a:solidFill>
              <a:latin typeface="Times New Roman" pitchFamily="18" charset="0"/>
              <a:cs typeface="Times New Roman" pitchFamily="18" charset="0"/>
            </a:endParaRPr>
          </a:p>
        </p:txBody>
      </p:sp>
      <p:sp>
        <p:nvSpPr>
          <p:cNvPr id="3" name="Объект 2"/>
          <p:cNvSpPr>
            <a:spLocks noGrp="1"/>
          </p:cNvSpPr>
          <p:nvPr>
            <p:ph idx="1"/>
          </p:nvPr>
        </p:nvSpPr>
        <p:spPr>
          <a:xfrm>
            <a:off x="375112" y="936072"/>
            <a:ext cx="11502736" cy="5818909"/>
          </a:xfrm>
        </p:spPr>
        <p:txBody>
          <a:bodyPr>
            <a:normAutofit fontScale="92500"/>
          </a:bodyPr>
          <a:lstStyle/>
          <a:p>
            <a:pPr indent="0">
              <a:buNone/>
            </a:pPr>
            <a:r>
              <a:rPr lang="ru-RU" sz="1400" b="1" dirty="0" smtClean="0">
                <a:solidFill>
                  <a:schemeClr val="tx1"/>
                </a:solidFill>
                <a:latin typeface="Times New Roman" pitchFamily="18" charset="0"/>
                <a:cs typeface="Times New Roman" pitchFamily="18" charset="0"/>
              </a:rPr>
              <a:t>Устав учреждения: </a:t>
            </a:r>
            <a:r>
              <a:rPr lang="ru-RU" sz="1400" dirty="0" smtClean="0">
                <a:solidFill>
                  <a:schemeClr val="tx1"/>
                </a:solidFill>
                <a:latin typeface="Times New Roman" pitchFamily="18" charset="0"/>
                <a:cs typeface="Times New Roman" pitchFamily="18" charset="0"/>
              </a:rPr>
              <a:t>Устав муниципального автономного учреждения дополнительного образования города Калининграда Станции юных техников.</a:t>
            </a:r>
          </a:p>
          <a:p>
            <a:pPr indent="450850" algn="just"/>
            <a:r>
              <a:rPr lang="ru-RU" sz="1400" b="1" dirty="0" smtClean="0">
                <a:solidFill>
                  <a:schemeClr val="tx1"/>
                </a:solidFill>
                <a:latin typeface="Times New Roman" pitchFamily="18" charset="0"/>
                <a:cs typeface="Times New Roman" pitchFamily="18" charset="0"/>
              </a:rPr>
              <a:t>Договор о взаимоотношениях с Учредителем (дата подписания):</a:t>
            </a:r>
            <a:r>
              <a:rPr lang="ru-RU" sz="1400" dirty="0" smtClean="0">
                <a:solidFill>
                  <a:schemeClr val="tx1"/>
                </a:solidFill>
                <a:latin typeface="Times New Roman" pitchFamily="18" charset="0"/>
                <a:cs typeface="Times New Roman" pitchFamily="18" charset="0"/>
              </a:rPr>
              <a:t> от 01.01.2007г.</a:t>
            </a:r>
          </a:p>
          <a:p>
            <a:pPr indent="450850" algn="just"/>
            <a:r>
              <a:rPr lang="ru-RU" sz="1400" b="1" dirty="0" smtClean="0">
                <a:solidFill>
                  <a:schemeClr val="tx1"/>
                </a:solidFill>
                <a:latin typeface="Times New Roman" pitchFamily="18" charset="0"/>
                <a:cs typeface="Times New Roman" pitchFamily="18" charset="0"/>
              </a:rPr>
              <a:t>Договор о закреплении имущества в оперативное управление:</a:t>
            </a:r>
            <a:r>
              <a:rPr lang="ru-RU" sz="1400" dirty="0" smtClean="0">
                <a:solidFill>
                  <a:schemeClr val="tx1"/>
                </a:solidFill>
                <a:latin typeface="Times New Roman" pitchFamily="18" charset="0"/>
                <a:cs typeface="Times New Roman" pitchFamily="18" charset="0"/>
              </a:rPr>
              <a:t>  Свидетельство о государственной регистрации права от 17 июля 2013 года, регистрационный номер 39-АБ № 215183-объект права земельный участок кадастровый номер 39:15:132803:70; Свидетельство о государственной регистрации права от 09 ноября 2012 года, регистрационный номер 39-АБ № 108756 - нежилое спортивное здание кадастровый номер 39:15:132803:0:6</a:t>
            </a:r>
          </a:p>
          <a:p>
            <a:pPr indent="0" algn="just">
              <a:buNone/>
            </a:pPr>
            <a:r>
              <a:rPr lang="ru-RU" sz="1400" b="1" dirty="0" smtClean="0">
                <a:solidFill>
                  <a:schemeClr val="tx1"/>
                </a:solidFill>
                <a:latin typeface="Times New Roman" pitchFamily="18" charset="0"/>
                <a:cs typeface="Times New Roman" pitchFamily="18" charset="0"/>
              </a:rPr>
              <a:t>Условия безопасности жизнедеятельности </a:t>
            </a:r>
            <a:r>
              <a:rPr lang="ru-RU" sz="1400" dirty="0" smtClean="0">
                <a:solidFill>
                  <a:schemeClr val="tx1"/>
                </a:solidFill>
                <a:latin typeface="Times New Roman" pitchFamily="18" charset="0"/>
                <a:cs typeface="Times New Roman" pitchFamily="18" charset="0"/>
              </a:rPr>
              <a:t>(особенно при стихийных бедствиях, эпидемиях, попытках террористических актов</a:t>
            </a:r>
          </a:p>
          <a:p>
            <a:pPr>
              <a:spcBef>
                <a:spcPct val="0"/>
              </a:spcBef>
              <a:buNone/>
              <a:defRPr/>
            </a:pPr>
            <a:r>
              <a:rPr lang="ru-RU" sz="1400" dirty="0" smtClean="0">
                <a:solidFill>
                  <a:schemeClr val="tx1"/>
                </a:solidFill>
                <a:latin typeface="Times New Roman" pitchFamily="18" charset="0"/>
                <a:cs typeface="Times New Roman" pitchFamily="18" charset="0"/>
              </a:rPr>
              <a:t>Техническое состояние занимаемых помещений соответствует строительным и санитарно-гигиеническим нормам. Соблюдены требования норм и правил пожарной безопасности, созданы условия для соблюдения личной гигиены. Разрешения органов санитарно-эпидемиологического и пожарного надзора на проведение образовательного процесса имеется (акт приема учреждения к учебному 2013-2014 году).</a:t>
            </a:r>
          </a:p>
          <a:p>
            <a:pPr>
              <a:spcBef>
                <a:spcPct val="0"/>
              </a:spcBef>
              <a:buNone/>
              <a:defRPr/>
            </a:pPr>
            <a:r>
              <a:rPr lang="ru-RU" sz="1400" dirty="0" smtClean="0">
                <a:solidFill>
                  <a:schemeClr val="tx1"/>
                </a:solidFill>
                <a:latin typeface="Times New Roman" pitchFamily="18" charset="0"/>
                <a:cs typeface="Times New Roman" pitchFamily="18" charset="0"/>
              </a:rPr>
              <a:t>Естественное и искусственное освещение достаточное. Вентиляция естественная и принудительная. Водоснабжение и канализация от городских сетей. </a:t>
            </a:r>
          </a:p>
          <a:p>
            <a:pPr>
              <a:spcBef>
                <a:spcPct val="0"/>
              </a:spcBef>
              <a:buNone/>
              <a:defRPr/>
            </a:pPr>
            <a:r>
              <a:rPr lang="ru-RU" sz="1400" b="1" dirty="0" smtClean="0">
                <a:solidFill>
                  <a:schemeClr val="tx1"/>
                </a:solidFill>
                <a:latin typeface="Times New Roman" panose="02020603050405020304" pitchFamily="18" charset="0"/>
                <a:cs typeface="Times New Roman" panose="02020603050405020304" pitchFamily="18" charset="0"/>
              </a:rPr>
              <a:t>Установлены: </a:t>
            </a:r>
            <a:endParaRPr lang="ru-RU" sz="1400" dirty="0" smtClean="0">
              <a:solidFill>
                <a:schemeClr val="tx1"/>
              </a:solidFill>
              <a:latin typeface="Times New Roman" panose="02020603050405020304" pitchFamily="18" charset="0"/>
              <a:cs typeface="Times New Roman" panose="02020603050405020304" pitchFamily="18" charset="0"/>
            </a:endParaRPr>
          </a:p>
          <a:p>
            <a:pPr>
              <a:spcBef>
                <a:spcPts val="0"/>
              </a:spcBef>
            </a:pPr>
            <a:r>
              <a:rPr lang="ru-RU" sz="100" dirty="0" smtClean="0">
                <a:solidFill>
                  <a:schemeClr val="tx1"/>
                </a:solidFill>
              </a:rPr>
              <a:t>-«</a:t>
            </a:r>
            <a:r>
              <a:rPr lang="ru-RU" sz="1600" dirty="0" smtClean="0">
                <a:solidFill>
                  <a:schemeClr val="tx1"/>
                </a:solidFill>
                <a:latin typeface="Times New Roman" panose="02020603050405020304" pitchFamily="18" charset="0"/>
                <a:cs typeface="Times New Roman" panose="02020603050405020304" pitchFamily="18" charset="0"/>
              </a:rPr>
              <a:t>Тревожная кнопка»;</a:t>
            </a:r>
          </a:p>
          <a:p>
            <a:pPr>
              <a:spcBef>
                <a:spcPts val="0"/>
              </a:spcBef>
            </a:pPr>
            <a:r>
              <a:rPr lang="ru-RU" sz="1600" dirty="0" smtClean="0">
                <a:solidFill>
                  <a:schemeClr val="tx1"/>
                </a:solidFill>
                <a:latin typeface="Times New Roman" panose="02020603050405020304" pitchFamily="18" charset="0"/>
                <a:cs typeface="Times New Roman" panose="02020603050405020304" pitchFamily="18" charset="0"/>
              </a:rPr>
              <a:t>-</a:t>
            </a:r>
            <a:r>
              <a:rPr lang="ru-RU" sz="1600" dirty="0" err="1" smtClean="0">
                <a:solidFill>
                  <a:schemeClr val="tx1"/>
                </a:solidFill>
                <a:latin typeface="Times New Roman" panose="02020603050405020304" pitchFamily="18" charset="0"/>
                <a:cs typeface="Times New Roman" panose="02020603050405020304" pitchFamily="18" charset="0"/>
              </a:rPr>
              <a:t>дымоотсекающие</a:t>
            </a:r>
            <a:r>
              <a:rPr lang="ru-RU" sz="1600" dirty="0" smtClean="0">
                <a:solidFill>
                  <a:schemeClr val="tx1"/>
                </a:solidFill>
                <a:latin typeface="Times New Roman" panose="02020603050405020304" pitchFamily="18" charset="0"/>
                <a:cs typeface="Times New Roman" panose="02020603050405020304" pitchFamily="18" charset="0"/>
              </a:rPr>
              <a:t> двери и дымовые </a:t>
            </a:r>
            <a:r>
              <a:rPr lang="ru-RU" sz="1600" dirty="0" err="1" smtClean="0">
                <a:solidFill>
                  <a:schemeClr val="tx1"/>
                </a:solidFill>
                <a:latin typeface="Times New Roman" panose="02020603050405020304" pitchFamily="18" charset="0"/>
                <a:cs typeface="Times New Roman" panose="02020603050405020304" pitchFamily="18" charset="0"/>
              </a:rPr>
              <a:t>извещатели</a:t>
            </a:r>
            <a:r>
              <a:rPr lang="ru-RU" sz="1600" dirty="0" smtClean="0">
                <a:solidFill>
                  <a:schemeClr val="tx1"/>
                </a:solidFill>
                <a:latin typeface="Times New Roman" panose="02020603050405020304" pitchFamily="18" charset="0"/>
                <a:cs typeface="Times New Roman" panose="02020603050405020304" pitchFamily="18" charset="0"/>
              </a:rPr>
              <a:t>;</a:t>
            </a:r>
          </a:p>
          <a:p>
            <a:pPr>
              <a:spcBef>
                <a:spcPts val="0"/>
              </a:spcBef>
            </a:pPr>
            <a:r>
              <a:rPr lang="ru-RU" sz="1600" dirty="0" smtClean="0">
                <a:solidFill>
                  <a:schemeClr val="tx1"/>
                </a:solidFill>
                <a:latin typeface="Times New Roman" panose="02020603050405020304" pitchFamily="18" charset="0"/>
                <a:cs typeface="Times New Roman" panose="02020603050405020304" pitchFamily="18" charset="0"/>
              </a:rPr>
              <a:t>-пожарно-охранная сигнализация;</a:t>
            </a:r>
          </a:p>
          <a:p>
            <a:pPr>
              <a:spcBef>
                <a:spcPts val="0"/>
              </a:spcBef>
            </a:pPr>
            <a:r>
              <a:rPr lang="ru-RU" sz="1600" dirty="0" smtClean="0">
                <a:solidFill>
                  <a:schemeClr val="tx1"/>
                </a:solidFill>
                <a:latin typeface="Times New Roman" panose="02020603050405020304" pitchFamily="18" charset="0"/>
                <a:cs typeface="Times New Roman" panose="02020603050405020304" pitchFamily="18" charset="0"/>
              </a:rPr>
              <a:t>-наружное освещение;</a:t>
            </a:r>
          </a:p>
          <a:p>
            <a:pPr>
              <a:spcBef>
                <a:spcPts val="0"/>
              </a:spcBef>
            </a:pPr>
            <a:r>
              <a:rPr lang="ru-RU" sz="1600" dirty="0" smtClean="0">
                <a:solidFill>
                  <a:schemeClr val="tx1"/>
                </a:solidFill>
                <a:latin typeface="Times New Roman" panose="02020603050405020304" pitchFamily="18" charset="0"/>
                <a:cs typeface="Times New Roman" panose="02020603050405020304" pitchFamily="18" charset="0"/>
              </a:rPr>
              <a:t>-установлено видеонаблюдение;</a:t>
            </a:r>
          </a:p>
          <a:p>
            <a:pPr>
              <a:spcBef>
                <a:spcPts val="0"/>
              </a:spcBef>
            </a:pPr>
            <a:r>
              <a:rPr lang="ru-RU" sz="1600" dirty="0" smtClean="0">
                <a:solidFill>
                  <a:schemeClr val="tx1"/>
                </a:solidFill>
                <a:latin typeface="Times New Roman" panose="02020603050405020304" pitchFamily="18" charset="0"/>
                <a:cs typeface="Times New Roman" panose="02020603050405020304" pitchFamily="18" charset="0"/>
              </a:rPr>
              <a:t>-число огнетушителей – 21 </a:t>
            </a:r>
            <a:r>
              <a:rPr lang="ru-RU" sz="1600" dirty="0" err="1" smtClean="0">
                <a:solidFill>
                  <a:schemeClr val="tx1"/>
                </a:solidFill>
                <a:latin typeface="Times New Roman" panose="02020603050405020304" pitchFamily="18" charset="0"/>
                <a:cs typeface="Times New Roman" panose="02020603050405020304" pitchFamily="18" charset="0"/>
              </a:rPr>
              <a:t>шт</a:t>
            </a:r>
            <a:r>
              <a:rPr lang="ru-RU" sz="1600" dirty="0" smtClean="0">
                <a:solidFill>
                  <a:schemeClr val="tx1"/>
                </a:solidFill>
                <a:latin typeface="Times New Roman" panose="02020603050405020304" pitchFamily="18" charset="0"/>
                <a:cs typeface="Times New Roman" panose="02020603050405020304" pitchFamily="18" charset="0"/>
              </a:rPr>
              <a:t>;</a:t>
            </a:r>
          </a:p>
          <a:p>
            <a:pPr>
              <a:spcBef>
                <a:spcPts val="0"/>
              </a:spcBef>
            </a:pPr>
            <a:r>
              <a:rPr lang="ru-RU" sz="1600" dirty="0" smtClean="0">
                <a:solidFill>
                  <a:schemeClr val="tx1"/>
                </a:solidFill>
                <a:latin typeface="Times New Roman" panose="02020603050405020304" pitchFamily="18" charset="0"/>
                <a:cs typeface="Times New Roman" panose="02020603050405020304" pitchFamily="18" charset="0"/>
              </a:rPr>
              <a:t>-система оповещения ГО и ЧС.</a:t>
            </a:r>
          </a:p>
          <a:p>
            <a:pPr>
              <a:spcBef>
                <a:spcPct val="0"/>
              </a:spcBef>
              <a:buNone/>
              <a:defRPr/>
            </a:pPr>
            <a:r>
              <a:rPr lang="ru-RU" sz="1400" b="1" dirty="0" smtClean="0">
                <a:solidFill>
                  <a:schemeClr val="tx1"/>
                </a:solidFill>
                <a:latin typeface="Times New Roman" panose="02020603050405020304" pitchFamily="18" charset="0"/>
                <a:cs typeface="Times New Roman" panose="02020603050405020304" pitchFamily="18" charset="0"/>
              </a:rPr>
              <a:t>Приказы по учреждению:</a:t>
            </a:r>
            <a:endParaRPr lang="ru-RU" sz="1400" dirty="0" smtClean="0">
              <a:solidFill>
                <a:schemeClr val="tx1"/>
              </a:solidFill>
              <a:latin typeface="Times New Roman" panose="02020603050405020304" pitchFamily="18" charset="0"/>
              <a:cs typeface="Times New Roman" panose="02020603050405020304" pitchFamily="18" charset="0"/>
            </a:endParaRPr>
          </a:p>
          <a:p>
            <a:pPr>
              <a:spcBef>
                <a:spcPct val="0"/>
              </a:spcBef>
              <a:buNone/>
              <a:defRPr/>
            </a:pPr>
            <a:r>
              <a:rPr lang="ru-RU" sz="1400" dirty="0" smtClean="0">
                <a:solidFill>
                  <a:schemeClr val="tx1"/>
                </a:solidFill>
                <a:latin typeface="Times New Roman" panose="02020603050405020304" pitchFamily="18" charset="0"/>
                <a:cs typeface="Times New Roman" panose="02020603050405020304" pitchFamily="18" charset="0"/>
              </a:rPr>
              <a:t>-об охране труда и соблюдению правил охраны труда;</a:t>
            </a:r>
          </a:p>
          <a:p>
            <a:pPr>
              <a:spcBef>
                <a:spcPct val="0"/>
              </a:spcBef>
              <a:buNone/>
              <a:defRPr/>
            </a:pPr>
            <a:r>
              <a:rPr lang="ru-RU" sz="1400" dirty="0" smtClean="0">
                <a:solidFill>
                  <a:schemeClr val="tx1"/>
                </a:solidFill>
                <a:latin typeface="Times New Roman" panose="02020603050405020304" pitchFamily="18" charset="0"/>
                <a:cs typeface="Times New Roman" panose="02020603050405020304" pitchFamily="18" charset="0"/>
              </a:rPr>
              <a:t>-о назначении уполномоченного ГО ЧС;</a:t>
            </a:r>
          </a:p>
          <a:p>
            <a:pPr>
              <a:spcBef>
                <a:spcPct val="0"/>
              </a:spcBef>
              <a:buNone/>
              <a:defRPr/>
            </a:pPr>
            <a:r>
              <a:rPr lang="ru-RU" sz="1400" dirty="0" smtClean="0">
                <a:solidFill>
                  <a:schemeClr val="tx1"/>
                </a:solidFill>
                <a:latin typeface="Times New Roman" panose="02020603050405020304" pitchFamily="18" charset="0"/>
                <a:cs typeface="Times New Roman" panose="02020603050405020304" pitchFamily="18" charset="0"/>
              </a:rPr>
              <a:t>-паспорт антитеррористической безопасности.</a:t>
            </a:r>
          </a:p>
          <a:p>
            <a:pPr>
              <a:spcBef>
                <a:spcPct val="0"/>
              </a:spcBef>
              <a:buNone/>
              <a:defRPr/>
            </a:pPr>
            <a:r>
              <a:rPr lang="ru-RU" sz="1400" dirty="0" smtClean="0">
                <a:solidFill>
                  <a:schemeClr val="tx1"/>
                </a:solidFill>
                <a:latin typeface="Times New Roman" panose="02020603050405020304" pitchFamily="18" charset="0"/>
                <a:cs typeface="Times New Roman" panose="02020603050405020304" pitchFamily="18" charset="0"/>
              </a:rPr>
              <a:t>Систематически проводятся беседы  о правилах безопасности и жизнедеятельности, ведется журнал инструктажа по технике безопасного поведения. Раз в полгода проводятся тренировки, очные занятия по эвакуации учащихся при экстренных ситуациях.</a:t>
            </a:r>
          </a:p>
          <a:p>
            <a:pPr>
              <a:spcBef>
                <a:spcPct val="0"/>
              </a:spcBef>
              <a:buNone/>
              <a:defRPr/>
            </a:pPr>
            <a:r>
              <a:rPr lang="ru-RU" sz="1400" b="1" dirty="0" smtClean="0">
                <a:solidFill>
                  <a:schemeClr val="tx1"/>
                </a:solidFill>
                <a:latin typeface="Times New Roman" panose="02020603050405020304" pitchFamily="18" charset="0"/>
                <a:cs typeface="Times New Roman" panose="02020603050405020304" pitchFamily="18" charset="0"/>
              </a:rPr>
              <a:t> </a:t>
            </a:r>
            <a:endParaRPr lang="ru-RU" sz="1400" dirty="0" smtClean="0">
              <a:solidFill>
                <a:schemeClr val="tx1"/>
              </a:solidFill>
              <a:latin typeface="Times New Roman" panose="02020603050405020304" pitchFamily="18" charset="0"/>
              <a:cs typeface="Times New Roman" panose="02020603050405020304" pitchFamily="18" charset="0"/>
            </a:endParaRPr>
          </a:p>
          <a:p>
            <a:pPr indent="0" algn="just">
              <a:buNone/>
            </a:pPr>
            <a:endParaRPr lang="ru-RU"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6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400" dirty="0"/>
              <a:t>У</a:t>
            </a:r>
            <a:r>
              <a:rPr lang="ru-RU" sz="2400" dirty="0" smtClean="0"/>
              <a:t>чащиеся МАУДО СЮТ стали финалистами </a:t>
            </a:r>
            <a:r>
              <a:rPr lang="ru-RU" sz="2400" dirty="0"/>
              <a:t>во Всероссийский конкурс плаката «Россия. Третий путь» с девизом «В ЕДИНСТВЕ – СИЛА!»</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57797" y="1846263"/>
            <a:ext cx="3017043" cy="4022725"/>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17388" y="1846263"/>
            <a:ext cx="2938824" cy="4022725"/>
          </a:xfrm>
        </p:spPr>
      </p:pic>
    </p:spTree>
    <p:extLst>
      <p:ext uri="{BB962C8B-B14F-4D97-AF65-F5344CB8AC3E}">
        <p14:creationId xmlns:p14="http://schemas.microsoft.com/office/powerpoint/2010/main" val="11443764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200" dirty="0"/>
              <a:t>Учащиеся Станции юных техников и юные инспекторы регионального центра "Балтика" приняли участие во Всероссийской онлайн-олимпиаде "Безопасные дороги".</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7757" y="2133754"/>
            <a:ext cx="2468020" cy="3457150"/>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80963" y="2133751"/>
            <a:ext cx="2464600" cy="3452359"/>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750" y="2133752"/>
            <a:ext cx="2470994" cy="3452359"/>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9161" y="2133754"/>
            <a:ext cx="2464600" cy="3452359"/>
          </a:xfrm>
          <a:prstGeom prst="rect">
            <a:avLst/>
          </a:prstGeom>
        </p:spPr>
      </p:pic>
    </p:spTree>
    <p:extLst>
      <p:ext uri="{BB962C8B-B14F-4D97-AF65-F5344CB8AC3E}">
        <p14:creationId xmlns:p14="http://schemas.microsoft.com/office/powerpoint/2010/main" val="21796290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200" dirty="0"/>
              <a:t>В честь 30-летия Российской кинологической федерации состоялся конкурс детских рисунков «Я и моя собака», в котором наши ребята приняли активное участие.</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76396" y="1846370"/>
            <a:ext cx="2871778" cy="4022725"/>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80148" y="1846370"/>
            <a:ext cx="2871778" cy="4022725"/>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901" y="1846370"/>
            <a:ext cx="2871779" cy="4022725"/>
          </a:xfrm>
          <a:prstGeom prst="rect">
            <a:avLst/>
          </a:prstGeom>
        </p:spPr>
      </p:pic>
    </p:spTree>
    <p:extLst>
      <p:ext uri="{BB962C8B-B14F-4D97-AF65-F5344CB8AC3E}">
        <p14:creationId xmlns:p14="http://schemas.microsoft.com/office/powerpoint/2010/main" val="22638180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09331"/>
            <a:ext cx="10058400" cy="1450757"/>
          </a:xfrm>
        </p:spPr>
        <p:txBody>
          <a:bodyPr>
            <a:noAutofit/>
          </a:bodyPr>
          <a:lstStyle/>
          <a:p>
            <a:pPr algn="ctr"/>
            <a:r>
              <a:rPr lang="ru-RU" sz="2800" b="1" dirty="0" smtClean="0"/>
              <a:t>МЕРОПРИЯТИЯ РЕГИОНАЛЬНОГО УРОВНЯ</a:t>
            </a:r>
            <a:r>
              <a:rPr lang="ru-RU" sz="2800" dirty="0" smtClean="0"/>
              <a:t/>
            </a:r>
            <a:br>
              <a:rPr lang="ru-RU" sz="2800" dirty="0" smtClean="0"/>
            </a:br>
            <a:r>
              <a:rPr lang="ru-RU" sz="2800" dirty="0"/>
              <a:t>Лауреатом областного конкурса детского творчества «Новогодняя фантазия</a:t>
            </a:r>
            <a:r>
              <a:rPr lang="ru-RU" sz="2800" dirty="0" smtClean="0"/>
              <a:t>» стала </a:t>
            </a:r>
            <a:r>
              <a:rPr lang="ru-RU" sz="2800" dirty="0" err="1" smtClean="0"/>
              <a:t>Дубицкая</a:t>
            </a:r>
            <a:r>
              <a:rPr lang="ru-RU" sz="2800" dirty="0" smtClean="0"/>
              <a:t> Дарья</a:t>
            </a:r>
            <a:endParaRPr lang="ru-RU" sz="2800" dirty="0"/>
          </a:p>
        </p:txBody>
      </p:sp>
      <p:pic>
        <p:nvPicPr>
          <p:cNvPr id="10" name="Объект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96615" y="1846262"/>
            <a:ext cx="4022725" cy="4022725"/>
          </a:xfrm>
        </p:spPr>
      </p:pic>
      <p:pic>
        <p:nvPicPr>
          <p:cNvPr id="9" name="Объект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33264" y="1846261"/>
            <a:ext cx="2821971" cy="4022725"/>
          </a:xfrm>
        </p:spPr>
      </p:pic>
    </p:spTree>
    <p:extLst>
      <p:ext uri="{BB962C8B-B14F-4D97-AF65-F5344CB8AC3E}">
        <p14:creationId xmlns:p14="http://schemas.microsoft.com/office/powerpoint/2010/main" val="2314529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70456"/>
            <a:ext cx="10058400" cy="1325236"/>
          </a:xfrm>
        </p:spPr>
        <p:txBody>
          <a:bodyPr>
            <a:normAutofit/>
          </a:bodyPr>
          <a:lstStyle/>
          <a:p>
            <a:pPr algn="ctr"/>
            <a:r>
              <a:rPr lang="ru-RU" sz="2800" dirty="0"/>
              <a:t>10 учащихся Станции приняли участие в областном фестивале по робототехнике «Робовесна-2022» и заняли призовые места</a:t>
            </a:r>
            <a:endParaRPr lang="ru-RU" sz="2800" dirty="0"/>
          </a:p>
        </p:txBody>
      </p:sp>
      <p:pic>
        <p:nvPicPr>
          <p:cNvPr id="8" name="Объект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7511" y="4149955"/>
            <a:ext cx="3180893" cy="2136295"/>
          </a:xfrm>
        </p:spPr>
      </p:pic>
      <p:pic>
        <p:nvPicPr>
          <p:cNvPr id="1026" name="Picture 2" descr="https://lh6.googleusercontent.com/ClMKr1c5k-sps3hf9DBGCe1mh2dGNs7Ei6vEgs8cdyJI8UHhnhCB2MGEsobiWsdMVy9-FHKvhkFj2IMOsqyGLc7B0QGSIZqCXE7h_pH0xKdsgXMPQoz9ycSxmNX71006Wyw9jZ-HCCLbojuh47Y8MNz3ejculoo4xsreBLxSdVsz_yK5_zvRxxujw6GsdRWvbqEr9w=s204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87511" y="1845734"/>
            <a:ext cx="3180893" cy="2269065"/>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162" y="1845734"/>
            <a:ext cx="5920689" cy="4440516"/>
          </a:xfrm>
          <a:prstGeom prst="rect">
            <a:avLst/>
          </a:prstGeom>
        </p:spPr>
      </p:pic>
    </p:spTree>
    <p:extLst>
      <p:ext uri="{BB962C8B-B14F-4D97-AF65-F5344CB8AC3E}">
        <p14:creationId xmlns:p14="http://schemas.microsoft.com/office/powerpoint/2010/main" val="24271569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8720" y="261257"/>
            <a:ext cx="10058400" cy="1186810"/>
          </a:xfrm>
        </p:spPr>
        <p:txBody>
          <a:bodyPr>
            <a:noAutofit/>
          </a:bodyPr>
          <a:lstStyle/>
          <a:p>
            <a:pPr algn="ctr"/>
            <a:r>
              <a:rPr lang="ru-RU" sz="2800" dirty="0"/>
              <a:t>1 место в </a:t>
            </a:r>
            <a:r>
              <a:rPr lang="ru-RU" sz="2800" dirty="0" smtClean="0"/>
              <a:t>региональном </a:t>
            </a:r>
            <a:r>
              <a:rPr lang="ru-RU" sz="2800" dirty="0"/>
              <a:t>турнире по программированию «#</a:t>
            </a:r>
            <a:r>
              <a:rPr lang="ru-RU" sz="2800" dirty="0" err="1"/>
              <a:t>времяучиться</a:t>
            </a:r>
            <a:r>
              <a:rPr lang="ru-RU" sz="2800" dirty="0"/>
              <a:t>. Программирование на </a:t>
            </a:r>
            <a:r>
              <a:rPr lang="ru-RU" sz="2800" dirty="0" err="1"/>
              <a:t>Python</a:t>
            </a:r>
            <a:r>
              <a:rPr lang="ru-RU" sz="2800" dirty="0"/>
              <a:t>» - </a:t>
            </a:r>
            <a:r>
              <a:rPr lang="ru-RU" sz="2800" dirty="0" err="1"/>
              <a:t>Трущелёв</a:t>
            </a:r>
            <a:r>
              <a:rPr lang="ru-RU" sz="2800" dirty="0"/>
              <a:t> Филипп, </a:t>
            </a:r>
            <a:r>
              <a:rPr lang="ru-RU" sz="2800" dirty="0" err="1"/>
              <a:t>Дженуарди</a:t>
            </a:r>
            <a:r>
              <a:rPr lang="ru-RU" sz="2800" dirty="0"/>
              <a:t> Альберто, Фомичев </a:t>
            </a:r>
            <a:r>
              <a:rPr lang="ru-RU" sz="2800" dirty="0" smtClean="0"/>
              <a:t>Всеволод.</a:t>
            </a:r>
            <a:endParaRPr lang="ru-RU" sz="2800" dirty="0"/>
          </a:p>
        </p:txBody>
      </p:sp>
      <p:pic>
        <p:nvPicPr>
          <p:cNvPr id="9" name="Объект 8"/>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5428" t="2265" r="23501"/>
          <a:stretch/>
        </p:blipFill>
        <p:spPr>
          <a:xfrm>
            <a:off x="2834639" y="2172835"/>
            <a:ext cx="3775166" cy="4063829"/>
          </a:xfrm>
        </p:spPr>
      </p:pic>
      <p:pic>
        <p:nvPicPr>
          <p:cNvPr id="10" name="Объект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9414" y="2172835"/>
            <a:ext cx="2300917" cy="3326628"/>
          </a:xfr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400" y="2172834"/>
            <a:ext cx="2391072" cy="3438559"/>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8067" y="2172833"/>
            <a:ext cx="2400624" cy="3438559"/>
          </a:xfrm>
          <a:prstGeom prst="rect">
            <a:avLst/>
          </a:prstGeom>
        </p:spPr>
      </p:pic>
    </p:spTree>
    <p:extLst>
      <p:ext uri="{BB962C8B-B14F-4D97-AF65-F5344CB8AC3E}">
        <p14:creationId xmlns:p14="http://schemas.microsoft.com/office/powerpoint/2010/main" val="33114953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48194"/>
            <a:ext cx="10149840" cy="1092129"/>
          </a:xfrm>
        </p:spPr>
        <p:txBody>
          <a:bodyPr>
            <a:noAutofit/>
          </a:bodyPr>
          <a:lstStyle/>
          <a:p>
            <a:pPr algn="ctr"/>
            <a:r>
              <a:rPr lang="ru-RU" sz="2400" dirty="0" smtClean="0"/>
              <a:t> </a:t>
            </a:r>
            <a:r>
              <a:rPr lang="ru-RU" sz="2400" dirty="0"/>
              <a:t/>
            </a:r>
            <a:br>
              <a:rPr lang="ru-RU" sz="2400" dirty="0"/>
            </a:br>
            <a:r>
              <a:rPr lang="ru-RU" sz="2400" dirty="0" smtClean="0"/>
              <a:t>Три </a:t>
            </a:r>
            <a:r>
              <a:rPr lang="ru-RU" sz="2400" dirty="0"/>
              <a:t>проекта учащихся Станции юных техников прошли в финал научно-технического фестиваля "Цифровое будущее России - </a:t>
            </a:r>
            <a:r>
              <a:rPr lang="ru-RU" sz="2400" dirty="0" smtClean="0"/>
              <a:t>2021« и </a:t>
            </a:r>
            <a:r>
              <a:rPr lang="ru-RU" sz="2400" dirty="0"/>
              <a:t>стали победителями в своих номинациях и возрастных категориях</a:t>
            </a:r>
            <a:r>
              <a:rPr lang="ru-RU" sz="2400" dirty="0" smtClean="0"/>
              <a:t>!</a:t>
            </a:r>
            <a:endParaRPr lang="ru-RU" sz="2400" dirty="0"/>
          </a:p>
        </p:txBody>
      </p:sp>
      <p:pic>
        <p:nvPicPr>
          <p:cNvPr id="9" name="Объект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73676" y="2005608"/>
            <a:ext cx="5151316" cy="3863487"/>
          </a:xfrm>
        </p:spPr>
      </p:pic>
      <p:pic>
        <p:nvPicPr>
          <p:cNvPr id="10" name="Объект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824198" y="2005608"/>
            <a:ext cx="3017043" cy="4022725"/>
          </a:xfr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79" y="2013641"/>
            <a:ext cx="2891591" cy="3855454"/>
          </a:xfrm>
          <a:prstGeom prst="rect">
            <a:avLst/>
          </a:prstGeom>
        </p:spPr>
      </p:pic>
    </p:spTree>
    <p:extLst>
      <p:ext uri="{BB962C8B-B14F-4D97-AF65-F5344CB8AC3E}">
        <p14:creationId xmlns:p14="http://schemas.microsoft.com/office/powerpoint/2010/main" val="7760766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44699"/>
            <a:ext cx="10058400" cy="1100775"/>
          </a:xfrm>
        </p:spPr>
        <p:txBody>
          <a:bodyPr>
            <a:noAutofit/>
          </a:bodyPr>
          <a:lstStyle/>
          <a:p>
            <a:pPr algn="ctr"/>
            <a:r>
              <a:rPr lang="ru-RU" sz="2800" dirty="0"/>
              <a:t> </a:t>
            </a:r>
            <a:r>
              <a:rPr lang="ru-RU" sz="2800" dirty="0" smtClean="0"/>
              <a:t>Открытая </a:t>
            </a:r>
            <a:r>
              <a:rPr lang="ru-RU" sz="2800" dirty="0"/>
              <a:t>областная выставка работ научно-технического творчества "Техника для мира - 2021"</a:t>
            </a:r>
            <a:endParaRPr lang="ru-RU" sz="2800" dirty="0"/>
          </a:p>
        </p:txBody>
      </p:sp>
      <p:pic>
        <p:nvPicPr>
          <p:cNvPr id="9" name="Объект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691" t="213" r="211" b="649"/>
          <a:stretch/>
        </p:blipFill>
        <p:spPr>
          <a:xfrm>
            <a:off x="8889627" y="1890062"/>
            <a:ext cx="2814693" cy="4223240"/>
          </a:xfrm>
        </p:spPr>
      </p:pic>
      <p:sp>
        <p:nvSpPr>
          <p:cNvPr id="4" name="Объект 3"/>
          <p:cNvSpPr>
            <a:spLocks noGrp="1"/>
          </p:cNvSpPr>
          <p:nvPr>
            <p:ph sz="half" idx="1"/>
          </p:nvPr>
        </p:nvSpPr>
        <p:spPr>
          <a:xfrm>
            <a:off x="3344091" y="1890062"/>
            <a:ext cx="4937760" cy="4023359"/>
          </a:xfrm>
        </p:spPr>
        <p:txBody>
          <a:bodyPr>
            <a:normAutofit/>
          </a:bodyPr>
          <a:lstStyle/>
          <a:p>
            <a:pPr marL="0" indent="0" algn="ctr">
              <a:buNone/>
            </a:pPr>
            <a:r>
              <a:rPr lang="ru-RU" dirty="0" smtClean="0"/>
              <a:t>Учащиеся </a:t>
            </a:r>
            <a:r>
              <a:rPr lang="ru-RU" dirty="0"/>
              <a:t>Станции юных техников приняли в нем активное участие, показав очень высокие результаты</a:t>
            </a:r>
            <a:r>
              <a:rPr lang="ru-RU" dirty="0" smtClean="0"/>
              <a:t>!</a:t>
            </a:r>
            <a:r>
              <a:rPr lang="ru-RU" b="1" dirty="0"/>
              <a:t> </a:t>
            </a:r>
            <a:endParaRPr lang="ru-RU" b="1" dirty="0" smtClean="0"/>
          </a:p>
          <a:p>
            <a:pPr marL="0" indent="0" algn="ctr">
              <a:buNone/>
            </a:pPr>
            <a:r>
              <a:rPr lang="ru-RU" b="1" dirty="0" smtClean="0"/>
              <a:t>1 </a:t>
            </a:r>
            <a:r>
              <a:rPr lang="ru-RU" b="1" dirty="0"/>
              <a:t>место </a:t>
            </a:r>
            <a:r>
              <a:rPr lang="ru-RU" dirty="0"/>
              <a:t>- </a:t>
            </a:r>
            <a:r>
              <a:rPr lang="ru-RU" dirty="0" err="1"/>
              <a:t>Доткаев</a:t>
            </a:r>
            <a:r>
              <a:rPr lang="ru-RU" dirty="0"/>
              <a:t> Валерий - "Луна 2021"</a:t>
            </a:r>
          </a:p>
          <a:p>
            <a:pPr marL="0" indent="0" algn="ctr">
              <a:buNone/>
            </a:pPr>
            <a:r>
              <a:rPr lang="ru-RU" b="1" dirty="0"/>
              <a:t>1 место </a:t>
            </a:r>
            <a:r>
              <a:rPr lang="ru-RU" dirty="0"/>
              <a:t>- </a:t>
            </a:r>
            <a:r>
              <a:rPr lang="ru-RU" dirty="0" err="1"/>
              <a:t>Дженуарди</a:t>
            </a:r>
            <a:r>
              <a:rPr lang="ru-RU" dirty="0"/>
              <a:t> Альберто - "Умная бутылка"</a:t>
            </a:r>
          </a:p>
          <a:p>
            <a:pPr algn="ctr"/>
            <a:endParaRPr lang="ru-RU" dirty="0"/>
          </a:p>
          <a:p>
            <a:pPr marL="0" indent="0" algn="ctr">
              <a:buNone/>
            </a:pPr>
            <a:r>
              <a:rPr lang="ru-RU" b="1" dirty="0" smtClean="0"/>
              <a:t>2 </a:t>
            </a:r>
            <a:r>
              <a:rPr lang="ru-RU" b="1" dirty="0"/>
              <a:t>место </a:t>
            </a:r>
            <a:r>
              <a:rPr lang="ru-RU" dirty="0"/>
              <a:t>- </a:t>
            </a:r>
            <a:r>
              <a:rPr lang="ru-RU" dirty="0" err="1"/>
              <a:t>Янчевский</a:t>
            </a:r>
            <a:r>
              <a:rPr lang="ru-RU" dirty="0"/>
              <a:t> Артём - "</a:t>
            </a:r>
            <a:r>
              <a:rPr lang="ru-RU" dirty="0" err="1"/>
              <a:t>Массажёрик</a:t>
            </a:r>
            <a:r>
              <a:rPr lang="ru-RU" dirty="0"/>
              <a:t>"</a:t>
            </a:r>
          </a:p>
          <a:p>
            <a:pPr marL="0" indent="0" algn="ctr">
              <a:buNone/>
            </a:pPr>
            <a:r>
              <a:rPr lang="ru-RU" b="1" dirty="0" smtClean="0"/>
              <a:t>2 </a:t>
            </a:r>
            <a:r>
              <a:rPr lang="ru-RU" b="1" dirty="0"/>
              <a:t>место </a:t>
            </a:r>
            <a:r>
              <a:rPr lang="ru-RU" dirty="0"/>
              <a:t>- </a:t>
            </a:r>
            <a:r>
              <a:rPr lang="ru-RU" dirty="0" err="1"/>
              <a:t>Трущелев</a:t>
            </a:r>
            <a:r>
              <a:rPr lang="ru-RU" dirty="0"/>
              <a:t> Архип - "Термометр индивидуального пользования"</a:t>
            </a:r>
          </a:p>
          <a:p>
            <a:endParaRPr lang="ru-RU" dirty="0"/>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66" y="1890062"/>
            <a:ext cx="2387814" cy="4262544"/>
          </a:xfrm>
          <a:prstGeom prst="rect">
            <a:avLst/>
          </a:prstGeom>
        </p:spPr>
      </p:pic>
    </p:spTree>
    <p:extLst>
      <p:ext uri="{BB962C8B-B14F-4D97-AF65-F5344CB8AC3E}">
        <p14:creationId xmlns:p14="http://schemas.microsoft.com/office/powerpoint/2010/main" val="21934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8457" y="372383"/>
            <a:ext cx="10424159" cy="1077594"/>
          </a:xfrm>
        </p:spPr>
        <p:txBody>
          <a:bodyPr>
            <a:normAutofit fontScale="90000"/>
          </a:bodyPr>
          <a:lstStyle/>
          <a:p>
            <a:pPr algn="ctr"/>
            <a:r>
              <a:rPr lang="ru-RU" sz="2800" dirty="0" smtClean="0"/>
              <a:t>Почетное второе место занял </a:t>
            </a:r>
            <a:r>
              <a:rPr lang="ru-RU" sz="2800" dirty="0" err="1" smtClean="0"/>
              <a:t>Трущелев</a:t>
            </a:r>
            <a:r>
              <a:rPr lang="ru-RU" sz="2800" dirty="0" smtClean="0"/>
              <a:t> Филипп </a:t>
            </a:r>
            <a:r>
              <a:rPr lang="ru-RU" sz="2800" dirty="0"/>
              <a:t>в </a:t>
            </a:r>
            <a:r>
              <a:rPr lang="ru-RU" sz="2800" dirty="0" smtClean="0"/>
              <a:t>завершающем этапе </a:t>
            </a:r>
            <a:r>
              <a:rPr lang="ru-RU" sz="2800" dirty="0"/>
              <a:t>Регионального конкурса проектных работ по программированию «</a:t>
            </a:r>
            <a:r>
              <a:rPr lang="ru-RU" sz="2800" dirty="0" err="1"/>
              <a:t>Junior</a:t>
            </a:r>
            <a:r>
              <a:rPr lang="ru-RU" sz="2800" dirty="0"/>
              <a:t> </a:t>
            </a:r>
            <a:r>
              <a:rPr lang="ru-RU" sz="2800" dirty="0" err="1"/>
              <a:t>Experience</a:t>
            </a:r>
            <a:r>
              <a:rPr lang="ru-RU" sz="2800" dirty="0"/>
              <a:t>».</a:t>
            </a:r>
            <a:endParaRPr lang="ru-RU" sz="2800" dirty="0"/>
          </a:p>
        </p:txBody>
      </p:sp>
      <p:pic>
        <p:nvPicPr>
          <p:cNvPr id="8" name="Объект 7"/>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7096" t="18725" r="7691" b="12758"/>
          <a:stretch/>
        </p:blipFill>
        <p:spPr>
          <a:xfrm>
            <a:off x="2233748" y="1845735"/>
            <a:ext cx="3043645" cy="4368768"/>
          </a:xfrm>
        </p:spPr>
      </p:pic>
      <p:pic>
        <p:nvPicPr>
          <p:cNvPr id="10" name="Объект 9"/>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6488" t="25544" r="27468" b="16979"/>
          <a:stretch/>
        </p:blipFill>
        <p:spPr>
          <a:xfrm>
            <a:off x="6961967" y="1845735"/>
            <a:ext cx="2338786" cy="4267682"/>
          </a:xfrm>
        </p:spPr>
      </p:pic>
    </p:spTree>
    <p:extLst>
      <p:ext uri="{BB962C8B-B14F-4D97-AF65-F5344CB8AC3E}">
        <p14:creationId xmlns:p14="http://schemas.microsoft.com/office/powerpoint/2010/main" val="5837806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Региональный фестиваль детских инновационных проектов "ИНОТ_39"</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80078" y="3547025"/>
            <a:ext cx="3613444" cy="2710083"/>
          </a:xfrm>
        </p:spPr>
      </p:pic>
      <p:sp>
        <p:nvSpPr>
          <p:cNvPr id="4" name="Объект 3"/>
          <p:cNvSpPr>
            <a:spLocks noGrp="1"/>
          </p:cNvSpPr>
          <p:nvPr>
            <p:ph sz="half" idx="2"/>
          </p:nvPr>
        </p:nvSpPr>
        <p:spPr/>
        <p:txBody>
          <a:bodyPr/>
          <a:lstStyle/>
          <a:p>
            <a:pPr marL="0" indent="0" algn="ctr">
              <a:buNone/>
            </a:pPr>
            <a:r>
              <a:rPr lang="ru-RU" dirty="0"/>
              <a:t>«Победитель фестиваля» - </a:t>
            </a:r>
            <a:r>
              <a:rPr lang="ru-RU" dirty="0" err="1"/>
              <a:t>Дженуарди</a:t>
            </a:r>
            <a:r>
              <a:rPr lang="ru-RU" dirty="0"/>
              <a:t> Альберто - проект "Умная бутылка</a:t>
            </a:r>
            <a:r>
              <a:rPr lang="ru-RU" dirty="0" smtClean="0"/>
              <a:t>".</a:t>
            </a:r>
            <a:endParaRPr lang="ru-RU" dirty="0"/>
          </a:p>
          <a:p>
            <a:pPr marL="0" indent="0" algn="ctr">
              <a:buNone/>
            </a:pPr>
            <a:r>
              <a:rPr lang="ru-RU" dirty="0" smtClean="0"/>
              <a:t>«</a:t>
            </a:r>
            <a:r>
              <a:rPr lang="ru-RU" dirty="0"/>
              <a:t>Приз зрительских симпатий» - </a:t>
            </a:r>
            <a:r>
              <a:rPr lang="ru-RU" dirty="0" err="1"/>
              <a:t>Доткаев</a:t>
            </a:r>
            <a:r>
              <a:rPr lang="ru-RU" dirty="0"/>
              <a:t> Валерий - проект "Установка по добыче кислорода </a:t>
            </a:r>
            <a:r>
              <a:rPr lang="ru-RU" dirty="0" smtClean="0"/>
              <a:t>«Луна – 2021».</a:t>
            </a:r>
            <a:endParaRPr lang="ru-RU" dirty="0"/>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33905" t="11429" r="16809" b="13714"/>
          <a:stretch/>
        </p:blipFill>
        <p:spPr>
          <a:xfrm>
            <a:off x="1683184" y="1845735"/>
            <a:ext cx="3872578" cy="4411373"/>
          </a:xfrm>
          <a:prstGeom prst="rect">
            <a:avLst/>
          </a:prstGeom>
        </p:spPr>
      </p:pic>
    </p:spTree>
    <p:extLst>
      <p:ext uri="{BB962C8B-B14F-4D97-AF65-F5344CB8AC3E}">
        <p14:creationId xmlns:p14="http://schemas.microsoft.com/office/powerpoint/2010/main" val="4050646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132818"/>
            <a:ext cx="9447711" cy="1344770"/>
          </a:xfrm>
        </p:spPr>
        <p:txBody>
          <a:bodyPr>
            <a:noAutofit/>
          </a:bodyPr>
          <a:lstStyle/>
          <a:p>
            <a:pPr algn="ctr"/>
            <a:r>
              <a:rPr lang="ru-RU" sz="1600" b="1" dirty="0">
                <a:solidFill>
                  <a:schemeClr val="tx1"/>
                </a:solidFill>
                <a:latin typeface="Times New Roman" panose="02020603050405020304" pitchFamily="18" charset="0"/>
                <a:cs typeface="Times New Roman" pitchFamily="18" charset="0"/>
              </a:rPr>
              <a:t>УСЛОВИЯ ОРГАНИЗАЦИИ ОБРАЗОВАТЕЛЬНОГО ПРОЦЕССА</a:t>
            </a:r>
            <a:r>
              <a:rPr lang="ru-RU" sz="1600" dirty="0">
                <a:solidFill>
                  <a:schemeClr val="tx1"/>
                </a:solidFill>
                <a:latin typeface="Times New Roman" pitchFamily="18" charset="0"/>
                <a:cs typeface="Times New Roman" pitchFamily="18" charset="0"/>
              </a:rPr>
              <a:t/>
            </a:r>
            <a:br>
              <a:rPr lang="ru-RU" sz="1600" dirty="0">
                <a:solidFill>
                  <a:schemeClr val="tx1"/>
                </a:solidFill>
                <a:latin typeface="Times New Roman" pitchFamily="18" charset="0"/>
                <a:cs typeface="Times New Roman" pitchFamily="18" charset="0"/>
              </a:rPr>
            </a:br>
            <a:r>
              <a:rPr lang="ru-RU" sz="1600" b="1" dirty="0">
                <a:solidFill>
                  <a:schemeClr val="tx1"/>
                </a:solidFill>
                <a:latin typeface="Times New Roman" pitchFamily="18" charset="0"/>
                <a:cs typeface="Times New Roman" pitchFamily="18" charset="0"/>
              </a:rPr>
              <a:t>ТИП ЗДАНИЙ</a:t>
            </a:r>
            <a:r>
              <a:rPr lang="ru-RU" sz="1600" dirty="0">
                <a:solidFill>
                  <a:schemeClr val="tx1"/>
                </a:solidFill>
                <a:latin typeface="Times New Roman" pitchFamily="18" charset="0"/>
                <a:cs typeface="Times New Roman" pitchFamily="18" charset="0"/>
              </a:rPr>
              <a:t> – </a:t>
            </a:r>
            <a:r>
              <a:rPr lang="ru-RU" sz="1600" dirty="0" smtClean="0">
                <a:solidFill>
                  <a:schemeClr val="tx1"/>
                </a:solidFill>
                <a:latin typeface="Times New Roman" pitchFamily="18" charset="0"/>
                <a:cs typeface="Times New Roman" pitchFamily="18" charset="0"/>
              </a:rPr>
              <a:t>НЕЖИЛОЕ ЗДАНИЕ (УЧЕБНОЕ)</a:t>
            </a:r>
            <a:r>
              <a:rPr lang="ru-RU" sz="1600" dirty="0">
                <a:solidFill>
                  <a:schemeClr val="tx1"/>
                </a:solidFill>
                <a:latin typeface="Times New Roman" pitchFamily="18" charset="0"/>
                <a:cs typeface="Times New Roman" pitchFamily="18" charset="0"/>
              </a:rPr>
              <a:t/>
            </a:r>
            <a:br>
              <a:rPr lang="ru-RU" sz="1600" dirty="0">
                <a:solidFill>
                  <a:schemeClr val="tx1"/>
                </a:solidFill>
                <a:latin typeface="Times New Roman" pitchFamily="18" charset="0"/>
                <a:cs typeface="Times New Roman" pitchFamily="18" charset="0"/>
              </a:rPr>
            </a:br>
            <a:r>
              <a:rPr lang="ru-RU" sz="1600" b="1" dirty="0">
                <a:solidFill>
                  <a:schemeClr val="tx1"/>
                </a:solidFill>
                <a:latin typeface="Times New Roman" pitchFamily="18" charset="0"/>
                <a:cs typeface="Times New Roman" pitchFamily="18" charset="0"/>
              </a:rPr>
              <a:t>ГОД ВВОДА В ЭКСПЛУАТАЦИЮ</a:t>
            </a:r>
            <a:r>
              <a:rPr lang="ru-RU" sz="1600" dirty="0">
                <a:solidFill>
                  <a:schemeClr val="tx1"/>
                </a:solidFill>
                <a:latin typeface="Times New Roman" pitchFamily="18" charset="0"/>
                <a:cs typeface="Times New Roman" pitchFamily="18" charset="0"/>
              </a:rPr>
              <a:t> – </a:t>
            </a:r>
            <a:r>
              <a:rPr lang="ru-RU" sz="1600" dirty="0" smtClean="0">
                <a:solidFill>
                  <a:schemeClr val="tx1"/>
                </a:solidFill>
                <a:latin typeface="Times New Roman" pitchFamily="18" charset="0"/>
                <a:cs typeface="Times New Roman" pitchFamily="18" charset="0"/>
              </a:rPr>
              <a:t>1945 ГОД (ПОСТРОЕНО В 1896 ГОДУ)</a:t>
            </a:r>
            <a:r>
              <a:rPr lang="ru-RU" sz="1600" dirty="0">
                <a:solidFill>
                  <a:schemeClr val="tx1"/>
                </a:solidFill>
                <a:latin typeface="Times New Roman" pitchFamily="18" charset="0"/>
                <a:cs typeface="Times New Roman" pitchFamily="18" charset="0"/>
              </a:rPr>
              <a:t/>
            </a:r>
            <a:br>
              <a:rPr lang="ru-RU" sz="1600" dirty="0">
                <a:solidFill>
                  <a:schemeClr val="tx1"/>
                </a:solidFill>
                <a:latin typeface="Times New Roman" pitchFamily="18" charset="0"/>
                <a:cs typeface="Times New Roman" pitchFamily="18" charset="0"/>
              </a:rPr>
            </a:br>
            <a:r>
              <a:rPr lang="ru-RU" sz="1600" b="1" dirty="0">
                <a:solidFill>
                  <a:schemeClr val="tx1"/>
                </a:solidFill>
                <a:latin typeface="Times New Roman" pitchFamily="18" charset="0"/>
                <a:cs typeface="Times New Roman" pitchFamily="18" charset="0"/>
              </a:rPr>
              <a:t> РЕАЛЬНАЯ НАПОЛНЯЕМОСТЬ:</a:t>
            </a:r>
            <a:r>
              <a:rPr lang="ru-RU" sz="1600" dirty="0">
                <a:solidFill>
                  <a:schemeClr val="tx1"/>
                </a:solidFill>
                <a:latin typeface="Times New Roman" pitchFamily="18" charset="0"/>
                <a:cs typeface="Times New Roman" pitchFamily="18" charset="0"/>
              </a:rPr>
              <a:t> ОДНОВРЕМЕННО МОГУТ ЗАНИМАТЬСЯ </a:t>
            </a:r>
            <a:r>
              <a:rPr lang="ru-RU" sz="1600" dirty="0" smtClean="0">
                <a:solidFill>
                  <a:schemeClr val="tx1"/>
                </a:solidFill>
                <a:latin typeface="Times New Roman" pitchFamily="18" charset="0"/>
                <a:cs typeface="Times New Roman" pitchFamily="18" charset="0"/>
              </a:rPr>
              <a:t>120 ОБУЧАЮЩИХСЯ</a:t>
            </a:r>
            <a:r>
              <a:rPr lang="ru-RU" sz="1600" dirty="0">
                <a:solidFill>
                  <a:schemeClr val="tx1"/>
                </a:solidFill>
                <a:latin typeface="Times New Roman" pitchFamily="18" charset="0"/>
                <a:cs typeface="Times New Roman" pitchFamily="18" charset="0"/>
              </a:rPr>
              <a:t/>
            </a:r>
            <a:br>
              <a:rPr lang="ru-RU" sz="1600" dirty="0">
                <a:solidFill>
                  <a:schemeClr val="tx1"/>
                </a:solidFill>
                <a:latin typeface="Times New Roman" pitchFamily="18" charset="0"/>
                <a:cs typeface="Times New Roman" pitchFamily="18" charset="0"/>
              </a:rPr>
            </a:br>
            <a:r>
              <a:rPr lang="ru-RU" sz="1600" b="1" dirty="0">
                <a:solidFill>
                  <a:schemeClr val="tx1"/>
                </a:solidFill>
                <a:latin typeface="Times New Roman" pitchFamily="18" charset="0"/>
                <a:cs typeface="Times New Roman" pitchFamily="18" charset="0"/>
              </a:rPr>
              <a:t>ДАННЫЕ О НАЛИЧИИ МАТЕРИАЛЬНО</a:t>
            </a:r>
            <a:r>
              <a:rPr lang="ru-RU" sz="1600" dirty="0">
                <a:solidFill>
                  <a:schemeClr val="tx1"/>
                </a:solidFill>
                <a:latin typeface="Times New Roman" pitchFamily="18" charset="0"/>
                <a:cs typeface="Times New Roman" pitchFamily="18" charset="0"/>
              </a:rPr>
              <a:t> </a:t>
            </a:r>
            <a:r>
              <a:rPr lang="ru-RU" sz="1600" b="1" dirty="0">
                <a:solidFill>
                  <a:schemeClr val="tx1"/>
                </a:solidFill>
                <a:latin typeface="Times New Roman" pitchFamily="18" charset="0"/>
                <a:cs typeface="Times New Roman" pitchFamily="18" charset="0"/>
              </a:rPr>
              <a:t>– ТЕХНИЧЕСКОЙ БАЗЫ:</a:t>
            </a:r>
            <a:r>
              <a:rPr lang="ru-RU" sz="1600" dirty="0">
                <a:solidFill>
                  <a:schemeClr val="tx1"/>
                </a:solidFill>
                <a:latin typeface="Times New Roman" pitchFamily="18" charset="0"/>
                <a:cs typeface="Times New Roman" pitchFamily="18" charset="0"/>
              </a:rPr>
              <a:t> </a:t>
            </a:r>
            <a:br>
              <a:rPr lang="ru-RU" sz="1600" dirty="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О</a:t>
            </a:r>
            <a:r>
              <a:rPr lang="ru-RU" sz="1600" dirty="0" smtClean="0">
                <a:solidFill>
                  <a:schemeClr val="tx1"/>
                </a:solidFill>
                <a:latin typeface="Times New Roman" pitchFamily="18" charset="0"/>
                <a:cs typeface="Times New Roman" pitchFamily="18" charset="0"/>
              </a:rPr>
              <a:t>ДНОВРЕМЕННО </a:t>
            </a:r>
            <a:r>
              <a:rPr lang="ru-RU" sz="1600" dirty="0">
                <a:solidFill>
                  <a:schemeClr val="tx1"/>
                </a:solidFill>
                <a:latin typeface="Times New Roman" pitchFamily="18" charset="0"/>
                <a:cs typeface="Times New Roman" pitchFamily="18" charset="0"/>
              </a:rPr>
              <a:t>МОГУТ ЗАНИМАТЬСЯ </a:t>
            </a:r>
            <a:r>
              <a:rPr lang="ru-RU" sz="1600" dirty="0" smtClean="0">
                <a:solidFill>
                  <a:schemeClr val="tx1"/>
                </a:solidFill>
                <a:latin typeface="Times New Roman" pitchFamily="18" charset="0"/>
                <a:cs typeface="Times New Roman" pitchFamily="18" charset="0"/>
              </a:rPr>
              <a:t>120 ОБУЧАЮЩИХСЯ</a:t>
            </a:r>
            <a:endParaRPr lang="ru-RU" sz="1600"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201990111"/>
              </p:ext>
            </p:extLst>
          </p:nvPr>
        </p:nvGraphicFramePr>
        <p:xfrm>
          <a:off x="326572" y="1477588"/>
          <a:ext cx="11482253" cy="4824600"/>
        </p:xfrm>
        <a:graphic>
          <a:graphicData uri="http://schemas.openxmlformats.org/drawingml/2006/table">
            <a:tbl>
              <a:tblPr>
                <a:tableStyleId>{3C2FFA5D-87B4-456A-9821-1D502468CF0F}</a:tableStyleId>
              </a:tblPr>
              <a:tblGrid>
                <a:gridCol w="356756">
                  <a:extLst>
                    <a:ext uri="{9D8B030D-6E8A-4147-A177-3AD203B41FA5}">
                      <a16:colId xmlns:a16="http://schemas.microsoft.com/office/drawing/2014/main" val="20000"/>
                    </a:ext>
                  </a:extLst>
                </a:gridCol>
                <a:gridCol w="9466513">
                  <a:extLst>
                    <a:ext uri="{9D8B030D-6E8A-4147-A177-3AD203B41FA5}">
                      <a16:colId xmlns:a16="http://schemas.microsoft.com/office/drawing/2014/main" val="20001"/>
                    </a:ext>
                  </a:extLst>
                </a:gridCol>
                <a:gridCol w="1658984">
                  <a:extLst>
                    <a:ext uri="{9D8B030D-6E8A-4147-A177-3AD203B41FA5}">
                      <a16:colId xmlns:a16="http://schemas.microsoft.com/office/drawing/2014/main" val="20002"/>
                    </a:ext>
                  </a:extLst>
                </a:gridCol>
              </a:tblGrid>
              <a:tr h="206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effectLst/>
                          <a:latin typeface="Times New Roman" pitchFamily="18" charset="0"/>
                          <a:cs typeface="Times New Roman" pitchFamily="18" charset="0"/>
                        </a:rPr>
                        <a:t>№</a:t>
                      </a: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45038" marR="45038"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effectLst/>
                          <a:latin typeface="Times New Roman" pitchFamily="18" charset="0"/>
                          <a:cs typeface="Times New Roman" pitchFamily="18" charset="0"/>
                        </a:rPr>
                        <a:t>Наименование</a:t>
                      </a:r>
                      <a:endPar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45038" marR="45038"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effectLst/>
                          <a:latin typeface="Times New Roman" pitchFamily="18" charset="0"/>
                          <a:cs typeface="Times New Roman" pitchFamily="18" charset="0"/>
                        </a:rPr>
                        <a:t>Показатель</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5038" marR="45038" marT="0" marB="0" horzOverflow="overflow"/>
                </a:tc>
                <a:extLst>
                  <a:ext uri="{0D108BD9-81ED-4DB2-BD59-A6C34878D82A}">
                    <a16:rowId xmlns:a16="http://schemas.microsoft.com/office/drawing/2014/main" val="10000"/>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1</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Число зданий и сооружений (ед.)</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1</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01"/>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2</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Общая площадь всех помещений</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dk1"/>
                          </a:solidFill>
                          <a:effectLst/>
                          <a:latin typeface="Times New Roman" pitchFamily="18" charset="0"/>
                          <a:ea typeface="+mn-ea"/>
                          <a:cs typeface="Times New Roman" pitchFamily="18" charset="0"/>
                        </a:rPr>
                        <a:t>2662,4</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02"/>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3</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Число классных комнат (включая учебные кабинеты и лаборатории)</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dk1"/>
                          </a:solidFill>
                          <a:effectLst/>
                          <a:latin typeface="Times New Roman" pitchFamily="18" charset="0"/>
                          <a:ea typeface="+mn-ea"/>
                          <a:cs typeface="Times New Roman" pitchFamily="18" charset="0"/>
                        </a:rPr>
                        <a:t>9</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03"/>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4</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Число мастерских</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dk1"/>
                          </a:solidFill>
                          <a:effectLst/>
                          <a:latin typeface="Times New Roman" pitchFamily="18" charset="0"/>
                          <a:ea typeface="+mn-ea"/>
                          <a:cs typeface="Times New Roman" pitchFamily="18" charset="0"/>
                        </a:rPr>
                        <a:t>0</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04"/>
                  </a:ext>
                </a:extLst>
              </a:tr>
              <a:tr h="412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5</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Число книг в библиотеке (книжном фонде) (включая школьные учебники), брошюр, журналов (при отсутствии библиотеки поставить</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dk1"/>
                          </a:solidFill>
                          <a:effectLst/>
                          <a:latin typeface="Times New Roman" pitchFamily="18" charset="0"/>
                          <a:ea typeface="+mn-ea"/>
                          <a:cs typeface="Times New Roman" pitchFamily="18" charset="0"/>
                        </a:rPr>
                        <a:t>162</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05"/>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6</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Наличие: водопровода</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Да</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06"/>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7</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центрального отопления</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Да</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07"/>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8</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канализации</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Да</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08"/>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9</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Число кабинетов основ информатики и вычислительной техники (при отсутствии таких кабинетов поставить</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1</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09"/>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10</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в них рабочих мест с ЭВМ</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15</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10"/>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11</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Число персональных ЭВМ</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dk1"/>
                          </a:solidFill>
                          <a:effectLst/>
                          <a:latin typeface="Times New Roman" pitchFamily="18" charset="0"/>
                          <a:ea typeface="+mn-ea"/>
                          <a:cs typeface="Times New Roman" pitchFamily="18" charset="0"/>
                        </a:rPr>
                        <a:t>80</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11"/>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12</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приобретенных за последний год</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dk1"/>
                          </a:solidFill>
                          <a:effectLst/>
                          <a:latin typeface="Times New Roman" pitchFamily="18" charset="0"/>
                          <a:ea typeface="+mn-ea"/>
                          <a:cs typeface="Times New Roman" pitchFamily="18" charset="0"/>
                        </a:rPr>
                        <a:t>24</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12"/>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13</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используются в учебных целях</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dk1"/>
                          </a:solidFill>
                          <a:effectLst/>
                          <a:latin typeface="Times New Roman" pitchFamily="18" charset="0"/>
                          <a:ea typeface="+mn-ea"/>
                          <a:cs typeface="Times New Roman" pitchFamily="18" charset="0"/>
                        </a:rPr>
                        <a:t>72</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13"/>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14</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Число персональных ЭВМ в составе локальных вычислительных сетей</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dk1"/>
                          </a:solidFill>
                          <a:effectLst/>
                          <a:latin typeface="Times New Roman" pitchFamily="18" charset="0"/>
                          <a:ea typeface="+mn-ea"/>
                          <a:cs typeface="Times New Roman" pitchFamily="18" charset="0"/>
                        </a:rPr>
                        <a:t>13</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14"/>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15</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Число переносных компьютеров (ноутбуков, планшетов)</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dk1"/>
                          </a:solidFill>
                          <a:effectLst/>
                          <a:latin typeface="Times New Roman" pitchFamily="18" charset="0"/>
                          <a:ea typeface="+mn-ea"/>
                          <a:cs typeface="Times New Roman" pitchFamily="18" charset="0"/>
                        </a:rPr>
                        <a:t>51</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15"/>
                  </a:ext>
                </a:extLst>
              </a:tr>
              <a:tr h="2804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16</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Тип подключения к сети Интернет:</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выделенная линия</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16"/>
                  </a:ext>
                </a:extLst>
              </a:tr>
              <a:tr h="2539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17</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Имеет скорость подключения к сети Интернет:</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от 5 Мбит/с и выше</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17"/>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18</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Число персональных ЭВМ, подключенных к сети Интернет</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dk1"/>
                          </a:solidFill>
                          <a:effectLst/>
                          <a:latin typeface="Times New Roman" pitchFamily="18" charset="0"/>
                          <a:ea typeface="+mn-ea"/>
                          <a:cs typeface="Times New Roman" pitchFamily="18" charset="0"/>
                        </a:rPr>
                        <a:t>80</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18"/>
                  </a:ext>
                </a:extLst>
              </a:tr>
              <a:tr h="206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19</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используются в учебных целях </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dk1"/>
                          </a:solidFill>
                          <a:effectLst/>
                          <a:latin typeface="Times New Roman" pitchFamily="18" charset="0"/>
                          <a:ea typeface="+mn-ea"/>
                          <a:cs typeface="Times New Roman" pitchFamily="18" charset="0"/>
                        </a:rPr>
                        <a:t>72</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19"/>
                  </a:ext>
                </a:extLst>
              </a:tr>
              <a:tr h="2363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effectLst/>
                          <a:latin typeface="Times New Roman" pitchFamily="18" charset="0"/>
                          <a:cs typeface="Times New Roman" pitchFamily="18" charset="0"/>
                        </a:rPr>
                        <a:t>20</a:t>
                      </a:r>
                      <a:endPar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Имеет ли учреждение условия для беспрепятственного доступа инвалидов </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smtClean="0">
                          <a:ln>
                            <a:noFill/>
                          </a:ln>
                          <a:effectLst/>
                          <a:latin typeface="Times New Roman" pitchFamily="18" charset="0"/>
                          <a:cs typeface="Times New Roman" pitchFamily="18" charset="0"/>
                        </a:rPr>
                        <a:t>НЕТ</a:t>
                      </a:r>
                      <a:endPar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txBody>
                  <a:tcPr marL="68580" marR="68580" marT="0" marB="0" horzOverflow="overflow"/>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900505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57579"/>
            <a:ext cx="10058400" cy="1286600"/>
          </a:xfrm>
        </p:spPr>
        <p:txBody>
          <a:bodyPr>
            <a:normAutofit/>
          </a:bodyPr>
          <a:lstStyle/>
          <a:p>
            <a:pPr algn="ctr"/>
            <a:r>
              <a:rPr lang="ru-RU" sz="2800" dirty="0" smtClean="0"/>
              <a:t>Открытый творческий образовательный проект </a:t>
            </a:r>
            <a:r>
              <a:rPr lang="ru-RU" sz="2800" dirty="0"/>
              <a:t>«Атомная энергия – наш друг</a:t>
            </a:r>
            <a:r>
              <a:rPr lang="ru-RU" sz="2800" dirty="0" smtClean="0"/>
              <a:t>».</a:t>
            </a:r>
            <a:endParaRPr lang="ru-RU" sz="2800"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53240" y="1845734"/>
            <a:ext cx="5720896" cy="4290671"/>
          </a:xfrm>
        </p:spPr>
      </p:pic>
      <p:sp>
        <p:nvSpPr>
          <p:cNvPr id="4" name="Объект 3"/>
          <p:cNvSpPr>
            <a:spLocks noGrp="1"/>
          </p:cNvSpPr>
          <p:nvPr>
            <p:ph sz="half" idx="1"/>
          </p:nvPr>
        </p:nvSpPr>
        <p:spPr>
          <a:xfrm>
            <a:off x="627017" y="1845734"/>
            <a:ext cx="5408023" cy="4293809"/>
          </a:xfrm>
        </p:spPr>
        <p:txBody>
          <a:bodyPr>
            <a:normAutofit fontScale="77500" lnSpcReduction="20000"/>
          </a:bodyPr>
          <a:lstStyle/>
          <a:p>
            <a:pPr marL="0" indent="0" algn="ctr">
              <a:buNone/>
            </a:pPr>
            <a:r>
              <a:rPr lang="ru-RU" b="1" dirty="0" smtClean="0"/>
              <a:t>Номинация </a:t>
            </a:r>
            <a:r>
              <a:rPr lang="ru-RU" b="1" dirty="0"/>
              <a:t>«Цифровая фотография»</a:t>
            </a:r>
          </a:p>
          <a:p>
            <a:pPr marL="0" indent="0">
              <a:buNone/>
            </a:pPr>
            <a:r>
              <a:rPr lang="ru-RU" dirty="0" smtClean="0"/>
              <a:t>1 </a:t>
            </a:r>
            <a:r>
              <a:rPr lang="ru-RU" dirty="0"/>
              <a:t>место – </a:t>
            </a:r>
            <a:r>
              <a:rPr lang="ru-RU" dirty="0" err="1"/>
              <a:t>Янчевский</a:t>
            </a:r>
            <a:r>
              <a:rPr lang="ru-RU" dirty="0"/>
              <a:t> Артём</a:t>
            </a:r>
          </a:p>
          <a:p>
            <a:pPr marL="0" indent="0">
              <a:buNone/>
            </a:pPr>
            <a:r>
              <a:rPr lang="ru-RU" dirty="0" smtClean="0"/>
              <a:t>1 </a:t>
            </a:r>
            <a:r>
              <a:rPr lang="ru-RU" dirty="0"/>
              <a:t>место - </a:t>
            </a:r>
            <a:r>
              <a:rPr lang="ru-RU" dirty="0" err="1"/>
              <a:t>Трущелёв</a:t>
            </a:r>
            <a:r>
              <a:rPr lang="ru-RU" dirty="0"/>
              <a:t> Филипп</a:t>
            </a:r>
          </a:p>
          <a:p>
            <a:pPr marL="0" indent="0">
              <a:buNone/>
            </a:pPr>
            <a:r>
              <a:rPr lang="ru-RU" dirty="0" smtClean="0"/>
              <a:t>3 </a:t>
            </a:r>
            <a:r>
              <a:rPr lang="ru-RU" dirty="0"/>
              <a:t>место – Федченко </a:t>
            </a:r>
            <a:r>
              <a:rPr lang="ru-RU" dirty="0" smtClean="0"/>
              <a:t>Милана</a:t>
            </a:r>
            <a:endParaRPr lang="ru-RU" dirty="0"/>
          </a:p>
          <a:p>
            <a:pPr marL="0" indent="0" algn="ctr">
              <a:buNone/>
            </a:pPr>
            <a:r>
              <a:rPr lang="ru-RU" b="1" dirty="0" smtClean="0"/>
              <a:t>Техническое </a:t>
            </a:r>
            <a:r>
              <a:rPr lang="ru-RU" b="1" dirty="0"/>
              <a:t>моделирование, макетирование и 3D моделирование</a:t>
            </a:r>
          </a:p>
          <a:p>
            <a:pPr marL="0" indent="0">
              <a:buNone/>
            </a:pPr>
            <a:r>
              <a:rPr lang="ru-RU" dirty="0" smtClean="0"/>
              <a:t>1 </a:t>
            </a:r>
            <a:r>
              <a:rPr lang="ru-RU" dirty="0"/>
              <a:t>место - Коллективная работа МАУДО СЮТ - Реконструкция улицы Киевской</a:t>
            </a:r>
          </a:p>
          <a:p>
            <a:pPr marL="0" indent="0" algn="ctr">
              <a:buNone/>
            </a:pPr>
            <a:r>
              <a:rPr lang="ru-RU" b="1" dirty="0" smtClean="0"/>
              <a:t>Электроника</a:t>
            </a:r>
            <a:endParaRPr lang="ru-RU" b="1" dirty="0"/>
          </a:p>
          <a:p>
            <a:pPr marL="0" indent="0">
              <a:buNone/>
            </a:pPr>
            <a:r>
              <a:rPr lang="ru-RU" dirty="0" smtClean="0"/>
              <a:t>1 </a:t>
            </a:r>
            <a:r>
              <a:rPr lang="ru-RU" dirty="0"/>
              <a:t>место – </a:t>
            </a:r>
            <a:r>
              <a:rPr lang="ru-RU" dirty="0" err="1"/>
              <a:t>Дженуарди</a:t>
            </a:r>
            <a:r>
              <a:rPr lang="ru-RU" dirty="0"/>
              <a:t> Альберто - «Умная бутылка»</a:t>
            </a:r>
          </a:p>
          <a:p>
            <a:pPr marL="0" indent="0">
              <a:buNone/>
            </a:pPr>
            <a:r>
              <a:rPr lang="ru-RU" dirty="0" smtClean="0"/>
              <a:t>3 </a:t>
            </a:r>
            <a:r>
              <a:rPr lang="ru-RU" dirty="0"/>
              <a:t>место - </a:t>
            </a:r>
            <a:r>
              <a:rPr lang="ru-RU" dirty="0" err="1"/>
              <a:t>Доткаев</a:t>
            </a:r>
            <a:r>
              <a:rPr lang="ru-RU" dirty="0"/>
              <a:t> Валерий, </a:t>
            </a:r>
            <a:r>
              <a:rPr lang="ru-RU" dirty="0" err="1"/>
              <a:t>Трущелев</a:t>
            </a:r>
            <a:r>
              <a:rPr lang="ru-RU" dirty="0"/>
              <a:t> Архип - «Аппарат по сбору воды»</a:t>
            </a:r>
          </a:p>
          <a:p>
            <a:pPr marL="0" indent="0" algn="ctr">
              <a:buNone/>
            </a:pPr>
            <a:r>
              <a:rPr lang="ru-RU" b="1" dirty="0" smtClean="0"/>
              <a:t>Робототехника</a:t>
            </a:r>
            <a:endParaRPr lang="ru-RU" b="1" dirty="0"/>
          </a:p>
          <a:p>
            <a:pPr marL="0" indent="0">
              <a:buNone/>
            </a:pPr>
            <a:r>
              <a:rPr lang="ru-RU" dirty="0" smtClean="0"/>
              <a:t>3 </a:t>
            </a:r>
            <a:r>
              <a:rPr lang="ru-RU" dirty="0"/>
              <a:t>место - </a:t>
            </a:r>
            <a:r>
              <a:rPr lang="ru-RU" dirty="0" err="1"/>
              <a:t>Доткаев</a:t>
            </a:r>
            <a:r>
              <a:rPr lang="ru-RU" dirty="0"/>
              <a:t> Валерий - «Луна 2021»</a:t>
            </a:r>
          </a:p>
        </p:txBody>
      </p:sp>
    </p:spTree>
    <p:extLst>
      <p:ext uri="{BB962C8B-B14F-4D97-AF65-F5344CB8AC3E}">
        <p14:creationId xmlns:p14="http://schemas.microsoft.com/office/powerpoint/2010/main" val="1321319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425002"/>
            <a:ext cx="10058400" cy="938870"/>
          </a:xfrm>
        </p:spPr>
        <p:txBody>
          <a:bodyPr>
            <a:noAutofit/>
          </a:bodyPr>
          <a:lstStyle/>
          <a:p>
            <a:pPr algn="ctr"/>
            <a:r>
              <a:rPr lang="ru-RU" sz="2400" dirty="0" smtClean="0"/>
              <a:t>Областной </a:t>
            </a:r>
            <a:r>
              <a:rPr lang="ru-RU" sz="2400" dirty="0"/>
              <a:t>конкурс рисунков на тему «Моя историческая родина». На конкурс представлялись работы, раскрывающие отношения автора к Калининградской области, к своей малой Родине, традициям и культуре своего народа.</a:t>
            </a:r>
            <a:endParaRPr lang="ru-RU" sz="2400" dirty="0"/>
          </a:p>
        </p:txBody>
      </p:sp>
      <p:pic>
        <p:nvPicPr>
          <p:cNvPr id="9" name="Объект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5008" y="1846370"/>
            <a:ext cx="2923925" cy="4022725"/>
          </a:xfrm>
        </p:spPr>
      </p:pic>
      <p:pic>
        <p:nvPicPr>
          <p:cNvPr id="10" name="Объект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08381" y="1846370"/>
            <a:ext cx="2923925" cy="4022725"/>
          </a:xfr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755" y="1846370"/>
            <a:ext cx="2923925" cy="4022725"/>
          </a:xfrm>
          <a:prstGeom prst="rect">
            <a:avLst/>
          </a:prstGeom>
        </p:spPr>
      </p:pic>
    </p:spTree>
    <p:extLst>
      <p:ext uri="{BB962C8B-B14F-4D97-AF65-F5344CB8AC3E}">
        <p14:creationId xmlns:p14="http://schemas.microsoft.com/office/powerpoint/2010/main" val="20779439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44699"/>
            <a:ext cx="10058400" cy="1338115"/>
          </a:xfrm>
        </p:spPr>
        <p:txBody>
          <a:bodyPr>
            <a:noAutofit/>
          </a:bodyPr>
          <a:lstStyle/>
          <a:p>
            <a:pPr algn="ctr"/>
            <a:r>
              <a:rPr lang="ru-RU" sz="2400" dirty="0"/>
              <a:t>Наши учащиеся регулярно становятся победителями и призерами конкурсов по пропаганде </a:t>
            </a:r>
            <a:r>
              <a:rPr lang="ru-RU" sz="2400" dirty="0" smtClean="0"/>
              <a:t>БДД и</a:t>
            </a:r>
            <a:r>
              <a:rPr lang="ru-RU" sz="2400" dirty="0"/>
              <a:t/>
            </a:r>
            <a:br>
              <a:rPr lang="ru-RU" sz="2400" dirty="0"/>
            </a:br>
            <a:r>
              <a:rPr lang="ru-RU" sz="2400" dirty="0" smtClean="0"/>
              <a:t>"</a:t>
            </a:r>
            <a:r>
              <a:rPr lang="ru-RU" sz="2400" dirty="0"/>
              <a:t>МОИ РОДИТЕЛИ И Я - ЗА БЕЗОПАСНОСТЬ ДОРОЖНОГО ДВИЖЕНИЯ</a:t>
            </a:r>
            <a:r>
              <a:rPr lang="ru-RU" sz="2400" dirty="0" smtClean="0"/>
              <a:t>!"</a:t>
            </a:r>
            <a:endParaRPr lang="ru-RU" sz="2400" dirty="0"/>
          </a:p>
        </p:txBody>
      </p:sp>
      <p:pic>
        <p:nvPicPr>
          <p:cNvPr id="9" name="Объект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34619" y="1846262"/>
            <a:ext cx="3189585" cy="4247537"/>
          </a:xfrm>
        </p:spPr>
      </p:pic>
      <p:pic>
        <p:nvPicPr>
          <p:cNvPr id="10" name="Объект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78348" y="1846262"/>
            <a:ext cx="3094898" cy="4374987"/>
          </a:xfr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66" y="1846263"/>
            <a:ext cx="2986391" cy="4249410"/>
          </a:xfrm>
          <a:prstGeom prst="rect">
            <a:avLst/>
          </a:prstGeom>
        </p:spPr>
      </p:pic>
    </p:spTree>
    <p:extLst>
      <p:ext uri="{BB962C8B-B14F-4D97-AF65-F5344CB8AC3E}">
        <p14:creationId xmlns:p14="http://schemas.microsoft.com/office/powerpoint/2010/main" val="9390977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3330" y="709811"/>
            <a:ext cx="10058400" cy="900233"/>
          </a:xfrm>
        </p:spPr>
        <p:txBody>
          <a:bodyPr>
            <a:noAutofit/>
          </a:bodyPr>
          <a:lstStyle/>
          <a:p>
            <a:pPr algn="ctr"/>
            <a:r>
              <a:rPr lang="ru-RU" sz="2800" dirty="0" smtClean="0"/>
              <a:t>4 команды МАУДО СЮТ, представленные на региональном отборочном этапе </a:t>
            </a:r>
            <a:r>
              <a:rPr lang="ru-RU" sz="2800" dirty="0"/>
              <a:t>VII Всероссийской олимпиады по </a:t>
            </a:r>
            <a:r>
              <a:rPr lang="ru-RU" sz="2800" dirty="0" smtClean="0"/>
              <a:t>3D–технологиям, стали призёрами. </a:t>
            </a:r>
            <a:endParaRPr lang="ru-RU" sz="2800"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440094" y="1968237"/>
            <a:ext cx="2611636" cy="1833055"/>
          </a:xfrm>
        </p:spPr>
      </p:pic>
      <p:pic>
        <p:nvPicPr>
          <p:cNvPr id="6" name="Объект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612" t="233" r="9800"/>
          <a:stretch/>
        </p:blipFill>
        <p:spPr>
          <a:xfrm>
            <a:off x="758199" y="2172584"/>
            <a:ext cx="4524850" cy="3387535"/>
          </a:xfr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094" y="3866352"/>
            <a:ext cx="2697539" cy="1906714"/>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0096" y="1968236"/>
            <a:ext cx="2704818" cy="1903301"/>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0096" y="3866352"/>
            <a:ext cx="2704818" cy="1906714"/>
          </a:xfrm>
          <a:prstGeom prst="rect">
            <a:avLst/>
          </a:prstGeom>
        </p:spPr>
      </p:pic>
    </p:spTree>
    <p:extLst>
      <p:ext uri="{BB962C8B-B14F-4D97-AF65-F5344CB8AC3E}">
        <p14:creationId xmlns:p14="http://schemas.microsoft.com/office/powerpoint/2010/main" val="13613141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141668"/>
            <a:ext cx="10058400" cy="1558344"/>
          </a:xfrm>
        </p:spPr>
        <p:txBody>
          <a:bodyPr>
            <a:normAutofit/>
          </a:bodyPr>
          <a:lstStyle/>
          <a:p>
            <a:pPr algn="ctr"/>
            <a:r>
              <a:rPr lang="ru-RU" sz="2800" b="1" dirty="0" smtClean="0"/>
              <a:t>МЕРОПРИЯТИЯ МУНИЦИПАЛЬНОГО УРОВНЯ</a:t>
            </a:r>
            <a:br>
              <a:rPr lang="ru-RU" sz="2800" b="1" dirty="0" smtClean="0"/>
            </a:br>
            <a:r>
              <a:rPr lang="ru-RU" sz="2800" dirty="0" err="1"/>
              <a:t>Куринских</a:t>
            </a:r>
            <a:r>
              <a:rPr lang="ru-RU" sz="2800" dirty="0"/>
              <a:t> Таисия </a:t>
            </a:r>
            <a:r>
              <a:rPr lang="ru-RU" sz="2800" dirty="0" smtClean="0"/>
              <a:t>стала победителем </a:t>
            </a:r>
            <a:r>
              <a:rPr lang="ru-RU" sz="2800" dirty="0"/>
              <a:t>муниципального этапа Всероссийского конкурса поделок из вторичного сырья - "Часы".</a:t>
            </a:r>
            <a:endParaRPr lang="ru-RU" sz="2800" i="1"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02150" y="1846263"/>
            <a:ext cx="3135164" cy="4469054"/>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2885" y="1846263"/>
            <a:ext cx="3285069" cy="4380093"/>
          </a:xfrm>
        </p:spPr>
      </p:pic>
    </p:spTree>
    <p:extLst>
      <p:ext uri="{BB962C8B-B14F-4D97-AF65-F5344CB8AC3E}">
        <p14:creationId xmlns:p14="http://schemas.microsoft.com/office/powerpoint/2010/main" val="790932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7018" y="169817"/>
            <a:ext cx="10424160" cy="1515292"/>
          </a:xfrm>
        </p:spPr>
        <p:txBody>
          <a:bodyPr>
            <a:noAutofit/>
          </a:bodyPr>
          <a:lstStyle/>
          <a:p>
            <a:pPr algn="ctr"/>
            <a:r>
              <a:rPr lang="ru-RU" sz="2800" dirty="0" smtClean="0"/>
              <a:t>В городском конкурсе «Город Калининград – город будущего глазами детей» проект команды Станции по благоустройству территории аэродрома </a:t>
            </a:r>
            <a:r>
              <a:rPr lang="ru-RU" sz="2800" dirty="0" err="1" smtClean="0"/>
              <a:t>Дэвау</a:t>
            </a:r>
            <a:r>
              <a:rPr lang="ru-RU" sz="2800" dirty="0" smtClean="0"/>
              <a:t> занял почетное 3 место и был отмечен </a:t>
            </a:r>
            <a:r>
              <a:rPr lang="ru-RU" sz="2800" dirty="0" err="1" smtClean="0"/>
              <a:t>спецпризом</a:t>
            </a:r>
            <a:r>
              <a:rPr lang="ru-RU" sz="2800" dirty="0" smtClean="0"/>
              <a:t> от жюри конкурса!</a:t>
            </a:r>
            <a:endParaRPr lang="ru-RU" sz="2800" dirty="0"/>
          </a:p>
        </p:txBody>
      </p:sp>
      <p:pic>
        <p:nvPicPr>
          <p:cNvPr id="8" name="Объект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157260" y="1228331"/>
            <a:ext cx="3734059" cy="5290932"/>
          </a:xfr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434" y="1880077"/>
            <a:ext cx="5487697" cy="4115773"/>
          </a:xfrm>
          <a:prstGeom prst="rect">
            <a:avLst/>
          </a:prstGeom>
        </p:spPr>
      </p:pic>
    </p:spTree>
    <p:extLst>
      <p:ext uri="{BB962C8B-B14F-4D97-AF65-F5344CB8AC3E}">
        <p14:creationId xmlns:p14="http://schemas.microsoft.com/office/powerpoint/2010/main" val="12813063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74319"/>
            <a:ext cx="10058400" cy="1214846"/>
          </a:xfrm>
        </p:spPr>
        <p:txBody>
          <a:bodyPr>
            <a:noAutofit/>
          </a:bodyPr>
          <a:lstStyle/>
          <a:p>
            <a:pPr algn="ctr"/>
            <a:r>
              <a:rPr lang="ru-RU" sz="2800" dirty="0" smtClean="0"/>
              <a:t>Победителями и призерами стали учащиеся станции в четвертом Открытом городском конкурсе </a:t>
            </a:r>
            <a:r>
              <a:rPr lang="ru-RU" sz="2800" dirty="0"/>
              <a:t>учебных проектов в сфере дополнительного образования «</a:t>
            </a:r>
            <a:r>
              <a:rPr lang="ru-RU" sz="2800" dirty="0" err="1"/>
              <a:t>ПроектоБУМ</a:t>
            </a:r>
            <a:r>
              <a:rPr lang="ru-RU" sz="2800" dirty="0"/>
              <a:t> -2022».</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1203" y="1952761"/>
            <a:ext cx="4938712" cy="3704034"/>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8555" y="1952761"/>
            <a:ext cx="4937125" cy="3702843"/>
          </a:xfrm>
        </p:spPr>
      </p:pic>
    </p:spTree>
    <p:extLst>
      <p:ext uri="{BB962C8B-B14F-4D97-AF65-F5344CB8AC3E}">
        <p14:creationId xmlns:p14="http://schemas.microsoft.com/office/powerpoint/2010/main" val="38219119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800" dirty="0" smtClean="0"/>
              <a:t>Команда МАУДО СЮТ стала лауреатом городского конкурса правовой направленности «Имею право!»</a:t>
            </a:r>
            <a:endParaRPr lang="ru-RU" sz="2800" dirty="0"/>
          </a:p>
        </p:txBody>
      </p:sp>
      <p:pic>
        <p:nvPicPr>
          <p:cNvPr id="9" name="Объект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15736" y="1907177"/>
            <a:ext cx="3122023" cy="4442405"/>
          </a:xfrm>
        </p:spPr>
      </p:pic>
      <p:sp>
        <p:nvSpPr>
          <p:cNvPr id="14" name="Объект 13"/>
          <p:cNvSpPr>
            <a:spLocks noGrp="1"/>
          </p:cNvSpPr>
          <p:nvPr>
            <p:ph sz="quarter" idx="4"/>
          </p:nvPr>
        </p:nvSpPr>
        <p:spPr>
          <a:xfrm>
            <a:off x="6296297" y="2769325"/>
            <a:ext cx="4859383" cy="3073643"/>
          </a:xfrm>
        </p:spPr>
        <p:txBody>
          <a:bodyPr/>
          <a:lstStyle/>
          <a:p>
            <a:pPr algn="ctr"/>
            <a:r>
              <a:rPr lang="ru-RU" dirty="0" smtClean="0"/>
              <a:t>Конкурс проводился с </a:t>
            </a:r>
            <a:r>
              <a:rPr lang="ru-RU" dirty="0"/>
              <a:t>целью пропаганды правовых знаний среди обучающихся, повышения уровня правовой культуры в обществе, закрепления навыков внутригрупповой коммуникации, </a:t>
            </a:r>
            <a:r>
              <a:rPr lang="ru-RU" dirty="0" smtClean="0"/>
              <a:t>Методическим центром </a:t>
            </a:r>
            <a:r>
              <a:rPr lang="ru-RU" dirty="0"/>
              <a:t>при поддержке комитета по </a:t>
            </a:r>
            <a:r>
              <a:rPr lang="ru-RU" dirty="0" smtClean="0"/>
              <a:t>образованию.</a:t>
            </a:r>
            <a:endParaRPr lang="ru-RU" dirty="0"/>
          </a:p>
        </p:txBody>
      </p:sp>
    </p:spTree>
    <p:extLst>
      <p:ext uri="{BB962C8B-B14F-4D97-AF65-F5344CB8AC3E}">
        <p14:creationId xmlns:p14="http://schemas.microsoft.com/office/powerpoint/2010/main" val="2065212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437882"/>
            <a:ext cx="10058400" cy="1184856"/>
          </a:xfrm>
        </p:spPr>
        <p:txBody>
          <a:bodyPr>
            <a:noAutofit/>
          </a:bodyPr>
          <a:lstStyle/>
          <a:p>
            <a:pPr algn="ctr"/>
            <a:r>
              <a:rPr lang="ru-RU" sz="2800" b="1" dirty="0"/>
              <a:t>2 </a:t>
            </a:r>
            <a:r>
              <a:rPr lang="ru-RU" sz="2800" b="1" dirty="0" smtClean="0"/>
              <a:t>место </a:t>
            </a:r>
            <a:r>
              <a:rPr lang="ru-RU" sz="2800" dirty="0" smtClean="0"/>
              <a:t>в ежегодном городском </a:t>
            </a:r>
            <a:r>
              <a:rPr lang="ru-RU" sz="2800" dirty="0" err="1" smtClean="0"/>
              <a:t>кокнурсе</a:t>
            </a:r>
            <a:r>
              <a:rPr lang="ru-RU" sz="2800" dirty="0" smtClean="0"/>
              <a:t> «Молодежь против коррупции» заняли </a:t>
            </a:r>
            <a:r>
              <a:rPr lang="ru-RU" sz="2800" dirty="0" err="1"/>
              <a:t>Трущелев</a:t>
            </a:r>
            <a:r>
              <a:rPr lang="ru-RU" sz="2800" dirty="0"/>
              <a:t> Филипп, </a:t>
            </a:r>
            <a:r>
              <a:rPr lang="ru-RU" sz="2800" dirty="0" err="1"/>
              <a:t>Дженуарди</a:t>
            </a:r>
            <a:r>
              <a:rPr lang="ru-RU" sz="2800" dirty="0"/>
              <a:t> Альберто, </a:t>
            </a:r>
            <a:r>
              <a:rPr lang="ru-RU" sz="2800" dirty="0" err="1"/>
              <a:t>Трущелев</a:t>
            </a:r>
            <a:r>
              <a:rPr lang="ru-RU" sz="2800" dirty="0"/>
              <a:t> Архип, Ерохина Эвелина, Улыбина София и Рубцов </a:t>
            </a:r>
            <a:r>
              <a:rPr lang="ru-RU" sz="2800" dirty="0" smtClean="0"/>
              <a:t>Никита.</a:t>
            </a:r>
            <a:endParaRPr lang="ru-RU" sz="2800"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95087" y="1806546"/>
            <a:ext cx="3150742" cy="4483270"/>
          </a:xfrm>
        </p:spPr>
      </p:pic>
    </p:spTree>
    <p:extLst>
      <p:ext uri="{BB962C8B-B14F-4D97-AF65-F5344CB8AC3E}">
        <p14:creationId xmlns:p14="http://schemas.microsoft.com/office/powerpoint/2010/main" val="8794705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450762"/>
            <a:ext cx="10058400" cy="1286600"/>
          </a:xfrm>
        </p:spPr>
        <p:txBody>
          <a:bodyPr>
            <a:normAutofit fontScale="90000"/>
          </a:bodyPr>
          <a:lstStyle/>
          <a:p>
            <a:pPr algn="ctr"/>
            <a:r>
              <a:rPr lang="ru-RU" sz="2800" dirty="0" smtClean="0"/>
              <a:t>На </a:t>
            </a:r>
            <a:r>
              <a:rPr lang="ru-RU" sz="2800" dirty="0" smtClean="0"/>
              <a:t>городской </a:t>
            </a:r>
            <a:r>
              <a:rPr lang="ru-RU" sz="2800" dirty="0" smtClean="0"/>
              <a:t>конкурс </a:t>
            </a:r>
            <a:r>
              <a:rPr lang="ru-RU" sz="2800" dirty="0"/>
              <a:t>детско-юношеского творчества «КОСМОГРАД-2022</a:t>
            </a:r>
            <a:r>
              <a:rPr lang="ru-RU" sz="2800" dirty="0" smtClean="0"/>
              <a:t>» было представлено более </a:t>
            </a:r>
            <a:r>
              <a:rPr lang="ru-RU" sz="2800" dirty="0"/>
              <a:t>110 проектов. Учащиеся Станции юных техников подали на конкурс много интересных проектов, которые получили высокую оценку жюри.</a:t>
            </a:r>
            <a:endParaRPr lang="ru-RU" sz="2800" i="1" dirty="0"/>
          </a:p>
        </p:txBody>
      </p:sp>
      <p:pic>
        <p:nvPicPr>
          <p:cNvPr id="8" name="Объект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4266" y="1881052"/>
            <a:ext cx="3839019" cy="2148771"/>
          </a:xfrm>
        </p:spPr>
      </p:pic>
      <p:pic>
        <p:nvPicPr>
          <p:cNvPr id="9" name="Объект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34420" y="2955437"/>
            <a:ext cx="3037885" cy="2278413"/>
          </a:xfr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390" y="2109720"/>
            <a:ext cx="3378925" cy="2534194"/>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798" y="4173513"/>
            <a:ext cx="2603954" cy="1952966"/>
          </a:xfrm>
          <a:prstGeom prst="rect">
            <a:avLst/>
          </a:prstGeom>
        </p:spPr>
      </p:pic>
    </p:spTree>
    <p:extLst>
      <p:ext uri="{BB962C8B-B14F-4D97-AF65-F5344CB8AC3E}">
        <p14:creationId xmlns:p14="http://schemas.microsoft.com/office/powerpoint/2010/main" val="29723052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258" y="130629"/>
            <a:ext cx="11679382" cy="1789552"/>
          </a:xfrm>
        </p:spPr>
        <p:txBody>
          <a:bodyPr>
            <a:normAutofit/>
          </a:bodyPr>
          <a:lstStyle/>
          <a:p>
            <a:r>
              <a:rPr lang="ru-RU" sz="1400" b="1" dirty="0"/>
              <a:t>Принципы образовательной деятельности в </a:t>
            </a:r>
            <a:r>
              <a:rPr lang="ru-RU" sz="1400" b="1" dirty="0" smtClean="0"/>
              <a:t>2021-2022 </a:t>
            </a:r>
            <a:r>
              <a:rPr lang="ru-RU" sz="1400" b="1" dirty="0"/>
              <a:t>учебном году.</a:t>
            </a:r>
            <a:r>
              <a:rPr lang="ru-RU" sz="1400" dirty="0"/>
              <a:t/>
            </a:r>
            <a:br>
              <a:rPr lang="ru-RU" sz="1400" dirty="0"/>
            </a:br>
            <a:r>
              <a:rPr lang="ru-RU" sz="1400" dirty="0" smtClean="0"/>
              <a:t>Работа </a:t>
            </a:r>
            <a:r>
              <a:rPr lang="ru-RU" sz="1400" dirty="0"/>
              <a:t>учреждения осуществлялась на основании Плана </a:t>
            </a:r>
            <a:r>
              <a:rPr lang="ru-RU" sz="1400" dirty="0" smtClean="0"/>
              <a:t>работы учреждения </a:t>
            </a:r>
            <a:r>
              <a:rPr lang="ru-RU" sz="1400" dirty="0"/>
              <a:t>на </a:t>
            </a:r>
            <a:r>
              <a:rPr lang="ru-RU" sz="1400" dirty="0" smtClean="0"/>
              <a:t>2021-2022 учебный </a:t>
            </a:r>
            <a:r>
              <a:rPr lang="ru-RU" sz="1400" dirty="0"/>
              <a:t>год, в соответствии с Планом работы комитета </a:t>
            </a:r>
            <a:r>
              <a:rPr lang="ru-RU" sz="1400" dirty="0" smtClean="0"/>
              <a:t>по образованию </a:t>
            </a:r>
            <a:r>
              <a:rPr lang="ru-RU" sz="1400" dirty="0"/>
              <a:t>администрации городского округа «Город Калининград» на </a:t>
            </a:r>
            <a:r>
              <a:rPr lang="ru-RU" sz="1400" dirty="0" smtClean="0"/>
              <a:t>2021-2022 учебный год</a:t>
            </a:r>
            <a:r>
              <a:rPr lang="ru-RU" sz="1400" dirty="0"/>
              <a:t>, выполнялись Постановления и Приказы Правительства РФ, </a:t>
            </a:r>
            <a:r>
              <a:rPr lang="ru-RU" sz="1400" dirty="0" smtClean="0"/>
              <a:t>Министерства образования </a:t>
            </a:r>
            <a:r>
              <a:rPr lang="ru-RU" sz="1400" dirty="0"/>
              <a:t>Калининградской </a:t>
            </a:r>
            <a:r>
              <a:rPr lang="ru-RU" sz="1400" dirty="0" smtClean="0"/>
              <a:t>области. Педагогический </a:t>
            </a:r>
            <a:r>
              <a:rPr lang="ru-RU" sz="1400" dirty="0"/>
              <a:t>коллектив с учетом приоритетных </a:t>
            </a:r>
            <a:r>
              <a:rPr lang="ru-RU" sz="1400" dirty="0" smtClean="0"/>
              <a:t>направлений образования</a:t>
            </a:r>
            <a:r>
              <a:rPr lang="ru-RU" sz="1400" dirty="0"/>
              <a:t>, требований к дополнительному образованию, определил в </a:t>
            </a:r>
            <a:r>
              <a:rPr lang="ru-RU" sz="1400" dirty="0" smtClean="0"/>
              <a:t>новом учебном </a:t>
            </a:r>
            <a:r>
              <a:rPr lang="ru-RU" sz="1400" dirty="0"/>
              <a:t>году цель, задачи, стратегические направления работы учреждения.</a:t>
            </a:r>
            <a:br>
              <a:rPr lang="ru-RU" sz="1400" dirty="0"/>
            </a:br>
            <a:r>
              <a:rPr lang="ru-RU" sz="1400" b="1" dirty="0"/>
              <a:t>Целью деятельности Станции юных техников в 2021-2022 учебном году было </a:t>
            </a:r>
            <a:r>
              <a:rPr lang="ru-RU" sz="1400" dirty="0"/>
              <a:t>- создание условий для самореализации и развития талантов, воспитания гармонично развитой и социально ответственной личности, расширение возможностей персонализации дополнительного образования детей, интеграции его ресурсов в индивидуальные образовательные траектории, повышение доступности качественных программ дополнительного образования для каждого ребенка на базе МАУДО СЮТ</a:t>
            </a:r>
            <a:r>
              <a:rPr lang="ru-RU" sz="1400" dirty="0" smtClean="0"/>
              <a:t>.</a:t>
            </a:r>
            <a:endParaRPr lang="ru-RU" sz="1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061005274"/>
              </p:ext>
            </p:extLst>
          </p:nvPr>
        </p:nvGraphicFramePr>
        <p:xfrm>
          <a:off x="359822" y="1920180"/>
          <a:ext cx="11580817" cy="4389179"/>
        </p:xfrm>
        <a:graphic>
          <a:graphicData uri="http://schemas.openxmlformats.org/drawingml/2006/table">
            <a:tbl>
              <a:tblPr firstRow="1" firstCol="1" bandRow="1">
                <a:tableStyleId>{5C22544A-7EE6-4342-B048-85BDC9FD1C3A}</a:tableStyleId>
              </a:tblPr>
              <a:tblGrid>
                <a:gridCol w="1223134">
                  <a:extLst>
                    <a:ext uri="{9D8B030D-6E8A-4147-A177-3AD203B41FA5}">
                      <a16:colId xmlns:a16="http://schemas.microsoft.com/office/drawing/2014/main" val="20000"/>
                    </a:ext>
                  </a:extLst>
                </a:gridCol>
                <a:gridCol w="10357683">
                  <a:extLst>
                    <a:ext uri="{9D8B030D-6E8A-4147-A177-3AD203B41FA5}">
                      <a16:colId xmlns:a16="http://schemas.microsoft.com/office/drawing/2014/main" val="20001"/>
                    </a:ext>
                  </a:extLst>
                </a:gridCol>
              </a:tblGrid>
              <a:tr h="271810">
                <a:tc>
                  <a:txBody>
                    <a:bodyPr/>
                    <a:lstStyle/>
                    <a:p>
                      <a:pPr>
                        <a:lnSpc>
                          <a:spcPct val="107000"/>
                        </a:lnSpc>
                        <a:spcAft>
                          <a:spcPts val="0"/>
                        </a:spcAft>
                      </a:pPr>
                      <a:r>
                        <a:rPr lang="ru-RU" sz="1100" dirty="0">
                          <a:effectLst/>
                        </a:rPr>
                        <a:t>Организационная</a:t>
                      </a:r>
                      <a:endParaRPr lang="ru-RU" sz="1100" dirty="0">
                        <a:effectLst/>
                        <a:latin typeface="Times New Roman" panose="02020603050405020304" pitchFamily="18" charset="0"/>
                        <a:ea typeface="Times New Roman" panose="02020603050405020304" pitchFamily="18" charset="0"/>
                        <a:cs typeface="Calibri" panose="020F0502020204030204" pitchFamily="34" charset="0"/>
                      </a:endParaRPr>
                    </a:p>
                  </a:txBody>
                  <a:tcPr marL="0" marR="0" marT="0" marB="0"/>
                </a:tc>
                <a:tc>
                  <a:txBody>
                    <a:bodyPr/>
                    <a:lstStyle/>
                    <a:p>
                      <a:pPr algn="just">
                        <a:lnSpc>
                          <a:spcPct val="107000"/>
                        </a:lnSpc>
                        <a:spcAft>
                          <a:spcPts val="0"/>
                        </a:spcAft>
                      </a:pPr>
                      <a:r>
                        <a:rPr lang="ru-RU" sz="1100" b="0" dirty="0">
                          <a:solidFill>
                            <a:schemeClr val="tx1"/>
                          </a:solidFill>
                          <a:effectLst/>
                        </a:rPr>
                        <a:t>Продолжение деятельности педагогического коллектива в инновационном режиме.</a:t>
                      </a:r>
                      <a:endParaRPr lang="ru-RU" sz="1100" b="0" dirty="0">
                        <a:solidFill>
                          <a:schemeClr val="tx1"/>
                        </a:solidFill>
                        <a:effectLst/>
                        <a:latin typeface="Times New Roman" panose="02020603050405020304" pitchFamily="18" charset="0"/>
                        <a:ea typeface="Times New Roman" panose="02020603050405020304" pitchFamily="18" charset="0"/>
                        <a:cs typeface="Calibri" panose="020F0502020204030204" pitchFamily="34" charset="0"/>
                      </a:endParaRPr>
                    </a:p>
                  </a:txBody>
                  <a:tcPr marL="0" marR="0" marT="0" marB="0">
                    <a:solidFill>
                      <a:srgbClr val="CCE3F5"/>
                    </a:solidFill>
                  </a:tcPr>
                </a:tc>
                <a:extLst>
                  <a:ext uri="{0D108BD9-81ED-4DB2-BD59-A6C34878D82A}">
                    <a16:rowId xmlns:a16="http://schemas.microsoft.com/office/drawing/2014/main" val="10000"/>
                  </a:ext>
                </a:extLst>
              </a:tr>
              <a:tr h="2196906">
                <a:tc>
                  <a:txBody>
                    <a:bodyPr/>
                    <a:lstStyle/>
                    <a:p>
                      <a:pPr>
                        <a:lnSpc>
                          <a:spcPct val="107000"/>
                        </a:lnSpc>
                        <a:spcAft>
                          <a:spcPts val="0"/>
                        </a:spcAft>
                      </a:pPr>
                      <a:r>
                        <a:rPr lang="ru-RU" sz="1100" dirty="0">
                          <a:effectLst/>
                        </a:rPr>
                        <a:t>Образовательная</a:t>
                      </a:r>
                      <a:endParaRPr lang="ru-RU" sz="1100" dirty="0">
                        <a:effectLst/>
                        <a:latin typeface="Times New Roman" panose="02020603050405020304" pitchFamily="18" charset="0"/>
                        <a:ea typeface="Times New Roman" panose="02020603050405020304" pitchFamily="18" charset="0"/>
                        <a:cs typeface="Calibri" panose="020F0502020204030204" pitchFamily="34" charset="0"/>
                      </a:endParaRPr>
                    </a:p>
                  </a:txBody>
                  <a:tcPr marL="0" marR="0" marT="0" marB="0"/>
                </a:tc>
                <a:tc>
                  <a:txBody>
                    <a:bodyPr/>
                    <a:lstStyle/>
                    <a:p>
                      <a:pPr marL="171450" indent="-171450" algn="just">
                        <a:lnSpc>
                          <a:spcPct val="107000"/>
                        </a:lnSpc>
                        <a:spcAft>
                          <a:spcPts val="0"/>
                        </a:spcAft>
                        <a:buFontTx/>
                        <a:buChar char="-"/>
                      </a:pPr>
                      <a:r>
                        <a:rPr lang="ru-RU" sz="1100" baseline="0" dirty="0" smtClean="0">
                          <a:effectLst/>
                        </a:rPr>
                        <a:t>с</a:t>
                      </a:r>
                      <a:r>
                        <a:rPr lang="ru-RU" sz="1100" dirty="0" smtClean="0">
                          <a:effectLst/>
                        </a:rPr>
                        <a:t>овершенствование </a:t>
                      </a:r>
                      <a:r>
                        <a:rPr lang="ru-RU" sz="1100" dirty="0">
                          <a:effectLst/>
                        </a:rPr>
                        <a:t>качества дополнительного образования и культурно-досуговой </a:t>
                      </a:r>
                      <a:r>
                        <a:rPr lang="ru-RU" sz="1100" dirty="0" smtClean="0">
                          <a:effectLst/>
                        </a:rPr>
                        <a:t>деятельности;</a:t>
                      </a:r>
                    </a:p>
                    <a:p>
                      <a:pPr marL="171450" indent="-171450" algn="just">
                        <a:lnSpc>
                          <a:spcPct val="107000"/>
                        </a:lnSpc>
                        <a:spcAft>
                          <a:spcPts val="0"/>
                        </a:spcAft>
                        <a:buFontTx/>
                        <a:buChar char="-"/>
                      </a:pPr>
                      <a:r>
                        <a:rPr lang="ru-RU" sz="1100" dirty="0" smtClean="0">
                          <a:effectLst/>
                        </a:rPr>
                        <a:t>внедрение новых образовательных технологий, обеспечивающих</a:t>
                      </a:r>
                    </a:p>
                    <a:p>
                      <a:pPr marL="171450" indent="-171450" algn="just">
                        <a:lnSpc>
                          <a:spcPct val="107000"/>
                        </a:lnSpc>
                        <a:spcAft>
                          <a:spcPts val="0"/>
                        </a:spcAft>
                        <a:buFontTx/>
                        <a:buChar char="-"/>
                      </a:pPr>
                      <a:r>
                        <a:rPr lang="ru-RU" sz="1100" dirty="0" smtClean="0">
                          <a:effectLst/>
                        </a:rPr>
                        <a:t>освоение обучающимися базовых навыков и умений;</a:t>
                      </a:r>
                    </a:p>
                    <a:p>
                      <a:pPr marL="171450" indent="-171450" algn="just">
                        <a:lnSpc>
                          <a:spcPct val="107000"/>
                        </a:lnSpc>
                        <a:spcAft>
                          <a:spcPts val="0"/>
                        </a:spcAft>
                        <a:buFontTx/>
                        <a:buChar char="-"/>
                      </a:pPr>
                      <a:r>
                        <a:rPr lang="ru-RU" sz="1100" dirty="0" smtClean="0">
                          <a:effectLst/>
                        </a:rPr>
                        <a:t>повышение у обучающихся мотивации к обучению и вовлеченности в</a:t>
                      </a:r>
                      <a:r>
                        <a:rPr lang="ru-RU" sz="1100" baseline="0" dirty="0" smtClean="0">
                          <a:effectLst/>
                        </a:rPr>
                        <a:t> </a:t>
                      </a:r>
                      <a:r>
                        <a:rPr lang="ru-RU" sz="1100" dirty="0" smtClean="0">
                          <a:effectLst/>
                        </a:rPr>
                        <a:t>образовательный процесс;</a:t>
                      </a:r>
                    </a:p>
                    <a:p>
                      <a:pPr marL="171450" indent="-171450" algn="just">
                        <a:lnSpc>
                          <a:spcPct val="107000"/>
                        </a:lnSpc>
                        <a:spcAft>
                          <a:spcPts val="0"/>
                        </a:spcAft>
                        <a:buFontTx/>
                        <a:buChar char="-"/>
                      </a:pPr>
                      <a:r>
                        <a:rPr lang="ru-RU" sz="1100" dirty="0" smtClean="0">
                          <a:effectLst/>
                        </a:rPr>
                        <a:t>обновление содержания и совершенствование методов обучения;</a:t>
                      </a:r>
                    </a:p>
                    <a:p>
                      <a:pPr marL="171450" indent="-171450" algn="just">
                        <a:lnSpc>
                          <a:spcPct val="107000"/>
                        </a:lnSpc>
                        <a:spcAft>
                          <a:spcPts val="0"/>
                        </a:spcAft>
                        <a:buFontTx/>
                        <a:buChar char="-"/>
                      </a:pPr>
                      <a:r>
                        <a:rPr lang="ru-RU" sz="1100" dirty="0" smtClean="0">
                          <a:effectLst/>
                        </a:rPr>
                        <a:t>формирование эффективной системы выявления, поддержки и</a:t>
                      </a:r>
                      <a:r>
                        <a:rPr lang="ru-RU" sz="1100" baseline="0" dirty="0" smtClean="0">
                          <a:effectLst/>
                        </a:rPr>
                        <a:t> </a:t>
                      </a:r>
                      <a:r>
                        <a:rPr lang="ru-RU" sz="1100" dirty="0" smtClean="0">
                          <a:effectLst/>
                        </a:rPr>
                        <a:t>развития способностей и талантов у детей и молодежи, основанной на</a:t>
                      </a:r>
                      <a:r>
                        <a:rPr lang="ru-RU" sz="1100" baseline="0" dirty="0" smtClean="0">
                          <a:effectLst/>
                        </a:rPr>
                        <a:t> </a:t>
                      </a:r>
                      <a:r>
                        <a:rPr lang="ru-RU" sz="1100" dirty="0" smtClean="0">
                          <a:effectLst/>
                        </a:rPr>
                        <a:t>принципах справедливости, всеобщности и направленной на самоопределение</a:t>
                      </a:r>
                      <a:r>
                        <a:rPr lang="ru-RU" sz="1100" baseline="0" dirty="0" smtClean="0">
                          <a:effectLst/>
                        </a:rPr>
                        <a:t> </a:t>
                      </a:r>
                      <a:r>
                        <a:rPr lang="ru-RU" sz="1100" dirty="0" smtClean="0">
                          <a:effectLst/>
                        </a:rPr>
                        <a:t>и профессиональную ориентацию всех обучающихся;</a:t>
                      </a:r>
                    </a:p>
                    <a:p>
                      <a:pPr marL="171450" indent="-171450" algn="just">
                        <a:lnSpc>
                          <a:spcPct val="107000"/>
                        </a:lnSpc>
                        <a:spcAft>
                          <a:spcPts val="0"/>
                        </a:spcAft>
                        <a:buFontTx/>
                        <a:buChar char="-"/>
                      </a:pPr>
                      <a:r>
                        <a:rPr lang="ru-RU" sz="1100" dirty="0" smtClean="0">
                          <a:effectLst/>
                        </a:rPr>
                        <a:t>создание современной и безопасной цифровой образовательной среды,</a:t>
                      </a:r>
                      <a:r>
                        <a:rPr lang="ru-RU" sz="1100" baseline="0" dirty="0" smtClean="0">
                          <a:effectLst/>
                        </a:rPr>
                        <a:t> </a:t>
                      </a:r>
                      <a:r>
                        <a:rPr lang="ru-RU" sz="1100" dirty="0" smtClean="0">
                          <a:effectLst/>
                        </a:rPr>
                        <a:t>обеспечивающей высокое качество и доступность образования всех видов и</a:t>
                      </a:r>
                    </a:p>
                    <a:p>
                      <a:pPr marL="171450" indent="-171450" algn="just">
                        <a:lnSpc>
                          <a:spcPct val="107000"/>
                        </a:lnSpc>
                        <a:spcAft>
                          <a:spcPts val="0"/>
                        </a:spcAft>
                        <a:buFontTx/>
                        <a:buChar char="-"/>
                      </a:pPr>
                      <a:r>
                        <a:rPr lang="ru-RU" sz="1100" dirty="0" smtClean="0">
                          <a:effectLst/>
                        </a:rPr>
                        <a:t>обеспечение необходимых условий для формирования культуры</a:t>
                      </a:r>
                      <a:r>
                        <a:rPr lang="ru-RU" sz="1100" baseline="0" dirty="0" smtClean="0">
                          <a:effectLst/>
                        </a:rPr>
                        <a:t> </a:t>
                      </a:r>
                      <a:r>
                        <a:rPr lang="ru-RU" sz="1100" dirty="0" smtClean="0">
                          <a:effectLst/>
                        </a:rPr>
                        <a:t>здорового и безопасного образа жизни;</a:t>
                      </a:r>
                    </a:p>
                    <a:p>
                      <a:pPr marL="171450" indent="-171450" algn="just">
                        <a:lnSpc>
                          <a:spcPct val="107000"/>
                        </a:lnSpc>
                        <a:spcAft>
                          <a:spcPts val="0"/>
                        </a:spcAft>
                        <a:buFontTx/>
                        <a:buChar char="-"/>
                      </a:pPr>
                      <a:r>
                        <a:rPr lang="ru-RU" sz="1100" dirty="0" smtClean="0">
                          <a:effectLst/>
                        </a:rPr>
                        <a:t>удовлетворение потребности детей в духовно-нравственном,</a:t>
                      </a:r>
                      <a:r>
                        <a:rPr lang="ru-RU" sz="1100" baseline="0" dirty="0" smtClean="0">
                          <a:effectLst/>
                        </a:rPr>
                        <a:t> </a:t>
                      </a:r>
                      <a:r>
                        <a:rPr lang="ru-RU" sz="1100" dirty="0" smtClean="0">
                          <a:effectLst/>
                        </a:rPr>
                        <a:t>художественно-эстетическом и интеллектуальном развитии;</a:t>
                      </a:r>
                    </a:p>
                    <a:p>
                      <a:pPr marL="171450" indent="-171450" algn="just">
                        <a:lnSpc>
                          <a:spcPct val="107000"/>
                        </a:lnSpc>
                        <a:spcAft>
                          <a:spcPts val="0"/>
                        </a:spcAft>
                        <a:buFontTx/>
                        <a:buChar char="-"/>
                      </a:pPr>
                      <a:r>
                        <a:rPr lang="ru-RU" sz="1100" dirty="0" smtClean="0">
                          <a:effectLst/>
                        </a:rPr>
                        <a:t>организация содержательного досуга детей и подростков, обеспечение</a:t>
                      </a:r>
                      <a:r>
                        <a:rPr lang="ru-RU" sz="1100" baseline="0" dirty="0" smtClean="0">
                          <a:effectLst/>
                        </a:rPr>
                        <a:t> </a:t>
                      </a:r>
                      <a:r>
                        <a:rPr lang="ru-RU" sz="1100" dirty="0" smtClean="0">
                          <a:effectLst/>
                        </a:rPr>
                        <a:t>гражданско-патриотического и трудового воспитания;</a:t>
                      </a:r>
                    </a:p>
                    <a:p>
                      <a:pPr marL="171450" indent="-171450" algn="just">
                        <a:lnSpc>
                          <a:spcPct val="107000"/>
                        </a:lnSpc>
                        <a:spcAft>
                          <a:spcPts val="0"/>
                        </a:spcAft>
                        <a:buFontTx/>
                        <a:buChar char="-"/>
                      </a:pPr>
                      <a:r>
                        <a:rPr lang="ru-RU" sz="1100" dirty="0" smtClean="0">
                          <a:effectLst/>
                        </a:rPr>
                        <a:t>организация системной работы с родителями.</a:t>
                      </a:r>
                      <a:endParaRPr lang="ru-RU" sz="1100" dirty="0">
                        <a:effectLst/>
                      </a:endParaRPr>
                    </a:p>
                  </a:txBody>
                  <a:tcPr marL="0" marR="0" marT="0" marB="0"/>
                </a:tc>
                <a:extLst>
                  <a:ext uri="{0D108BD9-81ED-4DB2-BD59-A6C34878D82A}">
                    <a16:rowId xmlns:a16="http://schemas.microsoft.com/office/drawing/2014/main" val="10001"/>
                  </a:ext>
                </a:extLst>
              </a:tr>
              <a:tr h="1464604">
                <a:tc>
                  <a:txBody>
                    <a:bodyPr/>
                    <a:lstStyle/>
                    <a:p>
                      <a:pPr>
                        <a:lnSpc>
                          <a:spcPct val="107000"/>
                        </a:lnSpc>
                        <a:spcAft>
                          <a:spcPts val="0"/>
                        </a:spcAft>
                      </a:pPr>
                      <a:r>
                        <a:rPr lang="ru-RU" sz="1100" dirty="0">
                          <a:effectLst/>
                        </a:rPr>
                        <a:t>Методическая</a:t>
                      </a:r>
                      <a:endParaRPr lang="ru-RU" sz="1100" dirty="0">
                        <a:effectLst/>
                        <a:latin typeface="Times New Roman" panose="02020603050405020304" pitchFamily="18" charset="0"/>
                        <a:ea typeface="Times New Roman" panose="02020603050405020304" pitchFamily="18" charset="0"/>
                        <a:cs typeface="Calibri" panose="020F0502020204030204" pitchFamily="34" charset="0"/>
                      </a:endParaRPr>
                    </a:p>
                  </a:txBody>
                  <a:tcPr marL="0" marR="0" marT="0" marB="0"/>
                </a:tc>
                <a:tc>
                  <a:txBody>
                    <a:bodyPr/>
                    <a:lstStyle/>
                    <a:p>
                      <a:pPr algn="just">
                        <a:lnSpc>
                          <a:spcPct val="107000"/>
                        </a:lnSpc>
                        <a:spcAft>
                          <a:spcPts val="0"/>
                        </a:spcAft>
                      </a:pP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    внедрение национальной системы профессионального</a:t>
                      </a:r>
                      <a:r>
                        <a:rPr lang="ru-RU" sz="11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роста педагогических работников;</a:t>
                      </a:r>
                    </a:p>
                    <a:p>
                      <a:pPr algn="just">
                        <a:lnSpc>
                          <a:spcPct val="107000"/>
                        </a:lnSpc>
                        <a:spcAft>
                          <a:spcPts val="0"/>
                        </a:spcAft>
                      </a:pP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    модернизация профессионального образования, в том числе</a:t>
                      </a:r>
                      <a:r>
                        <a:rPr lang="ru-RU" sz="11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посредством внедрения адаптивных, практико-ориентированных и гибких</a:t>
                      </a:r>
                    </a:p>
                    <a:p>
                      <a:pPr algn="just">
                        <a:lnSpc>
                          <a:spcPct val="107000"/>
                        </a:lnSpc>
                        <a:spcAft>
                          <a:spcPts val="0"/>
                        </a:spcAft>
                      </a:pP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образовательных программ;</a:t>
                      </a:r>
                    </a:p>
                    <a:p>
                      <a:pPr algn="just">
                        <a:lnSpc>
                          <a:spcPct val="107000"/>
                        </a:lnSpc>
                        <a:spcAft>
                          <a:spcPts val="0"/>
                        </a:spcAft>
                      </a:pP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    формирование системы непрерывного обновления профессиональных</a:t>
                      </a:r>
                      <a:r>
                        <a:rPr lang="ru-RU" sz="11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знаний и приобретения новых профессиональных навыков, включая овладение</a:t>
                      </a:r>
                    </a:p>
                    <a:p>
                      <a:pPr algn="just">
                        <a:lnSpc>
                          <a:spcPct val="107000"/>
                        </a:lnSpc>
                        <a:spcAft>
                          <a:spcPts val="0"/>
                        </a:spcAft>
                      </a:pP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компетенциями в области цифровой среды;</a:t>
                      </a:r>
                    </a:p>
                    <a:p>
                      <a:pPr algn="just">
                        <a:lnSpc>
                          <a:spcPct val="107000"/>
                        </a:lnSpc>
                        <a:spcAft>
                          <a:spcPts val="0"/>
                        </a:spcAft>
                      </a:pP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    создание условий для развития наставничества, поддержки</a:t>
                      </a:r>
                      <a:r>
                        <a:rPr lang="ru-RU" sz="11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общественных инициатив и проектов, в том числе в сфере добровольчества;</a:t>
                      </a:r>
                    </a:p>
                    <a:p>
                      <a:pPr algn="just">
                        <a:lnSpc>
                          <a:spcPct val="107000"/>
                        </a:lnSpc>
                        <a:spcAft>
                          <a:spcPts val="0"/>
                        </a:spcAft>
                      </a:pP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    обобщение опыта педагогов по использованию инновационных</a:t>
                      </a:r>
                      <a:r>
                        <a:rPr lang="ru-RU" sz="11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педагогических технологий в дополнительном образовании;</a:t>
                      </a:r>
                    </a:p>
                    <a:p>
                      <a:pPr algn="just">
                        <a:lnSpc>
                          <a:spcPct val="107000"/>
                        </a:lnSpc>
                        <a:spcAft>
                          <a:spcPts val="0"/>
                        </a:spcAft>
                      </a:pP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    повышение уровня исполнительской дисциплины и работы педагога с</a:t>
                      </a:r>
                      <a:r>
                        <a:rPr lang="ru-RU" sz="11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ru-RU" sz="1100" dirty="0" smtClean="0">
                          <a:effectLst/>
                          <a:latin typeface="Calibri" panose="020F0502020204030204" pitchFamily="34" charset="0"/>
                          <a:ea typeface="Times New Roman" panose="02020603050405020304" pitchFamily="18" charset="0"/>
                          <a:cs typeface="Times New Roman" panose="02020603050405020304" pitchFamily="18" charset="0"/>
                        </a:rPr>
                        <a:t>основными документами по организации учебно-воспитательного процесса.</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r h="455859">
                <a:tc>
                  <a:txBody>
                    <a:bodyPr/>
                    <a:lstStyle/>
                    <a:p>
                      <a:pPr>
                        <a:lnSpc>
                          <a:spcPct val="107000"/>
                        </a:lnSpc>
                        <a:spcAft>
                          <a:spcPts val="0"/>
                        </a:spcAft>
                      </a:pPr>
                      <a:r>
                        <a:rPr lang="ru-RU" sz="1100" dirty="0">
                          <a:effectLst/>
                        </a:rPr>
                        <a:t>Управленческая</a:t>
                      </a:r>
                      <a:endParaRPr lang="ru-RU" sz="1100" dirty="0">
                        <a:effectLst/>
                        <a:latin typeface="Times New Roman" panose="02020603050405020304" pitchFamily="18" charset="0"/>
                        <a:ea typeface="Times New Roman" panose="02020603050405020304" pitchFamily="18" charset="0"/>
                        <a:cs typeface="Calibri" panose="020F0502020204030204" pitchFamily="34" charset="0"/>
                      </a:endParaRPr>
                    </a:p>
                  </a:txBody>
                  <a:tcPr marL="0" marR="0" marT="0" marB="0"/>
                </a:tc>
                <a:tc>
                  <a:txBody>
                    <a:bodyPr/>
                    <a:lstStyle/>
                    <a:p>
                      <a:pPr algn="just">
                        <a:lnSpc>
                          <a:spcPct val="107000"/>
                        </a:lnSpc>
                        <a:spcAft>
                          <a:spcPts val="0"/>
                        </a:spcAft>
                      </a:pPr>
                      <a:r>
                        <a:rPr lang="ru-RU" sz="1100" dirty="0">
                          <a:effectLst/>
                        </a:rPr>
                        <a:t>1.Развитие активного сотрудничества с учреждениями аналогичного профиля, как на уровне муниципалитета и области, так и на всероссийском и международном уровне, с целью обмена опытом, взаимодействия и развития.</a:t>
                      </a:r>
                      <a:endParaRPr lang="ru-RU" sz="1100" dirty="0">
                        <a:effectLst/>
                        <a:latin typeface="Times New Roman" panose="02020603050405020304" pitchFamily="18"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2069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0"/>
            <a:ext cx="10058400" cy="1254954"/>
          </a:xfrm>
        </p:spPr>
        <p:txBody>
          <a:bodyPr>
            <a:noAutofit/>
          </a:bodyPr>
          <a:lstStyle/>
          <a:p>
            <a:pPr algn="ctr"/>
            <a:r>
              <a:rPr lang="ru-RU" sz="2800" dirty="0"/>
              <a:t> </a:t>
            </a:r>
            <a:r>
              <a:rPr lang="ru-RU" sz="2800" dirty="0" smtClean="0"/>
              <a:t>Четвертый </a:t>
            </a:r>
            <a:r>
              <a:rPr lang="ru-RU" sz="2800" dirty="0"/>
              <a:t>Открытый городской конкурс учебных проектов «</a:t>
            </a:r>
            <a:r>
              <a:rPr lang="ru-RU" sz="2800" dirty="0" err="1"/>
              <a:t>ПроектоБУМ</a:t>
            </a:r>
            <a:r>
              <a:rPr lang="ru-RU" sz="2800" dirty="0"/>
              <a:t> -2022»</a:t>
            </a:r>
            <a:endParaRPr lang="ru-RU" sz="2800" dirty="0"/>
          </a:p>
        </p:txBody>
      </p:sp>
      <p:sp>
        <p:nvSpPr>
          <p:cNvPr id="3" name="Объект 2"/>
          <p:cNvSpPr>
            <a:spLocks noGrp="1"/>
          </p:cNvSpPr>
          <p:nvPr>
            <p:ph sz="half" idx="1"/>
          </p:nvPr>
        </p:nvSpPr>
        <p:spPr>
          <a:xfrm>
            <a:off x="273049" y="1868521"/>
            <a:ext cx="5094514" cy="4476689"/>
          </a:xfrm>
        </p:spPr>
        <p:txBody>
          <a:bodyPr>
            <a:normAutofit fontScale="92500" lnSpcReduction="10000"/>
          </a:bodyPr>
          <a:lstStyle/>
          <a:p>
            <a:pPr marL="0" indent="0" algn="ctr">
              <a:buNone/>
            </a:pPr>
            <a:r>
              <a:rPr lang="ru-RU" dirty="0" smtClean="0"/>
              <a:t>Учащиеся </a:t>
            </a:r>
            <a:r>
              <a:rPr lang="ru-RU" dirty="0"/>
              <a:t>Станции защитили свои проекты и показали достойный результат!</a:t>
            </a:r>
          </a:p>
          <a:p>
            <a:pPr marL="0" indent="0">
              <a:buNone/>
            </a:pPr>
            <a:r>
              <a:rPr lang="ru-RU" b="1" dirty="0" smtClean="0"/>
              <a:t>1 </a:t>
            </a:r>
            <a:r>
              <a:rPr lang="ru-RU" b="1" dirty="0"/>
              <a:t>место </a:t>
            </a:r>
            <a:r>
              <a:rPr lang="ru-RU" dirty="0"/>
              <a:t>- </a:t>
            </a:r>
            <a:r>
              <a:rPr lang="ru-RU" dirty="0" err="1"/>
              <a:t>Дженуарди</a:t>
            </a:r>
            <a:r>
              <a:rPr lang="ru-RU" dirty="0"/>
              <a:t> </a:t>
            </a:r>
            <a:r>
              <a:rPr lang="ru-RU" dirty="0" smtClean="0"/>
              <a:t>Альберто </a:t>
            </a:r>
            <a:r>
              <a:rPr lang="ru-RU" dirty="0"/>
              <a:t>- проект «Умная бутылка»</a:t>
            </a:r>
          </a:p>
          <a:p>
            <a:pPr marL="0" indent="0">
              <a:buNone/>
            </a:pPr>
            <a:r>
              <a:rPr lang="ru-RU" b="1" dirty="0" smtClean="0"/>
              <a:t>2 </a:t>
            </a:r>
            <a:r>
              <a:rPr lang="ru-RU" b="1" dirty="0"/>
              <a:t>место </a:t>
            </a:r>
            <a:r>
              <a:rPr lang="ru-RU" dirty="0"/>
              <a:t>- Федченко </a:t>
            </a:r>
            <a:r>
              <a:rPr lang="ru-RU" dirty="0" smtClean="0"/>
              <a:t>Милана </a:t>
            </a:r>
            <a:r>
              <a:rPr lang="ru-RU" dirty="0"/>
              <a:t>- проект «Умное окно»</a:t>
            </a:r>
          </a:p>
          <a:p>
            <a:pPr marL="0" indent="0">
              <a:buNone/>
            </a:pPr>
            <a:r>
              <a:rPr lang="ru-RU" b="1" dirty="0" smtClean="0"/>
              <a:t>2 место </a:t>
            </a:r>
            <a:r>
              <a:rPr lang="ru-RU" dirty="0" smtClean="0"/>
              <a:t>- </a:t>
            </a:r>
            <a:r>
              <a:rPr lang="ru-RU" dirty="0" err="1"/>
              <a:t>Доткаев</a:t>
            </a:r>
            <a:r>
              <a:rPr lang="ru-RU" dirty="0"/>
              <a:t> </a:t>
            </a:r>
            <a:r>
              <a:rPr lang="ru-RU" dirty="0" smtClean="0"/>
              <a:t>Валерий </a:t>
            </a:r>
            <a:r>
              <a:rPr lang="ru-RU" dirty="0"/>
              <a:t>- проект «Лунная база «Луна-2021»</a:t>
            </a:r>
          </a:p>
          <a:p>
            <a:pPr marL="0" indent="0">
              <a:buNone/>
            </a:pPr>
            <a:r>
              <a:rPr lang="ru-RU" b="1" dirty="0" smtClean="0"/>
              <a:t>2 </a:t>
            </a:r>
            <a:r>
              <a:rPr lang="ru-RU" b="1" dirty="0"/>
              <a:t>место </a:t>
            </a:r>
            <a:r>
              <a:rPr lang="ru-RU" dirty="0"/>
              <a:t>- </a:t>
            </a:r>
            <a:r>
              <a:rPr lang="ru-RU" dirty="0" err="1"/>
              <a:t>Несен</a:t>
            </a:r>
            <a:r>
              <a:rPr lang="ru-RU" dirty="0"/>
              <a:t> Владислав, рук. Федченко Владимир Сергеевич - проект «Умная трость»</a:t>
            </a:r>
          </a:p>
          <a:p>
            <a:pPr marL="0" indent="0">
              <a:buNone/>
            </a:pPr>
            <a:r>
              <a:rPr lang="ru-RU" b="1" dirty="0" smtClean="0"/>
              <a:t>3 </a:t>
            </a:r>
            <a:r>
              <a:rPr lang="ru-RU" b="1" dirty="0"/>
              <a:t>место </a:t>
            </a:r>
            <a:r>
              <a:rPr lang="ru-RU" dirty="0"/>
              <a:t>- Шубин </a:t>
            </a:r>
            <a:r>
              <a:rPr lang="ru-RU" dirty="0" smtClean="0"/>
              <a:t>Ростислав</a:t>
            </a:r>
            <a:r>
              <a:rPr lang="ru-RU" dirty="0"/>
              <a:t> </a:t>
            </a:r>
            <a:r>
              <a:rPr lang="ru-RU" dirty="0" smtClean="0"/>
              <a:t>- </a:t>
            </a:r>
            <a:r>
              <a:rPr lang="ru-RU" dirty="0"/>
              <a:t>проект «</a:t>
            </a:r>
            <a:r>
              <a:rPr lang="ru-RU" dirty="0" err="1"/>
              <a:t>Фитолампа</a:t>
            </a:r>
            <a:r>
              <a:rPr lang="ru-RU" dirty="0"/>
              <a:t>»</a:t>
            </a:r>
          </a:p>
          <a:p>
            <a:pPr marL="0" indent="0">
              <a:buNone/>
            </a:pPr>
            <a:r>
              <a:rPr lang="ru-RU" b="1" dirty="0" smtClean="0"/>
              <a:t>3 </a:t>
            </a:r>
            <a:r>
              <a:rPr lang="ru-RU" b="1" dirty="0"/>
              <a:t>место </a:t>
            </a:r>
            <a:r>
              <a:rPr lang="ru-RU" dirty="0"/>
              <a:t>- </a:t>
            </a:r>
            <a:r>
              <a:rPr lang="ru-RU" dirty="0" err="1"/>
              <a:t>Доткаев</a:t>
            </a:r>
            <a:r>
              <a:rPr lang="ru-RU" dirty="0"/>
              <a:t> Валерий и </a:t>
            </a:r>
            <a:r>
              <a:rPr lang="ru-RU" dirty="0" err="1"/>
              <a:t>Трущелёв</a:t>
            </a:r>
            <a:r>
              <a:rPr lang="ru-RU" dirty="0"/>
              <a:t> </a:t>
            </a:r>
            <a:r>
              <a:rPr lang="ru-RU" dirty="0" smtClean="0"/>
              <a:t>Архип</a:t>
            </a:r>
            <a:r>
              <a:rPr lang="ru-RU" dirty="0"/>
              <a:t> </a:t>
            </a:r>
            <a:r>
              <a:rPr lang="ru-RU" dirty="0" smtClean="0"/>
              <a:t>- </a:t>
            </a:r>
            <a:r>
              <a:rPr lang="ru-RU" dirty="0"/>
              <a:t>проект «Космический парк аттракционов</a:t>
            </a:r>
            <a:r>
              <a:rPr lang="ru-RU" dirty="0" smtClean="0"/>
              <a:t>»</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563" y="1868521"/>
            <a:ext cx="3250645" cy="4328850"/>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365" y="1868521"/>
            <a:ext cx="2873828" cy="2155371"/>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l="11264" t="13737" r="16621" b="12637"/>
          <a:stretch/>
        </p:blipFill>
        <p:spPr>
          <a:xfrm>
            <a:off x="8936210" y="4106865"/>
            <a:ext cx="2730137" cy="2090506"/>
          </a:xfrm>
          <a:prstGeom prst="rect">
            <a:avLst/>
          </a:prstGeom>
        </p:spPr>
      </p:pic>
    </p:spTree>
    <p:extLst>
      <p:ext uri="{BB962C8B-B14F-4D97-AF65-F5344CB8AC3E}">
        <p14:creationId xmlns:p14="http://schemas.microsoft.com/office/powerpoint/2010/main" val="27321994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400" dirty="0"/>
              <a:t>В Калининграде </a:t>
            </a:r>
            <a:r>
              <a:rPr lang="ru-RU" sz="2400" dirty="0" smtClean="0"/>
              <a:t>каждый год определяют </a:t>
            </a:r>
            <a:r>
              <a:rPr lang="ru-RU" sz="2400" dirty="0"/>
              <a:t>лауреатов стипендии главы городского округа «Город Калининград» и городского Советов депутатов </a:t>
            </a:r>
            <a:r>
              <a:rPr lang="ru-RU" sz="2400" dirty="0" smtClean="0"/>
              <a:t>Калининграда. </a:t>
            </a:r>
            <a:r>
              <a:rPr lang="ru-RU" sz="2400" dirty="0"/>
              <a:t>В список </a:t>
            </a:r>
            <a:r>
              <a:rPr lang="ru-RU" sz="2400" dirty="0" smtClean="0"/>
              <a:t>стипендиатов на 2021-2022 учебный год вошли </a:t>
            </a:r>
            <a:r>
              <a:rPr lang="ru-RU" sz="2400" dirty="0"/>
              <a:t>учащиеся Станции юных </a:t>
            </a:r>
            <a:r>
              <a:rPr lang="ru-RU" sz="2400" dirty="0" smtClean="0"/>
              <a:t>техников – </a:t>
            </a:r>
            <a:r>
              <a:rPr lang="ru-RU" sz="2400" dirty="0" err="1" smtClean="0"/>
              <a:t>Трущелев</a:t>
            </a:r>
            <a:r>
              <a:rPr lang="ru-RU" sz="2400" dirty="0" smtClean="0"/>
              <a:t> Филипп и </a:t>
            </a:r>
            <a:r>
              <a:rPr lang="ru-RU" sz="2400" dirty="0" err="1" smtClean="0"/>
              <a:t>Трущелев</a:t>
            </a:r>
            <a:r>
              <a:rPr lang="ru-RU" sz="2400" dirty="0" smtClean="0"/>
              <a:t> Архип.</a:t>
            </a:r>
            <a:endParaRPr lang="ru-RU" sz="2400"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17806" y="1927230"/>
            <a:ext cx="5617347" cy="4213010"/>
          </a:xfrm>
        </p:spPr>
      </p:pic>
    </p:spTree>
    <p:extLst>
      <p:ext uri="{BB962C8B-B14F-4D97-AF65-F5344CB8AC3E}">
        <p14:creationId xmlns:p14="http://schemas.microsoft.com/office/powerpoint/2010/main" val="14786525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8643" y="386366"/>
            <a:ext cx="10058400" cy="797202"/>
          </a:xfrm>
        </p:spPr>
        <p:txBody>
          <a:bodyPr>
            <a:normAutofit/>
          </a:bodyPr>
          <a:lstStyle/>
          <a:p>
            <a:pPr algn="ctr"/>
            <a:r>
              <a:rPr lang="ru-RU" sz="4400" b="1" dirty="0" smtClean="0"/>
              <a:t>МУНИЦИПАЛЬНАЯ ОПОРНАЯ ПЛОЩАДКА</a:t>
            </a:r>
            <a:endParaRPr lang="ru-RU" sz="4400" b="1" dirty="0"/>
          </a:p>
        </p:txBody>
      </p:sp>
      <p:sp>
        <p:nvSpPr>
          <p:cNvPr id="3" name="Объект 2"/>
          <p:cNvSpPr>
            <a:spLocks noGrp="1"/>
          </p:cNvSpPr>
          <p:nvPr>
            <p:ph sz="half" idx="1"/>
          </p:nvPr>
        </p:nvSpPr>
        <p:spPr>
          <a:xfrm>
            <a:off x="811368" y="1845735"/>
            <a:ext cx="5471866" cy="4400519"/>
          </a:xfrm>
        </p:spPr>
        <p:txBody>
          <a:bodyPr>
            <a:normAutofit fontScale="85000" lnSpcReduction="20000"/>
          </a:bodyPr>
          <a:lstStyle/>
          <a:p>
            <a:r>
              <a:rPr lang="ru-RU" dirty="0" smtClean="0"/>
              <a:t>В рамках Муниципальной опорной площадки на базе Станции юных техников были организованы различные мероприятия:</a:t>
            </a:r>
          </a:p>
          <a:p>
            <a:pPr>
              <a:buFont typeface="Arial" panose="020B0604020202020204" pitchFamily="34" charset="0"/>
              <a:buChar char="•"/>
            </a:pPr>
            <a:r>
              <a:rPr lang="ru-RU" dirty="0"/>
              <a:t>К</a:t>
            </a:r>
            <a:r>
              <a:rPr lang="ru-RU" dirty="0" smtClean="0"/>
              <a:t>онкурс </a:t>
            </a:r>
            <a:r>
              <a:rPr lang="ru-RU" dirty="0" smtClean="0"/>
              <a:t>«</a:t>
            </a:r>
            <a:r>
              <a:rPr lang="ru-RU" dirty="0" smtClean="0"/>
              <a:t>Безопасный и чистый город</a:t>
            </a:r>
            <a:r>
              <a:rPr lang="ru-RU" dirty="0" smtClean="0"/>
              <a:t>»;</a:t>
            </a:r>
            <a:endParaRPr lang="ru-RU" dirty="0" smtClean="0"/>
          </a:p>
          <a:p>
            <a:pPr>
              <a:buFont typeface="Arial" panose="020B0604020202020204" pitchFamily="34" charset="0"/>
              <a:buChar char="•"/>
            </a:pPr>
            <a:r>
              <a:rPr lang="ru-RU" dirty="0" smtClean="0"/>
              <a:t>Выставка детский работ, посвященная дню Космонавтики</a:t>
            </a:r>
            <a:r>
              <a:rPr lang="ru-RU" dirty="0" smtClean="0"/>
              <a:t>;</a:t>
            </a:r>
            <a:endParaRPr lang="ru-RU" dirty="0" smtClean="0"/>
          </a:p>
          <a:p>
            <a:pPr>
              <a:buFont typeface="Arial" panose="020B0604020202020204" pitchFamily="34" charset="0"/>
              <a:buChar char="•"/>
            </a:pPr>
            <a:r>
              <a:rPr lang="ru-RU" dirty="0" smtClean="0"/>
              <a:t>Конкурс детского рисунка, посвященный празднованию Дня народного единства;</a:t>
            </a:r>
          </a:p>
          <a:p>
            <a:pPr>
              <a:buFont typeface="Arial" panose="020B0604020202020204" pitchFamily="34" charset="0"/>
              <a:buChar char="•"/>
            </a:pPr>
            <a:r>
              <a:rPr lang="ru-RU" dirty="0" smtClean="0"/>
              <a:t>Конкурс-выставка военной техники, приуроченный к празднованию Дня защитника Отечества;</a:t>
            </a:r>
          </a:p>
          <a:p>
            <a:pPr>
              <a:buFont typeface="Arial" panose="020B0604020202020204" pitchFamily="34" charset="0"/>
              <a:buChar char="•"/>
            </a:pPr>
            <a:r>
              <a:rPr lang="ru-RU" dirty="0" smtClean="0"/>
              <a:t>Конкурс детских открыток </a:t>
            </a:r>
            <a:r>
              <a:rPr lang="ru-RU" dirty="0" smtClean="0"/>
              <a:t>«</a:t>
            </a:r>
            <a:r>
              <a:rPr lang="ru-RU" dirty="0" smtClean="0"/>
              <a:t>Подарок маме</a:t>
            </a:r>
            <a:r>
              <a:rPr lang="ru-RU" dirty="0" smtClean="0"/>
              <a:t>», </a:t>
            </a:r>
            <a:r>
              <a:rPr lang="ru-RU" dirty="0" smtClean="0"/>
              <a:t>приуроченный к Международному женскому Дню;</a:t>
            </a:r>
          </a:p>
          <a:p>
            <a:pPr>
              <a:buFont typeface="Arial" panose="020B0604020202020204" pitchFamily="34" charset="0"/>
              <a:buChar char="•"/>
            </a:pPr>
            <a:r>
              <a:rPr lang="ru-RU" dirty="0" smtClean="0"/>
              <a:t>Выставка детских работ </a:t>
            </a:r>
            <a:r>
              <a:rPr lang="ru-RU" dirty="0" smtClean="0"/>
              <a:t>«Мы </a:t>
            </a:r>
            <a:r>
              <a:rPr lang="ru-RU" dirty="0" smtClean="0"/>
              <a:t>помним</a:t>
            </a:r>
            <a:r>
              <a:rPr lang="ru-RU" dirty="0" smtClean="0"/>
              <a:t>», посвященная </a:t>
            </a:r>
            <a:r>
              <a:rPr lang="ru-RU" dirty="0" smtClean="0"/>
              <a:t>празднованию </a:t>
            </a:r>
            <a:r>
              <a:rPr lang="ru-RU" dirty="0" smtClean="0"/>
              <a:t>77-летию </a:t>
            </a:r>
            <a:r>
              <a:rPr lang="ru-RU" dirty="0" smtClean="0"/>
              <a:t>Победы в </a:t>
            </a:r>
            <a:r>
              <a:rPr lang="ru-RU" dirty="0" smtClean="0"/>
              <a:t>ВОВ</a:t>
            </a:r>
            <a:r>
              <a:rPr lang="ru-RU" dirty="0" smtClean="0"/>
              <a:t>.;</a:t>
            </a:r>
          </a:p>
          <a:p>
            <a:pPr>
              <a:buFont typeface="Arial" panose="020B0604020202020204" pitchFamily="34" charset="0"/>
              <a:buChar char="•"/>
            </a:pPr>
            <a:r>
              <a:rPr lang="ru-RU" dirty="0" smtClean="0"/>
              <a:t>Проектная деятельность в течение учебного года.</a:t>
            </a:r>
            <a:endParaRPr lang="ru-RU" dirty="0" smtClean="0"/>
          </a:p>
        </p:txBody>
      </p:sp>
      <p:pic>
        <p:nvPicPr>
          <p:cNvPr id="7" name="Объект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137" t="33309" r="10841" b="13774"/>
          <a:stretch/>
        </p:blipFill>
        <p:spPr>
          <a:xfrm>
            <a:off x="6283234" y="2116183"/>
            <a:ext cx="5777266" cy="3043646"/>
          </a:xfrm>
        </p:spPr>
      </p:pic>
    </p:spTree>
    <p:extLst>
      <p:ext uri="{BB962C8B-B14F-4D97-AF65-F5344CB8AC3E}">
        <p14:creationId xmlns:p14="http://schemas.microsoft.com/office/powerpoint/2010/main" val="17262809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68" y="398415"/>
            <a:ext cx="3439886" cy="2579915"/>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14" y="3370318"/>
            <a:ext cx="3439886" cy="2299269"/>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514" y="398415"/>
            <a:ext cx="3439886" cy="2579915"/>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740" y="398415"/>
            <a:ext cx="3075005" cy="5467013"/>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468" y="3370216"/>
            <a:ext cx="3439886" cy="2292362"/>
          </a:xfrm>
          <a:prstGeom prst="rect">
            <a:avLst/>
          </a:prstGeom>
        </p:spPr>
      </p:pic>
    </p:spTree>
    <p:extLst>
      <p:ext uri="{BB962C8B-B14F-4D97-AF65-F5344CB8AC3E}">
        <p14:creationId xmlns:p14="http://schemas.microsoft.com/office/powerpoint/2010/main" val="709899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156754"/>
            <a:ext cx="10058400" cy="1346254"/>
          </a:xfrm>
        </p:spPr>
        <p:txBody>
          <a:bodyPr>
            <a:noAutofit/>
          </a:bodyPr>
          <a:lstStyle/>
          <a:p>
            <a:pPr algn="ctr"/>
            <a:r>
              <a:rPr lang="ru-RU" sz="2400" dirty="0"/>
              <a:t>Сотрудники Госавтоинспекции и ПДН совместно с педагогами МАУДО Станция юных техников </a:t>
            </a:r>
            <a:r>
              <a:rPr lang="ru-RU" sz="2400" dirty="0" smtClean="0"/>
              <a:t>проводят </a:t>
            </a:r>
            <a:r>
              <a:rPr lang="ru-RU" sz="2400" dirty="0"/>
              <a:t>занятия для </a:t>
            </a:r>
            <a:r>
              <a:rPr lang="ru-RU" sz="2400" dirty="0" smtClean="0"/>
              <a:t>школ и детских садов Калининграда и Калининградской области в течение всего учебного года на </a:t>
            </a:r>
            <a:r>
              <a:rPr lang="ru-RU" sz="2400" dirty="0"/>
              <a:t>базе мобильного комплекса "Лаборатория безопасности".</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2824" y="1924707"/>
            <a:ext cx="5148525" cy="3865416"/>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83869" y="1924707"/>
            <a:ext cx="5153889" cy="3865416"/>
          </a:xfrm>
        </p:spPr>
      </p:pic>
    </p:spTree>
    <p:extLst>
      <p:ext uri="{BB962C8B-B14F-4D97-AF65-F5344CB8AC3E}">
        <p14:creationId xmlns:p14="http://schemas.microsoft.com/office/powerpoint/2010/main" val="26759555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00" y="209005"/>
            <a:ext cx="3740789" cy="280851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00" y="3422468"/>
            <a:ext cx="4926149" cy="2770959"/>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873" y="209005"/>
            <a:ext cx="3744685" cy="2808514"/>
          </a:xfrm>
          <a:prstGeom prst="rect">
            <a:avLst/>
          </a:prstGeom>
        </p:spPr>
      </p:pic>
      <p:pic>
        <p:nvPicPr>
          <p:cNvPr id="8" name="Рисунок 7"/>
          <p:cNvPicPr>
            <a:picLocks noChangeAspect="1"/>
          </p:cNvPicPr>
          <p:nvPr/>
        </p:nvPicPr>
        <p:blipFill rotWithShape="1">
          <a:blip r:embed="rId5">
            <a:extLst>
              <a:ext uri="{28A0092B-C50C-407E-A947-70E740481C1C}">
                <a14:useLocalDpi xmlns:a14="http://schemas.microsoft.com/office/drawing/2010/main" val="0"/>
              </a:ext>
            </a:extLst>
          </a:blip>
          <a:srcRect l="-692" b="17870"/>
          <a:stretch/>
        </p:blipFill>
        <p:spPr>
          <a:xfrm>
            <a:off x="9294542" y="209005"/>
            <a:ext cx="2135458" cy="3099104"/>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3450" y="3397158"/>
            <a:ext cx="5016137" cy="2821577"/>
          </a:xfrm>
          <a:prstGeom prst="rect">
            <a:avLst/>
          </a:prstGeom>
        </p:spPr>
      </p:pic>
    </p:spTree>
    <p:extLst>
      <p:ext uri="{BB962C8B-B14F-4D97-AF65-F5344CB8AC3E}">
        <p14:creationId xmlns:p14="http://schemas.microsoft.com/office/powerpoint/2010/main" val="27510366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399244"/>
            <a:ext cx="10058400" cy="1081825"/>
          </a:xfrm>
        </p:spPr>
        <p:txBody>
          <a:bodyPr>
            <a:normAutofit fontScale="90000"/>
          </a:bodyPr>
          <a:lstStyle/>
          <a:p>
            <a:pPr algn="ctr"/>
            <a:r>
              <a:rPr lang="ru-RU" sz="4400" b="1" dirty="0" smtClean="0"/>
              <a:t>УЧАСТИЕ В АКЦИЯХ, ФЛЕШМОБАХ И РАДИОПЕРЕДАЧАХ ПО ПРОПАГАНДЕ БДД</a:t>
            </a:r>
            <a:endParaRPr lang="ru-RU" sz="4400" b="1" dirty="0"/>
          </a:p>
        </p:txBody>
      </p:sp>
      <p:pic>
        <p:nvPicPr>
          <p:cNvPr id="8" name="Объект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4876" y="1950873"/>
            <a:ext cx="4271078" cy="4271078"/>
          </a:xfrm>
        </p:spPr>
      </p:pic>
      <p:pic>
        <p:nvPicPr>
          <p:cNvPr id="9" name="Объект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32593" y="1950873"/>
            <a:ext cx="5688847" cy="4271078"/>
          </a:xfrm>
        </p:spPr>
      </p:pic>
    </p:spTree>
    <p:extLst>
      <p:ext uri="{BB962C8B-B14F-4D97-AF65-F5344CB8AC3E}">
        <p14:creationId xmlns:p14="http://schemas.microsoft.com/office/powerpoint/2010/main" val="21861989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6963" y="656823"/>
            <a:ext cx="10058400" cy="565383"/>
          </a:xfrm>
        </p:spPr>
        <p:txBody>
          <a:bodyPr>
            <a:noAutofit/>
          </a:bodyPr>
          <a:lstStyle/>
          <a:p>
            <a:pPr algn="ctr"/>
            <a:r>
              <a:rPr lang="ru-RU" sz="4400" b="1" dirty="0" smtClean="0"/>
              <a:t>СУББОТНИКИ</a:t>
            </a:r>
            <a:endParaRPr lang="ru-RU" sz="4400" b="1"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9386" y="2005398"/>
            <a:ext cx="4938712" cy="3704034"/>
          </a:xfrm>
          <a:prstGeom prst="rect">
            <a:avLst/>
          </a:prstGeom>
          <a:ln>
            <a:noFill/>
          </a:ln>
          <a:effectLst>
            <a:outerShdw blurRad="292100" dist="139700" dir="2700000" algn="tl" rotWithShape="0">
              <a:srgbClr val="333333">
                <a:alpha val="65000"/>
              </a:srgbClr>
            </a:outerShdw>
          </a:effectLst>
        </p:spPr>
      </p:pic>
      <p:pic>
        <p:nvPicPr>
          <p:cNvPr id="4" name="Объект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8238" y="2006204"/>
            <a:ext cx="4937125" cy="3702843"/>
          </a:xfrm>
        </p:spPr>
      </p:pic>
    </p:spTree>
    <p:extLst>
      <p:ext uri="{BB962C8B-B14F-4D97-AF65-F5344CB8AC3E}">
        <p14:creationId xmlns:p14="http://schemas.microsoft.com/office/powerpoint/2010/main" val="3897952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618186"/>
            <a:ext cx="10058400" cy="875763"/>
          </a:xfrm>
        </p:spPr>
        <p:txBody>
          <a:bodyPr>
            <a:noAutofit/>
          </a:bodyPr>
          <a:lstStyle/>
          <a:p>
            <a:pPr algn="ctr"/>
            <a:r>
              <a:rPr lang="ru-RU" sz="4400" b="1" dirty="0" smtClean="0"/>
              <a:t>ОБУЧЕНИЕ ПЕДАГОГОВ</a:t>
            </a:r>
            <a:br>
              <a:rPr lang="ru-RU" sz="4400" b="1" dirty="0" smtClean="0"/>
            </a:br>
            <a:r>
              <a:rPr lang="ru-RU" sz="2800" i="1" dirty="0" smtClean="0"/>
              <a:t>Ежегодно педагоги Станции юных техников активно повышаю свои профессиональные компетенции и уровень квалификации </a:t>
            </a:r>
            <a:endParaRPr lang="ru-RU" sz="4400" i="1" dirty="0"/>
          </a:p>
        </p:txBody>
      </p:sp>
      <p:pic>
        <p:nvPicPr>
          <p:cNvPr id="17" name="Объект 1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21045920">
            <a:off x="194450" y="2063930"/>
            <a:ext cx="4073759" cy="2752391"/>
          </a:xfrm>
        </p:spPr>
      </p:pic>
      <p:pic>
        <p:nvPicPr>
          <p:cNvPr id="18" name="Объект 1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688" t="-180"/>
          <a:stretch/>
        </p:blipFill>
        <p:spPr>
          <a:xfrm rot="20831728">
            <a:off x="7472682" y="3030938"/>
            <a:ext cx="4456521" cy="2939815"/>
          </a:xfrm>
        </p:spPr>
      </p:pic>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48534">
            <a:off x="3540073" y="2436245"/>
            <a:ext cx="4264752" cy="2853620"/>
          </a:xfrm>
          <a:prstGeom prst="rect">
            <a:avLst/>
          </a:prstGeom>
        </p:spPr>
      </p:pic>
    </p:spTree>
    <p:extLst>
      <p:ext uri="{BB962C8B-B14F-4D97-AF65-F5344CB8AC3E}">
        <p14:creationId xmlns:p14="http://schemas.microsoft.com/office/powerpoint/2010/main" val="31883135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0"/>
            <a:ext cx="10058400" cy="1845734"/>
          </a:xfrm>
        </p:spPr>
        <p:txBody>
          <a:bodyPr>
            <a:noAutofit/>
          </a:bodyPr>
          <a:lstStyle/>
          <a:p>
            <a:pPr algn="ctr"/>
            <a:r>
              <a:rPr lang="ru-RU" sz="4400" b="1" dirty="0" smtClean="0"/>
              <a:t>УЧАСТИЕ ПЕДАГОГОВ СТАНЦИИ ЮНЫХ ТЕХНИКОВ В РАЗЛИЧНЫХ МАССОВЫХ МЕРОПРИЯТИЯХ</a:t>
            </a:r>
            <a:endParaRPr lang="ru-RU" sz="4400" b="1"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318388" y="1858963"/>
            <a:ext cx="2558066" cy="4022725"/>
          </a:xfrm>
        </p:spPr>
      </p:pic>
      <p:pic>
        <p:nvPicPr>
          <p:cNvPr id="9" name="Объект 8"/>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082" t="713" b="1"/>
          <a:stretch/>
        </p:blipFill>
        <p:spPr>
          <a:xfrm>
            <a:off x="6344415" y="1858963"/>
            <a:ext cx="2642831" cy="4062989"/>
          </a:xfr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442" y="1879095"/>
            <a:ext cx="2566401" cy="4022724"/>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91" y="1879094"/>
            <a:ext cx="2675479" cy="4022725"/>
          </a:xfrm>
          <a:prstGeom prst="rect">
            <a:avLst/>
          </a:prstGeom>
        </p:spPr>
      </p:pic>
    </p:spTree>
    <p:extLst>
      <p:ext uri="{BB962C8B-B14F-4D97-AF65-F5344CB8AC3E}">
        <p14:creationId xmlns:p14="http://schemas.microsoft.com/office/powerpoint/2010/main" val="1518196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4463" y="114300"/>
            <a:ext cx="11471563" cy="6369627"/>
          </a:xfrm>
        </p:spPr>
        <p:txBody>
          <a:bodyPr>
            <a:normAutofit fontScale="85000" lnSpcReduction="20000"/>
          </a:bodyPr>
          <a:lstStyle/>
          <a:p>
            <a:r>
              <a:rPr lang="ru-RU" dirty="0"/>
              <a:t> </a:t>
            </a:r>
          </a:p>
          <a:p>
            <a:r>
              <a:rPr lang="ru-RU" sz="2400" b="1" dirty="0"/>
              <a:t>Анализ организации методической работы за </a:t>
            </a:r>
            <a:r>
              <a:rPr lang="ru-RU" sz="2400" b="1" dirty="0" smtClean="0"/>
              <a:t>2021-2022 </a:t>
            </a:r>
            <a:r>
              <a:rPr lang="ru-RU" sz="2400" b="1" dirty="0"/>
              <a:t>учебный год.</a:t>
            </a:r>
            <a:endParaRPr lang="ru-RU" sz="2400" dirty="0"/>
          </a:p>
          <a:p>
            <a:pPr>
              <a:lnSpc>
                <a:spcPct val="110000"/>
              </a:lnSpc>
            </a:pPr>
            <a:r>
              <a:rPr lang="ru-RU" dirty="0"/>
              <a:t>Методическая тема над которой работал коллектив в </a:t>
            </a:r>
            <a:r>
              <a:rPr lang="ru-RU" dirty="0" smtClean="0"/>
              <a:t>2021-2022 учебном </a:t>
            </a:r>
            <a:r>
              <a:rPr lang="ru-RU" dirty="0"/>
              <a:t>году:</a:t>
            </a:r>
          </a:p>
          <a:p>
            <a:pPr>
              <a:lnSpc>
                <a:spcPct val="110000"/>
              </a:lnSpc>
            </a:pPr>
            <a:r>
              <a:rPr lang="ru-RU" b="1" dirty="0"/>
              <a:t>«Создание и обеспечение </a:t>
            </a:r>
            <a:r>
              <a:rPr lang="ru-RU" b="1" dirty="0" smtClean="0"/>
              <a:t>возможности получения качественного персонифицированного </a:t>
            </a:r>
            <a:r>
              <a:rPr lang="ru-RU" b="1" dirty="0"/>
              <a:t>дополнительного </a:t>
            </a:r>
            <a:r>
              <a:rPr lang="ru-RU" b="1" dirty="0" smtClean="0"/>
              <a:t>образования соответствии </a:t>
            </a:r>
            <a:r>
              <a:rPr lang="ru-RU" b="1" dirty="0"/>
              <a:t>с их интересами и склонностями, на базе МАУДО СЮТ».</a:t>
            </a:r>
          </a:p>
          <a:p>
            <a:pPr>
              <a:lnSpc>
                <a:spcPct val="110000"/>
              </a:lnSpc>
            </a:pPr>
            <a:r>
              <a:rPr lang="ru-RU" b="1" dirty="0" smtClean="0"/>
              <a:t>Цель: </a:t>
            </a:r>
            <a:r>
              <a:rPr lang="ru-RU" dirty="0" smtClean="0"/>
              <a:t>Создать </a:t>
            </a:r>
            <a:r>
              <a:rPr lang="ru-RU" dirty="0"/>
              <a:t>условия для непрерывного повышения </a:t>
            </a:r>
            <a:r>
              <a:rPr lang="ru-RU" dirty="0" smtClean="0"/>
              <a:t>уровня профессиональной </a:t>
            </a:r>
            <a:r>
              <a:rPr lang="ru-RU" dirty="0"/>
              <a:t>компетентности педагогов и совершенствования </a:t>
            </a:r>
            <a:r>
              <a:rPr lang="ru-RU" dirty="0" smtClean="0"/>
              <a:t>их профессиональной </a:t>
            </a:r>
            <a:r>
              <a:rPr lang="ru-RU" dirty="0"/>
              <a:t>деятельности в инновационной работе учреждения </a:t>
            </a:r>
            <a:r>
              <a:rPr lang="ru-RU" dirty="0" smtClean="0"/>
              <a:t>через оказание информационно-методической, консультативной </a:t>
            </a:r>
            <a:r>
              <a:rPr lang="ru-RU" dirty="0"/>
              <a:t>и </a:t>
            </a:r>
            <a:r>
              <a:rPr lang="ru-RU" dirty="0" smtClean="0"/>
              <a:t>научно-методической </a:t>
            </a:r>
            <a:r>
              <a:rPr lang="ru-RU" dirty="0"/>
              <a:t>помощи в организации учебно-воспитательного </a:t>
            </a:r>
            <a:r>
              <a:rPr lang="ru-RU" dirty="0" smtClean="0"/>
              <a:t>процесса, использование </a:t>
            </a:r>
            <a:r>
              <a:rPr lang="ru-RU" dirty="0"/>
              <a:t>информационно – коммуникационных технологий.</a:t>
            </a:r>
          </a:p>
          <a:p>
            <a:pPr>
              <a:lnSpc>
                <a:spcPct val="110000"/>
              </a:lnSpc>
            </a:pPr>
            <a:r>
              <a:rPr lang="ru-RU" b="1" dirty="0"/>
              <a:t>Основные задачи «Методической работы» были выполнены:</a:t>
            </a:r>
          </a:p>
          <a:p>
            <a:pPr>
              <a:lnSpc>
                <a:spcPct val="110000"/>
              </a:lnSpc>
            </a:pPr>
            <a:r>
              <a:rPr lang="ru-RU" dirty="0" smtClean="0"/>
              <a:t>- совершенствовался </a:t>
            </a:r>
            <a:r>
              <a:rPr lang="ru-RU" dirty="0"/>
              <a:t>методический уровень педагогов в </a:t>
            </a:r>
            <a:r>
              <a:rPr lang="ru-RU" dirty="0" smtClean="0"/>
              <a:t>овладении новыми </a:t>
            </a:r>
            <a:r>
              <a:rPr lang="ru-RU" dirty="0"/>
              <a:t>педагогическими технологиями по новым образовательным </a:t>
            </a:r>
            <a:r>
              <a:rPr lang="ru-RU" dirty="0" smtClean="0"/>
              <a:t>стандартам второго </a:t>
            </a:r>
            <a:r>
              <a:rPr lang="ru-RU" dirty="0"/>
              <a:t>поколения;</a:t>
            </a:r>
          </a:p>
          <a:p>
            <a:pPr>
              <a:lnSpc>
                <a:spcPct val="110000"/>
              </a:lnSpc>
            </a:pPr>
            <a:r>
              <a:rPr lang="ru-RU" dirty="0" smtClean="0"/>
              <a:t>- внедрялись </a:t>
            </a:r>
            <a:r>
              <a:rPr lang="ru-RU" dirty="0"/>
              <a:t>в практику личностно-ориентированные, </a:t>
            </a:r>
            <a:r>
              <a:rPr lang="ru-RU" dirty="0" smtClean="0"/>
              <a:t>коррекционно-развивающие </a:t>
            </a:r>
            <a:r>
              <a:rPr lang="ru-RU" dirty="0"/>
              <a:t>п</a:t>
            </a:r>
            <a:r>
              <a:rPr lang="ru-RU" dirty="0" smtClean="0"/>
              <a:t>едагогические технологии: проектно-исследовательская деятельность </a:t>
            </a:r>
            <a:r>
              <a:rPr lang="ru-RU" dirty="0"/>
              <a:t>педагогов и </a:t>
            </a:r>
            <a:r>
              <a:rPr lang="ru-RU" dirty="0" smtClean="0"/>
              <a:t>обучающихся; </a:t>
            </a:r>
          </a:p>
          <a:p>
            <a:pPr>
              <a:lnSpc>
                <a:spcPct val="110000"/>
              </a:lnSpc>
            </a:pPr>
            <a:r>
              <a:rPr lang="ru-RU" dirty="0" smtClean="0"/>
              <a:t>- совершенствовалась </a:t>
            </a:r>
            <a:r>
              <a:rPr lang="ru-RU" dirty="0"/>
              <a:t>система мониторинга развития </a:t>
            </a:r>
            <a:r>
              <a:rPr lang="ru-RU" dirty="0" smtClean="0"/>
              <a:t>педагогического коллектива: мониторинг</a:t>
            </a:r>
            <a:r>
              <a:rPr lang="ru-RU" dirty="0"/>
              <a:t> </a:t>
            </a:r>
            <a:r>
              <a:rPr lang="ru-RU" dirty="0" smtClean="0"/>
              <a:t>образовательной и культурно-досуговой деятельности; </a:t>
            </a:r>
          </a:p>
          <a:p>
            <a:pPr>
              <a:lnSpc>
                <a:spcPct val="110000"/>
              </a:lnSpc>
            </a:pPr>
            <a:r>
              <a:rPr lang="ru-RU" dirty="0" smtClean="0"/>
              <a:t>- пополнялась </a:t>
            </a:r>
            <a:r>
              <a:rPr lang="ru-RU" dirty="0"/>
              <a:t>методическая копилка необходимыми материалами </a:t>
            </a:r>
            <a:r>
              <a:rPr lang="ru-RU" dirty="0" smtClean="0"/>
              <a:t>для оказания </a:t>
            </a:r>
            <a:r>
              <a:rPr lang="ru-RU" dirty="0"/>
              <a:t>помощи педагогам в </a:t>
            </a:r>
            <a:r>
              <a:rPr lang="ru-RU" dirty="0" smtClean="0"/>
              <a:t>работе. </a:t>
            </a:r>
          </a:p>
          <a:p>
            <a:pPr>
              <a:lnSpc>
                <a:spcPct val="110000"/>
              </a:lnSpc>
            </a:pPr>
            <a:r>
              <a:rPr lang="ru-RU" dirty="0" smtClean="0"/>
              <a:t>Проведены </a:t>
            </a:r>
            <a:r>
              <a:rPr lang="ru-RU" dirty="0"/>
              <a:t>все запланированные педагогические советы по </a:t>
            </a:r>
            <a:r>
              <a:rPr lang="ru-RU" dirty="0" smtClean="0"/>
              <a:t>заявленным темам</a:t>
            </a:r>
            <a:r>
              <a:rPr lang="ru-RU" dirty="0"/>
              <a:t>, методические объединения, открытые занятия и уроки.</a:t>
            </a:r>
          </a:p>
        </p:txBody>
      </p:sp>
    </p:spTree>
    <p:extLst>
      <p:ext uri="{BB962C8B-B14F-4D97-AF65-F5344CB8AC3E}">
        <p14:creationId xmlns:p14="http://schemas.microsoft.com/office/powerpoint/2010/main" val="1871079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ru-RU" dirty="0" smtClean="0"/>
              <a:t>Педагоги станции </a:t>
            </a:r>
            <a:r>
              <a:rPr lang="ru-RU" dirty="0"/>
              <a:t>стали призерами и </a:t>
            </a:r>
            <a:r>
              <a:rPr lang="ru-RU" dirty="0" smtClean="0"/>
              <a:t>лауреатами фестиваля </a:t>
            </a:r>
            <a:r>
              <a:rPr lang="ru-RU" dirty="0"/>
              <a:t>искусств педагогов и специалистов </a:t>
            </a:r>
            <a:r>
              <a:rPr lang="ru-RU" dirty="0" smtClean="0"/>
              <a:t>«Так </a:t>
            </a:r>
            <a:r>
              <a:rPr lang="ru-RU" dirty="0"/>
              <a:t>зажигают </a:t>
            </a:r>
            <a:r>
              <a:rPr lang="ru-RU" dirty="0" smtClean="0"/>
              <a:t>звезды»</a:t>
            </a:r>
            <a:endParaRPr lang="ru-RU" dirty="0"/>
          </a:p>
        </p:txBody>
      </p:sp>
      <p:pic>
        <p:nvPicPr>
          <p:cNvPr id="8" name="Объект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77989" y="2076159"/>
            <a:ext cx="4449468" cy="3337101"/>
          </a:xfrm>
        </p:spPr>
      </p:pic>
      <p:pic>
        <p:nvPicPr>
          <p:cNvPr id="9" name="Объект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549880" y="1898516"/>
            <a:ext cx="2769290" cy="3692388"/>
          </a:xfr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75" y="1898516"/>
            <a:ext cx="2769291" cy="3692388"/>
          </a:xfrm>
          <a:prstGeom prst="rect">
            <a:avLst/>
          </a:prstGeom>
        </p:spPr>
      </p:pic>
    </p:spTree>
    <p:extLst>
      <p:ext uri="{BB962C8B-B14F-4D97-AF65-F5344CB8AC3E}">
        <p14:creationId xmlns:p14="http://schemas.microsoft.com/office/powerpoint/2010/main" val="200416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7923" y="363000"/>
            <a:ext cx="11560629" cy="1287888"/>
          </a:xfrm>
        </p:spPr>
        <p:txBody>
          <a:bodyPr>
            <a:noAutofit/>
          </a:bodyPr>
          <a:lstStyle/>
          <a:p>
            <a:pPr algn="ctr"/>
            <a:r>
              <a:rPr lang="ru-RU" sz="2800" dirty="0"/>
              <a:t>Педагог дополнительного образования Станции юных техников </a:t>
            </a:r>
            <a:r>
              <a:rPr lang="ru-RU" sz="2800" dirty="0" err="1"/>
              <a:t>Янчевская</a:t>
            </a:r>
            <a:r>
              <a:rPr lang="ru-RU" sz="2800" dirty="0"/>
              <a:t> Надежда Александровна награждена Благодарственным письмом Главы администрации городского округа "Город Калининград" за добросовестный труд, профессионализм и большой личный вклад в развитие образования!</a:t>
            </a:r>
            <a:endParaRPr lang="ru-RU" sz="2800" dirty="0"/>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09110" y="1898621"/>
            <a:ext cx="3017043" cy="4022725"/>
          </a:xfrm>
        </p:spPr>
      </p:pic>
    </p:spTree>
    <p:extLst>
      <p:ext uri="{BB962C8B-B14F-4D97-AF65-F5344CB8AC3E}">
        <p14:creationId xmlns:p14="http://schemas.microsoft.com/office/powerpoint/2010/main" val="7178446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133665" y="3693541"/>
            <a:ext cx="12523192" cy="5910616"/>
          </a:xfrm>
        </p:spPr>
        <p:txBody>
          <a:bodyPr>
            <a:normAutofit/>
          </a:bodyPr>
          <a:lstStyle/>
          <a:p>
            <a:r>
              <a:rPr lang="ru-RU" b="1" dirty="0"/>
              <a:t> </a:t>
            </a:r>
            <a:endParaRPr lang="ru-RU" dirty="0"/>
          </a:p>
          <a:p>
            <a:pPr marL="0" indent="0">
              <a:buNone/>
            </a:pPr>
            <a:endParaRPr lang="ru-RU" dirty="0"/>
          </a:p>
        </p:txBody>
      </p:sp>
      <p:sp>
        <p:nvSpPr>
          <p:cNvPr id="7" name="Rectangle 3"/>
          <p:cNvSpPr>
            <a:spLocks noChangeArrowheads="1"/>
          </p:cNvSpPr>
          <p:nvPr/>
        </p:nvSpPr>
        <p:spPr bwMode="auto">
          <a:xfrm>
            <a:off x="754863" y="334090"/>
            <a:ext cx="10514633"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Calibri" panose="020F0502020204030204"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lang="ru-RU" altLang="ru-RU" sz="1400" dirty="0">
              <a:latin typeface="Arial" panose="020B0604020202020204" pitchFamily="34" charset="0"/>
              <a:ea typeface="Times New Roman" panose="02020603050405020304" pitchFamily="18" charset="0"/>
              <a:cs typeface="Calibri" panose="020F0502020204030204"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Calibri" panose="020F0502020204030204" pitchFamily="34" charset="0"/>
              </a:rPr>
              <a:t>В 2021-2022 учебном году в МАУДО СЮТ работали 16 педагогов дополнительного образования, 1 педагог-организатор. </a:t>
            </a:r>
            <a:endParaRPr kumimoji="0" lang="ru-RU" altLang="ru-RU" sz="1600" b="1" i="0" u="none" strike="noStrike" cap="none" normalizeH="0" baseline="0" dirty="0" smtClean="0">
              <a:ln>
                <a:noFill/>
              </a:ln>
              <a:solidFill>
                <a:schemeClr val="tx1"/>
              </a:solidFill>
              <a:effectLst/>
              <a:latin typeface="Arial" panose="020B0604020202020204"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endParaRPr kumimoji="0" lang="ru-RU" altLang="ru-RU" sz="1800" b="1" i="0" u="none" strike="noStrike" cap="none" normalizeH="0" baseline="0" dirty="0" smtClean="0">
              <a:ln>
                <a:noFill/>
              </a:ln>
              <a:solidFill>
                <a:schemeClr val="tx1"/>
              </a:solidFill>
              <a:effectLst/>
              <a:latin typeface="Arial" panose="020B0604020202020204" pitchFamily="34" charset="0"/>
            </a:endParaRPr>
          </a:p>
        </p:txBody>
      </p:sp>
      <p:sp>
        <p:nvSpPr>
          <p:cNvPr id="8" name="Rectangle 4"/>
          <p:cNvSpPr>
            <a:spLocks noChangeArrowheads="1"/>
          </p:cNvSpPr>
          <p:nvPr/>
        </p:nvSpPr>
        <p:spPr bwMode="auto">
          <a:xfrm>
            <a:off x="449263" y="3143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9" name="Rectangle 5"/>
          <p:cNvSpPr>
            <a:spLocks noChangeArrowheads="1"/>
          </p:cNvSpPr>
          <p:nvPr/>
        </p:nvSpPr>
        <p:spPr bwMode="auto">
          <a:xfrm>
            <a:off x="449263" y="5829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050" name="Picture 2" descr="https://lh3.googleusercontent.com/yaG2ooZwQJzRPyHLSK7DPKX09WVLU6kAgwsVit31V3K2n13Ajr0gVtKx9kE9aLvtttIic65K6aBwCDRijiuXcKg5LGUBLnvRXTVq1m-cIcdo0raPUMMhTny-gUMWYYsQGhkTEosK03jRptCtpFX76w4L0NzVz9VYr4E-vEC912uQtBXOX1Jz-E6P5-qwTqKmTbBzI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538" y="2139929"/>
            <a:ext cx="4562930" cy="38892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6.googleusercontent.com/RrcDNgCjzRgvXPvgh8yDMAURz36Xi2jcMMUcYzM6GcVYk0an70AXwNEFjxfXP68E1BuohnAF5G4xJ7rraM-fC8jqosNHRKEqs-B7utkq4JQ1S3FCyKdM-XRIqlvYYBOeLh_w5IOi-22rHCTwEyw-UZycJC1ishdVwYrHQGMdeTihzv4xQz3dDjdfOjWfrMyX2LtC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742" y="2139929"/>
            <a:ext cx="4234740" cy="393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8559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7983" y="249383"/>
            <a:ext cx="11461172" cy="5953990"/>
          </a:xfrm>
        </p:spPr>
        <p:txBody>
          <a:bodyPr>
            <a:normAutofit fontScale="92500" lnSpcReduction="10000"/>
          </a:bodyPr>
          <a:lstStyle/>
          <a:p>
            <a:r>
              <a:rPr lang="ru-RU" b="1" dirty="0"/>
              <a:t> </a:t>
            </a:r>
            <a:endParaRPr lang="ru-RU" dirty="0"/>
          </a:p>
          <a:p>
            <a:r>
              <a:rPr lang="ru-RU" sz="2800" dirty="0"/>
              <a:t>Все данные о руководящих и педагогических работниках занесены в региональную электронную базу данных (training.baltinform.ru).</a:t>
            </a:r>
          </a:p>
          <a:p>
            <a:r>
              <a:rPr lang="ru-RU" sz="2800" dirty="0"/>
              <a:t>В течение учебного года педагоги работали в единой-аналитической системе «Аверс: управление организацией дополнительного образования детей», вели электронные журналы.</a:t>
            </a:r>
          </a:p>
          <a:p>
            <a:r>
              <a:rPr lang="ru-RU" sz="2800" dirty="0"/>
              <a:t>В соответствии с Распоряжением Правительства Калининградской области «О внедрении системы персонифицированного финансирования дополнительного образования детей на территории Калининградской области» от 28 апреля 2018г. №87-рп и Концепцией Персонифицированного дополнительного образования детей в Калининградской области, коллективом МАУДО СЮТ ведется работа по внедрению принципов персонифицированного дополнительного образования в учреждении, а так же ведется работа на портале персонифицированного дополнительного образования Калининградской области. </a:t>
            </a:r>
          </a:p>
          <a:p>
            <a:r>
              <a:rPr lang="ru-RU" sz="2800" dirty="0"/>
              <a:t> </a:t>
            </a:r>
          </a:p>
          <a:p>
            <a:endParaRPr lang="ru-RU" dirty="0"/>
          </a:p>
        </p:txBody>
      </p:sp>
    </p:spTree>
    <p:extLst>
      <p:ext uri="{BB962C8B-B14F-4D97-AF65-F5344CB8AC3E}">
        <p14:creationId xmlns:p14="http://schemas.microsoft.com/office/powerpoint/2010/main" val="12700685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0629" y="206334"/>
            <a:ext cx="11542222" cy="6259779"/>
          </a:xfrm>
        </p:spPr>
        <p:txBody>
          <a:bodyPr>
            <a:normAutofit fontScale="92500" lnSpcReduction="10000"/>
          </a:bodyPr>
          <a:lstStyle/>
          <a:p>
            <a:r>
              <a:rPr lang="ru-RU" b="1" dirty="0"/>
              <a:t>Анализ организации учебной деятельности в </a:t>
            </a:r>
            <a:r>
              <a:rPr lang="ru-RU" b="1" dirty="0" smtClean="0"/>
              <a:t>2021-2022 </a:t>
            </a:r>
            <a:r>
              <a:rPr lang="ru-RU" b="1" dirty="0"/>
              <a:t>учебном году</a:t>
            </a:r>
          </a:p>
          <a:p>
            <a:r>
              <a:rPr lang="ru-RU" dirty="0"/>
              <a:t>На основании Лицензии № ДО-1762 от 28 июня 2021 г. учреждение имеет право оказывать образовательные услуги по реализации образовательных программ по видам образования, по уровням образования, по профессиям, специальностям, направлениям подготовки, по подвидам дополнительного образования. </a:t>
            </a:r>
          </a:p>
          <a:p>
            <a:r>
              <a:rPr lang="ru-RU" dirty="0"/>
              <a:t>В 2021-2022 учебном году учебный план учреждения исходил из возможностей бюджетного финансирования, наличия педагогов и потребностей учащихся в образовательных услугах. 16 педагогов дополнительного образования (5 педагогов работали совместителями из других образовательных учреждений) осуществляли образовательную деятельность по 33 образовательным программам: </a:t>
            </a:r>
          </a:p>
          <a:p>
            <a:r>
              <a:rPr lang="ru-RU" dirty="0"/>
              <a:t>Техническая направленность: «</a:t>
            </a:r>
            <a:r>
              <a:rPr lang="ru-RU" dirty="0" err="1"/>
              <a:t>Авиамоделирование</a:t>
            </a:r>
            <a:r>
              <a:rPr lang="ru-RU" dirty="0"/>
              <a:t>», «Азбука дизайна»,  «ВЕАМ-робот», «Детско-юношеская автошкола» (ДЮАШ), «Дизайн и художественно-техническое творчество», «ИЗО-дизайн в техническом творчестве», «Космическая верстка», «Лаборатория анимации и видеопроизводства Хлопушка», «Научно-практическая лаборатория «Наука+»»,  «Начальное техническое творчество», «Начальное техническое моделирование», «Основы дизайна в техническом творчестве», «Поколение </a:t>
            </a:r>
            <a:r>
              <a:rPr lang="ru-RU" dirty="0" err="1"/>
              <a:t>Python</a:t>
            </a:r>
            <a:r>
              <a:rPr lang="ru-RU" dirty="0"/>
              <a:t>», «Путешествие в страну дизайна», «Радиотехника +», «Радиотехническое конструирование», «Робототехника», «</a:t>
            </a:r>
            <a:r>
              <a:rPr lang="ru-RU" dirty="0" err="1"/>
              <a:t>Судомоделирование</a:t>
            </a:r>
            <a:r>
              <a:rPr lang="ru-RU" dirty="0"/>
              <a:t>», «Технологии дизайна в техническом творчестве», «</a:t>
            </a:r>
            <a:r>
              <a:rPr lang="ru-RU" dirty="0" err="1"/>
              <a:t>ТехноМикс</a:t>
            </a:r>
            <a:r>
              <a:rPr lang="ru-RU" dirty="0"/>
              <a:t>», «Устройство автотехники и СИМ», «Школа 3D моделирования и </a:t>
            </a:r>
            <a:r>
              <a:rPr lang="ru-RU" dirty="0" err="1"/>
              <a:t>прототипирования</a:t>
            </a:r>
            <a:r>
              <a:rPr lang="ru-RU" dirty="0"/>
              <a:t>», «Юный программист».</a:t>
            </a:r>
          </a:p>
          <a:p>
            <a:r>
              <a:rPr lang="ru-RU" dirty="0"/>
              <a:t>Социально-гуманитарное направление: «Дорожная азбука», «Дорожная азбука от А до Я», «Лаборатория дорожной безопасности», «Мир детской безопасности».</a:t>
            </a:r>
          </a:p>
          <a:p>
            <a:r>
              <a:rPr lang="ru-RU" dirty="0"/>
              <a:t>Естественно-научное направление: «</a:t>
            </a:r>
            <a:r>
              <a:rPr lang="ru-RU" dirty="0" err="1"/>
              <a:t>АграРиум</a:t>
            </a:r>
            <a:r>
              <a:rPr lang="ru-RU" dirty="0"/>
              <a:t>», «Научно-практическая лаборатория «</a:t>
            </a:r>
            <a:r>
              <a:rPr lang="ru-RU" dirty="0" err="1"/>
              <a:t>Фотончики</a:t>
            </a:r>
            <a:r>
              <a:rPr lang="ru-RU" dirty="0"/>
              <a:t>».</a:t>
            </a:r>
          </a:p>
          <a:p>
            <a:r>
              <a:rPr lang="ru-RU" dirty="0"/>
              <a:t>Художественное направление: «</a:t>
            </a:r>
            <a:r>
              <a:rPr lang="ru-RU" dirty="0" err="1"/>
              <a:t>АртКрлор</a:t>
            </a:r>
            <a:r>
              <a:rPr lang="ru-RU" dirty="0"/>
              <a:t>», Студия современного танца «В движении», Танцевальная студия «</a:t>
            </a:r>
            <a:r>
              <a:rPr lang="ru-RU" dirty="0" err="1"/>
              <a:t>эМоушенДэнс</a:t>
            </a:r>
            <a:r>
              <a:rPr lang="ru-RU" dirty="0"/>
              <a:t>». </a:t>
            </a:r>
          </a:p>
        </p:txBody>
      </p:sp>
    </p:spTree>
    <p:extLst>
      <p:ext uri="{BB962C8B-B14F-4D97-AF65-F5344CB8AC3E}">
        <p14:creationId xmlns:p14="http://schemas.microsoft.com/office/powerpoint/2010/main" val="2546396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Ретро">
  <a:themeElements>
    <a:clrScheme name="Ретро">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3604</Words>
  <Application>Microsoft Office PowerPoint</Application>
  <PresentationFormat>Широкоэкранный</PresentationFormat>
  <Paragraphs>305</Paragraphs>
  <Slides>61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61</vt:i4>
      </vt:variant>
    </vt:vector>
  </HeadingPairs>
  <TitlesOfParts>
    <vt:vector size="66" baseType="lpstr">
      <vt:lpstr>Arial</vt:lpstr>
      <vt:lpstr>Calibri</vt:lpstr>
      <vt:lpstr>Calibri Light</vt:lpstr>
      <vt:lpstr>Times New Roman</vt:lpstr>
      <vt:lpstr>Ретро</vt:lpstr>
      <vt:lpstr>Презентация PowerPoint</vt:lpstr>
      <vt:lpstr>Презентация PowerPoint</vt:lpstr>
      <vt:lpstr>Нормативно – правовая база</vt:lpstr>
      <vt:lpstr>УСЛОВИЯ ОРГАНИЗАЦИИ ОБРАЗОВАТЕЛЬНОГО ПРОЦЕССА ТИП ЗДАНИЙ – НЕЖИЛОЕ ЗДАНИЕ (УЧЕБНОЕ) ГОД ВВОДА В ЭКСПЛУАТАЦИЮ – 1945 ГОД (ПОСТРОЕНО В 1896 ГОДУ)  РЕАЛЬНАЯ НАПОЛНЯЕМОСТЬ: ОДНОВРЕМЕННО МОГУТ ЗАНИМАТЬСЯ 120 ОБУЧАЮЩИХСЯ ДАННЫЕ О НАЛИЧИИ МАТЕРИАЛЬНО – ТЕХНИЧЕСКОЙ БАЗЫ:  ОДНОВРЕМЕННО МОГУТ ЗАНИМАТЬСЯ 120 ОБУЧАЮЩИХСЯ</vt:lpstr>
      <vt:lpstr>Принципы образовательной деятельности в 2021-2022 учебном году. Работа учреждения осуществлялась на основании Плана работы учреждения на 2021-2022 учебный год, в соответствии с Планом работы комитета по образованию администрации городского округа «Город Калининград» на 2021-2022 учебный год, выполнялись Постановления и Приказы Правительства РФ, Министерства образования Калининградской области. Педагогический коллектив с учетом приоритетных направлений образования, требований к дополнительному образованию, определил в новом учебном году цель, задачи, стратегические направления работы учреждения. Целью деятельности Станции юных техников в 2021-2022 учебном году было - создание условий для самореализации и развития талантов, воспитания гармонично развитой и социально ответственной личности, расширение возможностей персонализации дополнительного образования детей, интеграции его ресурсов в индивидуальные образовательные траектории, повышение доступности качественных программ дополнительного образования для каждого ребенка на базе МАУДО СЮТ.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 2021-2022 учебном году в соответствии с приказом администрации городского округа «Город Калининград» комитета по образованию от 11.11.2021г. № ПД-КпО-919 на базе МАУДО СЮТ с МАДОУ ЦРР д/с № 121, МАОУ СОШ № 25 с УИОП «Город Калининград» утверждена муниципальная опорная площадка по теме «Интеграция дополнительного и общего образования для достижения нового качества результатов в научно-технической деятельности обучающихся».  </vt:lpstr>
      <vt:lpstr>Реализация проектов в рамках грантовой деятельности МАУДО СЮТ в 2019 - 2020 году   </vt:lpstr>
      <vt:lpstr>Проблемы, решавшиеся в текущем учебном году, пути их решения.</vt:lpstr>
      <vt:lpstr>Ежегодно учащиеся Станции юных техников принимают активное участие в массовых мероприятиях различного уровня: от муниципальных до международных. </vt:lpstr>
      <vt:lpstr>МЕРОПРИЯТИЯ МЕЖДУНАРОДНОГО УРОВНЯ Дженуарди Альберто стал бронзовым призером в Международном научно-техническом, системно-инженерном конкурсе  «НТСИ-SkАРТ»</vt:lpstr>
      <vt:lpstr>Ежегодно обучающиеся станции принимают участие в международном творческом конкурсе «ОТКРЫТКА ПОБЕДЫ», который проводят Музей Победы, Российское движение школьников, движение «ЮНАРМИЯ»</vt:lpstr>
      <vt:lpstr> Первый международный конкурс «Вместе мы – Мир!», который проводил Международный центр Северных конвоев.</vt:lpstr>
      <vt:lpstr>Учащаяся объединения «АртКолор» вошла Малышева Диана в лонг лист Международного конкурса детского рисунка «Моя Россия»</vt:lpstr>
      <vt:lpstr>Учащиеся станции получили высшие награды в XIII сезоне Международного конкурса "Школьный патент - шаг в будущее". </vt:lpstr>
      <vt:lpstr>МЕРОПРИЯТИЯ ВСЕРОССИЙСКОГО УРОВНЯ </vt:lpstr>
      <vt:lpstr>Трущелев Архип, Трущелев Филипп и Баранов Максим заняли почетное 3 место в номинации «Видеоролик» во Всероссийском многожанровом дистанционном конкурсе «Лето.Лагерь.Like» среди детских оздоровительных лагерей России.</vt:lpstr>
      <vt:lpstr>Во всероссийском конкурсе видеороликов "Знаешь? Научи!" участвовали 3,5 тыс. школьников, среди которых были учащиеся Станции юных техников.</vt:lpstr>
      <vt:lpstr>Ежегодно учащиеся Станции юных техников принимают участие во Всероссийском конкурсе «Рисуем вместе с КОМУС!»</vt:lpstr>
      <vt:lpstr>Трущелев Архип и Доткаев Валерий стали финалистами Всероссийского конкурса инновационных технологических проектов!</vt:lpstr>
      <vt:lpstr>Юные инспекторы движения Станции юных техников стали победителями Всероссийского конкурса "БЕЗОПАСНАЯ ДОРОГА - ДЕТЯМ"</vt:lpstr>
      <vt:lpstr>Учащиеся Станции приняли активное участие в Олимпиаде по программированию на Scratch,  а также в конкурсе спрайтов проекта «Мир Scratch»</vt:lpstr>
      <vt:lpstr>1 место в творческом конкурсе «Визитная карточка команды» на Всероссийском первенстве по автомногоборью заняла команда МАУДО СЮТ в составе Кантонистовой Екатерины, Гаврюкова Михаила, Слонкина Вадима и Бавтрук Варвары</vt:lpstr>
      <vt:lpstr>Учащиеся МАУДО СЮТ стали финалистами во Всероссийский конкурс плаката «Россия. Третий путь» с девизом «В ЕДИНСТВЕ – СИЛА!»</vt:lpstr>
      <vt:lpstr>Учащиеся Станции юных техников и юные инспекторы регионального центра "Балтика" приняли участие во Всероссийской онлайн-олимпиаде "Безопасные дороги".</vt:lpstr>
      <vt:lpstr>В честь 30-летия Российской кинологической федерации состоялся конкурс детских рисунков «Я и моя собака», в котором наши ребята приняли активное участие.</vt:lpstr>
      <vt:lpstr>МЕРОПРИЯТИЯ РЕГИОНАЛЬНОГО УРОВНЯ Лауреатом областного конкурса детского творчества «Новогодняя фантазия» стала Дубицкая Дарья</vt:lpstr>
      <vt:lpstr>10 учащихся Станции приняли участие в областном фестивале по робототехнике «Робовесна-2022» и заняли призовые места</vt:lpstr>
      <vt:lpstr>1 место в региональном турнире по программированию «#времяучиться. Программирование на Python» - Трущелёв Филипп, Дженуарди Альберто, Фомичев Всеволод.</vt:lpstr>
      <vt:lpstr>  Три проекта учащихся Станции юных техников прошли в финал научно-технического фестиваля "Цифровое будущее России - 2021« и стали победителями в своих номинациях и возрастных категориях!</vt:lpstr>
      <vt:lpstr> Открытая областная выставка работ научно-технического творчества "Техника для мира - 2021"</vt:lpstr>
      <vt:lpstr>Почетное второе место занял Трущелев Филипп в завершающем этапе Регионального конкурса проектных работ по программированию «Junior Experience».</vt:lpstr>
      <vt:lpstr>Региональный фестиваль детских инновационных проектов "ИНОТ_39"</vt:lpstr>
      <vt:lpstr>Открытый творческий образовательный проект «Атомная энергия – наш друг».</vt:lpstr>
      <vt:lpstr>Областной конкурс рисунков на тему «Моя историческая родина». На конкурс представлялись работы, раскрывающие отношения автора к Калининградской области, к своей малой Родине, традициям и культуре своего народа.</vt:lpstr>
      <vt:lpstr>Наши учащиеся регулярно становятся победителями и призерами конкурсов по пропаганде БДД и "МОИ РОДИТЕЛИ И Я - ЗА БЕЗОПАСНОСТЬ ДОРОЖНОГО ДВИЖЕНИЯ!"</vt:lpstr>
      <vt:lpstr>4 команды МАУДО СЮТ, представленные на региональном отборочном этапе VII Всероссийской олимпиады по 3D–технологиям, стали призёрами. </vt:lpstr>
      <vt:lpstr>МЕРОПРИЯТИЯ МУНИЦИПАЛЬНОГО УРОВНЯ Куринских Таисия стала победителем муниципального этапа Всероссийского конкурса поделок из вторичного сырья - "Часы".</vt:lpstr>
      <vt:lpstr>В городском конкурсе «Город Калининград – город будущего глазами детей» проект команды Станции по благоустройству территории аэродрома Дэвау занял почетное 3 место и был отмечен спецпризом от жюри конкурса!</vt:lpstr>
      <vt:lpstr>Победителями и призерами стали учащиеся станции в четвертом Открытом городском конкурсе учебных проектов в сфере дополнительного образования «ПроектоБУМ -2022».</vt:lpstr>
      <vt:lpstr>Команда МАУДО СЮТ стала лауреатом городского конкурса правовой направленности «Имею право!»</vt:lpstr>
      <vt:lpstr>2 место в ежегодном городском кокнурсе «Молодежь против коррупции» заняли Трущелев Филипп, Дженуарди Альберто, Трущелев Архип, Ерохина Эвелина, Улыбина София и Рубцов Никита.</vt:lpstr>
      <vt:lpstr>На городской конкурс детско-юношеского творчества «КОСМОГРАД-2022» было представлено более 110 проектов. Учащиеся Станции юных техников подали на конкурс много интересных проектов, которые получили высокую оценку жюри.</vt:lpstr>
      <vt:lpstr> Четвертый Открытый городской конкурс учебных проектов «ПроектоБУМ -2022»</vt:lpstr>
      <vt:lpstr>В Калининграде каждый год определяют лауреатов стипендии главы городского округа «Город Калининград» и городского Советов депутатов Калининграда. В список стипендиатов на 2021-2022 учебный год вошли учащиеся Станции юных техников – Трущелев Филипп и Трущелев Архип.</vt:lpstr>
      <vt:lpstr>МУНИЦИПАЛЬНАЯ ОПОРНАЯ ПЛОЩАДКА</vt:lpstr>
      <vt:lpstr>Презентация PowerPoint</vt:lpstr>
      <vt:lpstr>Сотрудники Госавтоинспекции и ПДН совместно с педагогами МАУДО Станция юных техников проводят занятия для школ и детских садов Калининграда и Калининградской области в течение всего учебного года на базе мобильного комплекса "Лаборатория безопасности".</vt:lpstr>
      <vt:lpstr>Презентация PowerPoint</vt:lpstr>
      <vt:lpstr>УЧАСТИЕ В АКЦИЯХ, ФЛЕШМОБАХ И РАДИОПЕРЕДАЧАХ ПО ПРОПАГАНДЕ БДД</vt:lpstr>
      <vt:lpstr>СУББОТНИКИ</vt:lpstr>
      <vt:lpstr>ОБУЧЕНИЕ ПЕДАГОГОВ Ежегодно педагоги Станции юных техников активно повышаю свои профессиональные компетенции и уровень квалификации </vt:lpstr>
      <vt:lpstr>УЧАСТИЕ ПЕДАГОГОВ СТАНЦИИ ЮНЫХ ТЕХНИКОВ В РАЗЛИЧНЫХ МАССОВЫХ МЕРОПРИЯТИЯХ</vt:lpstr>
      <vt:lpstr>Педагоги станции стали призерами и лауреатами фестиваля искусств педагогов и специалистов «Так зажигают звезды»</vt:lpstr>
      <vt:lpstr>Педагог дополнительного образования Станции юных техников Янчевская Надежда Александровна награждена Благодарственным письмом Главы администрации городского округа "Город Калининград" за добросовестный труд, профессионализм и большой личный вклад в развитие образования!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2020-11-09T07:22:01Z</dcterms:created>
  <dcterms:modified xsi:type="dcterms:W3CDTF">2022-10-10T13:02:31Z</dcterms:modified>
</cp:coreProperties>
</file>