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1"/>
  </p:sldMasterIdLst>
  <p:notesMasterIdLst>
    <p:notesMasterId r:id="rId60"/>
  </p:notesMasterIdLst>
  <p:handoutMasterIdLst>
    <p:handoutMasterId r:id="rId61"/>
  </p:handoutMasterIdLst>
  <p:sldIdLst>
    <p:sldId id="302" r:id="rId2"/>
    <p:sldId id="303" r:id="rId3"/>
    <p:sldId id="299" r:id="rId4"/>
    <p:sldId id="300" r:id="rId5"/>
    <p:sldId id="301" r:id="rId6"/>
    <p:sldId id="304" r:id="rId7"/>
    <p:sldId id="305" r:id="rId8"/>
    <p:sldId id="306" r:id="rId9"/>
    <p:sldId id="307" r:id="rId10"/>
    <p:sldId id="308" r:id="rId11"/>
    <p:sldId id="309" r:id="rId12"/>
    <p:sldId id="310" r:id="rId13"/>
    <p:sldId id="311" r:id="rId14"/>
    <p:sldId id="312" r:id="rId15"/>
    <p:sldId id="313" r:id="rId16"/>
    <p:sldId id="258" r:id="rId17"/>
    <p:sldId id="259" r:id="rId18"/>
    <p:sldId id="316" r:id="rId19"/>
    <p:sldId id="314" r:id="rId20"/>
    <p:sldId id="324" r:id="rId21"/>
    <p:sldId id="263" r:id="rId22"/>
    <p:sldId id="264" r:id="rId23"/>
    <p:sldId id="321" r:id="rId24"/>
    <p:sldId id="265" r:id="rId25"/>
    <p:sldId id="266" r:id="rId26"/>
    <p:sldId id="267" r:id="rId27"/>
    <p:sldId id="268" r:id="rId28"/>
    <p:sldId id="270" r:id="rId29"/>
    <p:sldId id="320" r:id="rId30"/>
    <p:sldId id="272" r:id="rId31"/>
    <p:sldId id="273" r:id="rId32"/>
    <p:sldId id="274" r:id="rId33"/>
    <p:sldId id="275" r:id="rId34"/>
    <p:sldId id="276" r:id="rId35"/>
    <p:sldId id="322" r:id="rId36"/>
    <p:sldId id="277" r:id="rId37"/>
    <p:sldId id="279" r:id="rId38"/>
    <p:sldId id="282" r:id="rId39"/>
    <p:sldId id="271" r:id="rId40"/>
    <p:sldId id="323" r:id="rId41"/>
    <p:sldId id="283" r:id="rId42"/>
    <p:sldId id="284" r:id="rId43"/>
    <p:sldId id="285" r:id="rId44"/>
    <p:sldId id="286" r:id="rId45"/>
    <p:sldId id="278" r:id="rId46"/>
    <p:sldId id="317" r:id="rId47"/>
    <p:sldId id="290" r:id="rId48"/>
    <p:sldId id="293" r:id="rId49"/>
    <p:sldId id="327" r:id="rId50"/>
    <p:sldId id="325" r:id="rId51"/>
    <p:sldId id="326" r:id="rId52"/>
    <p:sldId id="328" r:id="rId53"/>
    <p:sldId id="296" r:id="rId54"/>
    <p:sldId id="292" r:id="rId55"/>
    <p:sldId id="287" r:id="rId56"/>
    <p:sldId id="288" r:id="rId57"/>
    <p:sldId id="297" r:id="rId58"/>
    <p:sldId id="289" r:id="rId59"/>
  </p:sldIdLst>
  <p:sldSz cx="12192000" cy="6858000"/>
  <p:notesSz cx="6858000" cy="9144000"/>
  <p:defaultTextStyle>
    <a:defPPr rtl="0">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6C6C"/>
    <a:srgbClr val="FFFFFF"/>
    <a:srgbClr val="CCE3F5"/>
    <a:srgbClr val="2E57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83707" autoAdjust="0"/>
  </p:normalViewPr>
  <p:slideViewPr>
    <p:cSldViewPr snapToGrid="0">
      <p:cViewPr varScale="1">
        <p:scale>
          <a:sx n="91" d="100"/>
          <a:sy n="91" d="100"/>
        </p:scale>
        <p:origin x="126" y="108"/>
      </p:cViewPr>
      <p:guideLst/>
    </p:cSldViewPr>
  </p:slideViewPr>
  <p:notesTextViewPr>
    <p:cViewPr>
      <p:scale>
        <a:sx n="1" d="1"/>
        <a:sy n="1" d="1"/>
      </p:scale>
      <p:origin x="0" y="0"/>
    </p:cViewPr>
  </p:notesTextViewPr>
  <p:notesViewPr>
    <p:cSldViewPr snapToGrid="0">
      <p:cViewPr varScale="1">
        <p:scale>
          <a:sx n="69" d="100"/>
          <a:sy n="69" d="100"/>
        </p:scale>
        <p:origin x="2784"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_____Microsoft_Excel.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_____Microsoft_Excel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_____Microsoft_Excel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ru-RU" sz="1400" b="0" i="0" u="none" strike="noStrike" kern="1200" spc="0" baseline="0">
                <a:solidFill>
                  <a:schemeClr val="tx1">
                    <a:lumMod val="65000"/>
                    <a:lumOff val="35000"/>
                  </a:schemeClr>
                </a:solidFill>
                <a:latin typeface="+mn-lt"/>
                <a:ea typeface="+mn-ea"/>
                <a:cs typeface="+mn-cs"/>
              </a:defRPr>
            </a:pPr>
            <a:r>
              <a:rPr lang="ru-RU" sz="1100">
                <a:solidFill>
                  <a:sysClr val="windowText" lastClr="000000"/>
                </a:solidFill>
                <a:latin typeface="Times New Roman" panose="02020603050405020304" pitchFamily="18" charset="0"/>
                <a:cs typeface="Times New Roman" panose="02020603050405020304" pitchFamily="18" charset="0"/>
              </a:rPr>
              <a:t>Квалификация педагогов в</a:t>
            </a:r>
          </a:p>
          <a:p>
            <a:pPr>
              <a:defRPr/>
            </a:pPr>
            <a:r>
              <a:rPr lang="ru-RU" sz="1100">
                <a:solidFill>
                  <a:sysClr val="windowText" lastClr="000000"/>
                </a:solidFill>
                <a:latin typeface="Times New Roman" panose="02020603050405020304" pitchFamily="18" charset="0"/>
                <a:cs typeface="Times New Roman" panose="02020603050405020304" pitchFamily="18" charset="0"/>
              </a:rPr>
              <a:t> МАУДО СЮТ</a:t>
            </a:r>
          </a:p>
        </c:rich>
      </c:tx>
      <c:overlay val="0"/>
      <c:spPr>
        <a:noFill/>
        <a:ln>
          <a:noFill/>
        </a:ln>
        <a:effectLst/>
      </c:spPr>
      <c:txPr>
        <a:bodyPr rot="0" spcFirstLastPara="1" vertOverflow="ellipsis" vert="horz" wrap="square" anchor="ctr" anchorCtr="1"/>
        <a:lstStyle/>
        <a:p>
          <a:pPr>
            <a:defRPr lang="ru-RU"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pieChart>
        <c:varyColors val="1"/>
        <c:ser>
          <c:idx val="0"/>
          <c:order val="0"/>
          <c:tx>
            <c:strRef>
              <c:f>Лист1!$B$1</c:f>
              <c:strCache>
                <c:ptCount val="1"/>
                <c:pt idx="0">
                  <c:v>Квалификация педагогов в МАУДО СЮТ</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432-4017-A0BA-E7B39FDBA31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432-4017-A0BA-E7B39FDBA31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432-4017-A0BA-E7B39FDBA31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432-4017-A0BA-E7B39FDBA310}"/>
              </c:ext>
            </c:extLst>
          </c:dPt>
          <c:cat>
            <c:strRef>
              <c:f>Лист1!$A$2:$A$5</c:f>
              <c:strCache>
                <c:ptCount val="4"/>
                <c:pt idx="0">
                  <c:v>Высшая</c:v>
                </c:pt>
                <c:pt idx="1">
                  <c:v>Первая </c:v>
                </c:pt>
                <c:pt idx="2">
                  <c:v>С.З.Д.</c:v>
                </c:pt>
                <c:pt idx="3">
                  <c:v>Менее 2-х лет</c:v>
                </c:pt>
              </c:strCache>
            </c:strRef>
          </c:cat>
          <c:val>
            <c:numRef>
              <c:f>Лист1!$B$2:$B$5</c:f>
              <c:numCache>
                <c:formatCode>General</c:formatCode>
                <c:ptCount val="4"/>
                <c:pt idx="0">
                  <c:v>3</c:v>
                </c:pt>
                <c:pt idx="1">
                  <c:v>5</c:v>
                </c:pt>
                <c:pt idx="2">
                  <c:v>0</c:v>
                </c:pt>
                <c:pt idx="3">
                  <c:v>4</c:v>
                </c:pt>
              </c:numCache>
            </c:numRef>
          </c:val>
          <c:extLst>
            <c:ext xmlns:c16="http://schemas.microsoft.com/office/drawing/2014/chart" uri="{C3380CC4-5D6E-409C-BE32-E72D297353CC}">
              <c16:uniqueId val="{00000008-9432-4017-A0BA-E7B39FDBA31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lang="ru-RU" sz="1000" b="0" i="0" u="none" strike="noStrike" kern="1200" baseline="0">
              <a:solidFill>
                <a:schemeClr val="tx1"/>
              </a:solidFill>
              <a:latin typeface="+mn-lt"/>
              <a:ea typeface="+mn-ea"/>
              <a:cs typeface="+mn-cs"/>
            </a:defRPr>
          </a:pPr>
          <a:endParaRPr lang="ru-RU"/>
        </a:p>
      </c:txPr>
    </c:legend>
    <c:plotVisOnly val="1"/>
    <c:dispBlanksAs val="gap"/>
    <c:showDLblsOverMax val="0"/>
  </c:chart>
  <c:spPr>
    <a:noFill/>
    <a:ln>
      <a:noFill/>
    </a:ln>
    <a:effectLst/>
  </c:spPr>
  <c:txPr>
    <a:bodyPr/>
    <a:lstStyle/>
    <a:p>
      <a:pPr>
        <a:defRPr lang="ru-RU"/>
      </a:pPr>
      <a:endParaRPr lang="ru-RU"/>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ru-RU" sz="1400" b="0" i="0" u="none" strike="noStrike" kern="1200" spc="0" baseline="0">
                <a:solidFill>
                  <a:schemeClr val="tx1">
                    <a:lumMod val="65000"/>
                    <a:lumOff val="35000"/>
                  </a:schemeClr>
                </a:solidFill>
                <a:latin typeface="+mn-lt"/>
                <a:ea typeface="+mn-ea"/>
                <a:cs typeface="+mn-cs"/>
              </a:defRPr>
            </a:pPr>
            <a:r>
              <a:rPr lang="ru-RU" sz="1100">
                <a:solidFill>
                  <a:sysClr val="windowText" lastClr="000000"/>
                </a:solidFill>
                <a:latin typeface="Times New Roman" panose="02020603050405020304" pitchFamily="18" charset="0"/>
                <a:cs typeface="Times New Roman" panose="02020603050405020304" pitchFamily="18" charset="0"/>
              </a:rPr>
              <a:t>Возрастной состав </a:t>
            </a:r>
          </a:p>
          <a:p>
            <a:pPr>
              <a:defRPr/>
            </a:pPr>
            <a:r>
              <a:rPr lang="ru-RU" sz="1100">
                <a:solidFill>
                  <a:sysClr val="windowText" lastClr="000000"/>
                </a:solidFill>
                <a:latin typeface="Times New Roman" panose="02020603050405020304" pitchFamily="18" charset="0"/>
                <a:cs typeface="Times New Roman" panose="02020603050405020304" pitchFamily="18" charset="0"/>
              </a:rPr>
              <a:t>педагогов МАУДО СЮТ</a:t>
            </a:r>
          </a:p>
        </c:rich>
      </c:tx>
      <c:overlay val="0"/>
      <c:spPr>
        <a:noFill/>
        <a:ln>
          <a:noFill/>
        </a:ln>
        <a:effectLst/>
      </c:spPr>
      <c:txPr>
        <a:bodyPr rot="0" spcFirstLastPara="1" vertOverflow="ellipsis" vert="horz" wrap="square" anchor="ctr" anchorCtr="1"/>
        <a:lstStyle/>
        <a:p>
          <a:pPr>
            <a:defRPr lang="ru-RU"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pieChart>
        <c:varyColors val="1"/>
        <c:ser>
          <c:idx val="0"/>
          <c:order val="0"/>
          <c:tx>
            <c:strRef>
              <c:f>Лист1!$B$1</c:f>
              <c:strCache>
                <c:ptCount val="1"/>
                <c:pt idx="0">
                  <c:v>Возрастной состав педагогов МАУДО СЮТ</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017-4A62-A611-FE19C2279A3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017-4A62-A611-FE19C2279A3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017-4A62-A611-FE19C2279A3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017-4A62-A611-FE19C2279A3F}"/>
              </c:ext>
            </c:extLst>
          </c:dPt>
          <c:cat>
            <c:strRef>
              <c:f>Лист1!$A$2:$A$5</c:f>
              <c:strCache>
                <c:ptCount val="4"/>
                <c:pt idx="0">
                  <c:v>До 30 лет</c:v>
                </c:pt>
                <c:pt idx="1">
                  <c:v>До 45 лет</c:v>
                </c:pt>
                <c:pt idx="2">
                  <c:v>До 55 лет</c:v>
                </c:pt>
                <c:pt idx="3">
                  <c:v>Старше 55 лет</c:v>
                </c:pt>
              </c:strCache>
            </c:strRef>
          </c:cat>
          <c:val>
            <c:numRef>
              <c:f>Лист1!$B$2:$B$5</c:f>
              <c:numCache>
                <c:formatCode>General</c:formatCode>
                <c:ptCount val="4"/>
                <c:pt idx="0">
                  <c:v>3</c:v>
                </c:pt>
                <c:pt idx="1">
                  <c:v>8</c:v>
                </c:pt>
                <c:pt idx="2">
                  <c:v>3</c:v>
                </c:pt>
                <c:pt idx="3">
                  <c:v>2</c:v>
                </c:pt>
              </c:numCache>
            </c:numRef>
          </c:val>
          <c:extLst>
            <c:ext xmlns:c16="http://schemas.microsoft.com/office/drawing/2014/chart" uri="{C3380CC4-5D6E-409C-BE32-E72D297353CC}">
              <c16:uniqueId val="{00000008-3017-4A62-A611-FE19C2279A3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lang="ru-RU" sz="1000" b="0" i="0" u="none" strike="noStrike" kern="1200" baseline="0">
              <a:solidFill>
                <a:schemeClr val="tx1"/>
              </a:solidFill>
              <a:latin typeface="+mn-lt"/>
              <a:ea typeface="+mn-ea"/>
              <a:cs typeface="+mn-cs"/>
            </a:defRPr>
          </a:pPr>
          <a:endParaRPr lang="ru-RU"/>
        </a:p>
      </c:txPr>
    </c:legend>
    <c:plotVisOnly val="1"/>
    <c:dispBlanksAs val="gap"/>
    <c:showDLblsOverMax val="0"/>
  </c:chart>
  <c:spPr>
    <a:noFill/>
    <a:ln>
      <a:noFill/>
    </a:ln>
    <a:effectLst/>
  </c:spPr>
  <c:txPr>
    <a:bodyPr/>
    <a:lstStyle/>
    <a:p>
      <a:pPr>
        <a:defRPr lang="ru-RU"/>
      </a:pPr>
      <a:endParaRPr lang="ru-RU"/>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ru-RU" sz="1400" b="0" i="0" u="none" strike="noStrike" kern="1200" spc="0" baseline="0">
                <a:solidFill>
                  <a:schemeClr val="tx1">
                    <a:lumMod val="65000"/>
                    <a:lumOff val="35000"/>
                  </a:schemeClr>
                </a:solidFill>
                <a:latin typeface="+mn-lt"/>
                <a:ea typeface="+mn-ea"/>
                <a:cs typeface="+mn-cs"/>
              </a:defRPr>
            </a:pPr>
            <a:r>
              <a:rPr lang="ru-RU" sz="1200" b="0" i="0" u="none" strike="noStrike" baseline="0" dirty="0">
                <a:solidFill>
                  <a:sysClr val="windowText" lastClr="000000"/>
                </a:solidFill>
                <a:effectLst/>
                <a:latin typeface="Times New Roman" panose="02020603050405020304" pitchFamily="18" charset="0"/>
                <a:cs typeface="Times New Roman" panose="02020603050405020304" pitchFamily="18" charset="0"/>
              </a:rPr>
              <a:t>Анализ деятельности учреждения по направлениям реализуемых программ (количество обучающихся)</a:t>
            </a:r>
            <a:endParaRPr lang="ru-RU" sz="1200" dirty="0">
              <a:solidFill>
                <a:sysClr val="windowText" lastClr="000000"/>
              </a:solidFill>
              <a:latin typeface="Times New Roman" panose="02020603050405020304" pitchFamily="18" charset="0"/>
              <a:cs typeface="Times New Roman" panose="02020603050405020304" pitchFamily="18" charset="0"/>
            </a:endParaRPr>
          </a:p>
        </c:rich>
      </c:tx>
      <c:layout>
        <c:manualLayout>
          <c:xMode val="edge"/>
          <c:yMode val="edge"/>
          <c:x val="0.16592965693113901"/>
          <c:y val="4.2848703253161299E-2"/>
        </c:manualLayout>
      </c:layout>
      <c:overlay val="0"/>
      <c:spPr>
        <a:noFill/>
        <a:ln>
          <a:noFill/>
        </a:ln>
        <a:effectLst/>
      </c:spPr>
      <c:txPr>
        <a:bodyPr rot="0" spcFirstLastPara="1" vertOverflow="ellipsis" vert="horz" wrap="square" anchor="ctr" anchorCtr="1"/>
        <a:lstStyle/>
        <a:p>
          <a:pPr>
            <a:defRPr lang="ru-RU"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Лист1!$B$1</c:f>
              <c:strCache>
                <c:ptCount val="1"/>
                <c:pt idx="0">
                  <c:v>Техническое</c:v>
                </c:pt>
              </c:strCache>
            </c:strRef>
          </c:tx>
          <c:spPr>
            <a:solidFill>
              <a:schemeClr val="accent1"/>
            </a:solidFill>
            <a:ln>
              <a:noFill/>
            </a:ln>
            <a:effectLst/>
          </c:spPr>
          <c:invertIfNegative val="0"/>
          <c:cat>
            <c:strRef>
              <c:f>Лист1!$A$2:$A$5</c:f>
              <c:strCache>
                <c:ptCount val="4"/>
                <c:pt idx="0">
                  <c:v>2019-2020</c:v>
                </c:pt>
                <c:pt idx="1">
                  <c:v>2020-2021</c:v>
                </c:pt>
                <c:pt idx="2">
                  <c:v>2021-2022</c:v>
                </c:pt>
                <c:pt idx="3">
                  <c:v>2022-2023</c:v>
                </c:pt>
              </c:strCache>
            </c:strRef>
          </c:cat>
          <c:val>
            <c:numRef>
              <c:f>Лист1!$B$2:$B$5</c:f>
              <c:numCache>
                <c:formatCode>General</c:formatCode>
                <c:ptCount val="4"/>
                <c:pt idx="0">
                  <c:v>747</c:v>
                </c:pt>
                <c:pt idx="1">
                  <c:v>923</c:v>
                </c:pt>
                <c:pt idx="2">
                  <c:v>918</c:v>
                </c:pt>
                <c:pt idx="3">
                  <c:v>887</c:v>
                </c:pt>
              </c:numCache>
            </c:numRef>
          </c:val>
          <c:extLst>
            <c:ext xmlns:c16="http://schemas.microsoft.com/office/drawing/2014/chart" uri="{C3380CC4-5D6E-409C-BE32-E72D297353CC}">
              <c16:uniqueId val="{00000000-BBF0-49D4-95D4-F6B974D253B4}"/>
            </c:ext>
          </c:extLst>
        </c:ser>
        <c:ser>
          <c:idx val="1"/>
          <c:order val="1"/>
          <c:tx>
            <c:strRef>
              <c:f>Лист1!$C$1</c:f>
              <c:strCache>
                <c:ptCount val="1"/>
                <c:pt idx="0">
                  <c:v>Соц.-гуманитарное</c:v>
                </c:pt>
              </c:strCache>
            </c:strRef>
          </c:tx>
          <c:spPr>
            <a:solidFill>
              <a:schemeClr val="accent2"/>
            </a:solidFill>
            <a:ln>
              <a:noFill/>
            </a:ln>
            <a:effectLst/>
          </c:spPr>
          <c:invertIfNegative val="0"/>
          <c:cat>
            <c:strRef>
              <c:f>Лист1!$A$2:$A$5</c:f>
              <c:strCache>
                <c:ptCount val="4"/>
                <c:pt idx="0">
                  <c:v>2019-2020</c:v>
                </c:pt>
                <c:pt idx="1">
                  <c:v>2020-2021</c:v>
                </c:pt>
                <c:pt idx="2">
                  <c:v>2021-2022</c:v>
                </c:pt>
                <c:pt idx="3">
                  <c:v>2022-2023</c:v>
                </c:pt>
              </c:strCache>
            </c:strRef>
          </c:cat>
          <c:val>
            <c:numRef>
              <c:f>Лист1!$C$2:$C$5</c:f>
              <c:numCache>
                <c:formatCode>General</c:formatCode>
                <c:ptCount val="4"/>
                <c:pt idx="0">
                  <c:v>525</c:v>
                </c:pt>
                <c:pt idx="1">
                  <c:v>561</c:v>
                </c:pt>
                <c:pt idx="2">
                  <c:v>810</c:v>
                </c:pt>
                <c:pt idx="3">
                  <c:v>820</c:v>
                </c:pt>
              </c:numCache>
            </c:numRef>
          </c:val>
          <c:extLst>
            <c:ext xmlns:c16="http://schemas.microsoft.com/office/drawing/2014/chart" uri="{C3380CC4-5D6E-409C-BE32-E72D297353CC}">
              <c16:uniqueId val="{00000001-BBF0-49D4-95D4-F6B974D253B4}"/>
            </c:ext>
          </c:extLst>
        </c:ser>
        <c:ser>
          <c:idx val="2"/>
          <c:order val="2"/>
          <c:tx>
            <c:strRef>
              <c:f>Лист1!$D$1</c:f>
              <c:strCache>
                <c:ptCount val="1"/>
                <c:pt idx="0">
                  <c:v>Естеств.-научное</c:v>
                </c:pt>
              </c:strCache>
            </c:strRef>
          </c:tx>
          <c:spPr>
            <a:solidFill>
              <a:schemeClr val="accent3"/>
            </a:solidFill>
            <a:ln>
              <a:noFill/>
            </a:ln>
            <a:effectLst/>
          </c:spPr>
          <c:invertIfNegative val="0"/>
          <c:cat>
            <c:strRef>
              <c:f>Лист1!$A$2:$A$5</c:f>
              <c:strCache>
                <c:ptCount val="4"/>
                <c:pt idx="0">
                  <c:v>2019-2020</c:v>
                </c:pt>
                <c:pt idx="1">
                  <c:v>2020-2021</c:v>
                </c:pt>
                <c:pt idx="2">
                  <c:v>2021-2022</c:v>
                </c:pt>
                <c:pt idx="3">
                  <c:v>2022-2023</c:v>
                </c:pt>
              </c:strCache>
            </c:strRef>
          </c:cat>
          <c:val>
            <c:numRef>
              <c:f>Лист1!$D$2:$D$5</c:f>
              <c:numCache>
                <c:formatCode>General</c:formatCode>
                <c:ptCount val="4"/>
                <c:pt idx="2">
                  <c:v>225</c:v>
                </c:pt>
                <c:pt idx="3">
                  <c:v>223</c:v>
                </c:pt>
              </c:numCache>
            </c:numRef>
          </c:val>
          <c:extLst>
            <c:ext xmlns:c16="http://schemas.microsoft.com/office/drawing/2014/chart" uri="{C3380CC4-5D6E-409C-BE32-E72D297353CC}">
              <c16:uniqueId val="{00000002-BBF0-49D4-95D4-F6B974D253B4}"/>
            </c:ext>
          </c:extLst>
        </c:ser>
        <c:ser>
          <c:idx val="3"/>
          <c:order val="3"/>
          <c:tx>
            <c:strRef>
              <c:f>Лист1!$E$1</c:f>
              <c:strCache>
                <c:ptCount val="1"/>
                <c:pt idx="0">
                  <c:v>Художественное</c:v>
                </c:pt>
              </c:strCache>
            </c:strRef>
          </c:tx>
          <c:spPr>
            <a:solidFill>
              <a:schemeClr val="accent4"/>
            </a:solidFill>
            <a:ln>
              <a:noFill/>
            </a:ln>
            <a:effectLst/>
          </c:spPr>
          <c:invertIfNegative val="0"/>
          <c:cat>
            <c:strRef>
              <c:f>Лист1!$A$2:$A$5</c:f>
              <c:strCache>
                <c:ptCount val="4"/>
                <c:pt idx="0">
                  <c:v>2019-2020</c:v>
                </c:pt>
                <c:pt idx="1">
                  <c:v>2020-2021</c:v>
                </c:pt>
                <c:pt idx="2">
                  <c:v>2021-2022</c:v>
                </c:pt>
                <c:pt idx="3">
                  <c:v>2022-2023</c:v>
                </c:pt>
              </c:strCache>
            </c:strRef>
          </c:cat>
          <c:val>
            <c:numRef>
              <c:f>Лист1!$E$2:$E$5</c:f>
              <c:numCache>
                <c:formatCode>General</c:formatCode>
                <c:ptCount val="4"/>
                <c:pt idx="2">
                  <c:v>120</c:v>
                </c:pt>
                <c:pt idx="3">
                  <c:v>145</c:v>
                </c:pt>
              </c:numCache>
            </c:numRef>
          </c:val>
          <c:extLst>
            <c:ext xmlns:c16="http://schemas.microsoft.com/office/drawing/2014/chart" uri="{C3380CC4-5D6E-409C-BE32-E72D297353CC}">
              <c16:uniqueId val="{00000003-BBF0-49D4-95D4-F6B974D253B4}"/>
            </c:ext>
          </c:extLst>
        </c:ser>
        <c:ser>
          <c:idx val="4"/>
          <c:order val="4"/>
          <c:tx>
            <c:strRef>
              <c:f>Лист1!$F$1</c:f>
              <c:strCache>
                <c:ptCount val="1"/>
                <c:pt idx="0">
                  <c:v>Туристко-краеведческое</c:v>
                </c:pt>
              </c:strCache>
            </c:strRef>
          </c:tx>
          <c:spPr>
            <a:solidFill>
              <a:schemeClr val="accent5"/>
            </a:solidFill>
            <a:ln>
              <a:noFill/>
            </a:ln>
            <a:effectLst/>
          </c:spPr>
          <c:invertIfNegative val="0"/>
          <c:cat>
            <c:strRef>
              <c:f>Лист1!$A$2:$A$5</c:f>
              <c:strCache>
                <c:ptCount val="4"/>
                <c:pt idx="0">
                  <c:v>2019-2020</c:v>
                </c:pt>
                <c:pt idx="1">
                  <c:v>2020-2021</c:v>
                </c:pt>
                <c:pt idx="2">
                  <c:v>2021-2022</c:v>
                </c:pt>
                <c:pt idx="3">
                  <c:v>2022-2023</c:v>
                </c:pt>
              </c:strCache>
            </c:strRef>
          </c:cat>
          <c:val>
            <c:numRef>
              <c:f>Лист1!$F$2:$F$5</c:f>
              <c:numCache>
                <c:formatCode>General</c:formatCode>
                <c:ptCount val="4"/>
                <c:pt idx="2">
                  <c:v>50</c:v>
                </c:pt>
                <c:pt idx="3">
                  <c:v>50</c:v>
                </c:pt>
              </c:numCache>
            </c:numRef>
          </c:val>
          <c:extLst>
            <c:ext xmlns:c16="http://schemas.microsoft.com/office/drawing/2014/chart" uri="{C3380CC4-5D6E-409C-BE32-E72D297353CC}">
              <c16:uniqueId val="{00000004-BBF0-49D4-95D4-F6B974D253B4}"/>
            </c:ext>
          </c:extLst>
        </c:ser>
        <c:dLbls>
          <c:showLegendKey val="0"/>
          <c:showVal val="0"/>
          <c:showCatName val="0"/>
          <c:showSerName val="0"/>
          <c:showPercent val="0"/>
          <c:showBubbleSize val="0"/>
        </c:dLbls>
        <c:gapWidth val="219"/>
        <c:overlap val="-27"/>
        <c:axId val="992500400"/>
        <c:axId val="992506384"/>
      </c:barChart>
      <c:catAx>
        <c:axId val="99250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ru-RU" sz="900" b="0" i="0" u="none" strike="noStrike" kern="1200" baseline="0">
                <a:solidFill>
                  <a:schemeClr val="tx1"/>
                </a:solidFill>
                <a:latin typeface="+mn-lt"/>
                <a:ea typeface="+mn-ea"/>
                <a:cs typeface="+mn-cs"/>
              </a:defRPr>
            </a:pPr>
            <a:endParaRPr lang="ru-RU"/>
          </a:p>
        </c:txPr>
        <c:crossAx val="992506384"/>
        <c:crosses val="autoZero"/>
        <c:auto val="1"/>
        <c:lblAlgn val="ctr"/>
        <c:lblOffset val="100"/>
        <c:noMultiLvlLbl val="0"/>
      </c:catAx>
      <c:valAx>
        <c:axId val="99250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ru-RU" sz="900" b="0" i="0" u="none" strike="noStrike" kern="1200" baseline="0">
                <a:solidFill>
                  <a:schemeClr val="tx1"/>
                </a:solidFill>
                <a:latin typeface="+mn-lt"/>
                <a:ea typeface="+mn-ea"/>
                <a:cs typeface="+mn-cs"/>
              </a:defRPr>
            </a:pPr>
            <a:endParaRPr lang="ru-RU"/>
          </a:p>
        </c:txPr>
        <c:crossAx val="99250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ru-RU" sz="900" b="0" i="0" u="none" strike="noStrike" kern="1200" baseline="0">
              <a:solidFill>
                <a:schemeClr val="tx1"/>
              </a:solidFill>
              <a:latin typeface="+mn-lt"/>
              <a:ea typeface="+mn-ea"/>
              <a:cs typeface="+mn-cs"/>
            </a:defRPr>
          </a:pPr>
          <a:endParaRPr lang="ru-RU"/>
        </a:p>
      </c:txPr>
    </c:legend>
    <c:plotVisOnly val="1"/>
    <c:dispBlanksAs val="gap"/>
    <c:showDLblsOverMax val="0"/>
  </c:chart>
  <c:spPr>
    <a:noFill/>
    <a:ln>
      <a:noFill/>
    </a:ln>
    <a:effectLst/>
  </c:spPr>
  <c:txPr>
    <a:bodyPr/>
    <a:lstStyle/>
    <a:p>
      <a:pPr>
        <a:defRPr lang="ru-RU"/>
      </a:pPr>
      <a:endParaRPr lang="ru-RU"/>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DD16947-ECFC-420A-926F-174223016572}" type="datetime1">
              <a:rPr lang="ru-RU" smtClean="0"/>
              <a:t>07.11.2023</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1C4B79F2-7C6A-497B-9A4A-8ACE18746CB2}" type="slidenum">
              <a:rPr lang="ru-RU" smtClean="0"/>
              <a:t>‹#›</a:t>
            </a:fld>
            <a:endParaRPr lang="ru-RU"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C54858-8AC1-4038-B6BD-519804A0AA60}" type="datetime1">
              <a:rPr lang="ru-RU" smtClean="0"/>
              <a:t>07.11.2023</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dirty="0"/>
              <a:t>Образец текста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262A795-6F94-4A96-B820-B9038480D048}" type="slidenum">
              <a:rPr lang="ru-RU" noProof="0" smtClean="0"/>
              <a:t>‹#›</a:t>
            </a:fld>
            <a:endParaRPr lang="ru-RU" noProof="0"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rtl="0"/>
            <a:fld id="{237FE10E-7688-4AAF-A536-CFA480B79A70}" type="datetime1">
              <a:rPr lang="ru-RU" noProof="0" smtClean="0"/>
              <a:t>07.11.2023</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6C41B39D-2E41-46D3-8A6B-C11F4FFB853B}" type="datetime1">
              <a:rPr lang="ru-RU" noProof="0" smtClean="0"/>
              <a:t>07.11.2023</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rtl="0"/>
            <a:fld id="{E327A68C-9EA6-43C7-A486-2FF969F5CF0B}" type="datetime1">
              <a:rPr lang="ru-RU" noProof="0" smtClean="0"/>
              <a:t>07.11.2023</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rtl="0"/>
            <a:fld id="{05E6433C-341A-4F8B-9476-F9C3E096DC01}" type="datetime1">
              <a:rPr lang="ru-RU" noProof="0" smtClean="0"/>
              <a:t>07.11.2023</a:t>
            </a:fld>
            <a:endParaRPr lang="ru-RU" noProof="0" dirty="0"/>
          </a:p>
        </p:txBody>
      </p:sp>
      <p:sp>
        <p:nvSpPr>
          <p:cNvPr id="6" name="Footer Placeholder 5"/>
          <p:cNvSpPr>
            <a:spLocks noGrp="1"/>
          </p:cNvSpPr>
          <p:nvPr>
            <p:ph type="ftr" sz="quarter" idx="11"/>
          </p:nvPr>
        </p:nvSpPr>
        <p:spPr/>
        <p:txBody>
          <a:bodyPr/>
          <a:lstStyle/>
          <a:p>
            <a:pPr rtl="0"/>
            <a:endParaRPr lang="ru-RU" noProof="0" dirty="0"/>
          </a:p>
        </p:txBody>
      </p:sp>
      <p:sp>
        <p:nvSpPr>
          <p:cNvPr id="7" name="Slide Number Placeholder 6"/>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5"/>
            <a:ext cx="493776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rtl="0"/>
            <a:fld id="{E86512C5-AF41-4407-9A8D-FDA3CFFC0857}" type="datetime1">
              <a:rPr lang="ru-RU" noProof="0" smtClean="0"/>
              <a:t>07.11.2023</a:t>
            </a:fld>
            <a:endParaRPr lang="ru-RU" noProof="0" dirty="0"/>
          </a:p>
        </p:txBody>
      </p:sp>
      <p:sp>
        <p:nvSpPr>
          <p:cNvPr id="8" name="Footer Placeholder 7"/>
          <p:cNvSpPr>
            <a:spLocks noGrp="1"/>
          </p:cNvSpPr>
          <p:nvPr>
            <p:ph type="ftr" sz="quarter" idx="11"/>
          </p:nvPr>
        </p:nvSpPr>
        <p:spPr/>
        <p:txBody>
          <a:bodyPr/>
          <a:lstStyle/>
          <a:p>
            <a:pPr rtl="0"/>
            <a:endParaRPr lang="ru-RU" noProof="0" dirty="0"/>
          </a:p>
        </p:txBody>
      </p:sp>
      <p:sp>
        <p:nvSpPr>
          <p:cNvPr id="9" name="Slide Number Placeholder 8"/>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rtl="0"/>
            <a:fld id="{41E0AC5F-13FB-4523-BF00-501B04C3BB6D}" type="datetime1">
              <a:rPr lang="ru-RU" noProof="0" smtClean="0"/>
              <a:t>07.11.2023</a:t>
            </a:fld>
            <a:endParaRPr lang="ru-RU" noProof="0" dirty="0"/>
          </a:p>
        </p:txBody>
      </p:sp>
      <p:sp>
        <p:nvSpPr>
          <p:cNvPr id="4" name="Footer Placeholder 3"/>
          <p:cNvSpPr>
            <a:spLocks noGrp="1"/>
          </p:cNvSpPr>
          <p:nvPr>
            <p:ph type="ftr" sz="quarter" idx="11"/>
          </p:nvPr>
        </p:nvSpPr>
        <p:spPr/>
        <p:txBody>
          <a:bodyPr/>
          <a:lstStyle/>
          <a:p>
            <a:pPr rtl="0"/>
            <a:endParaRPr lang="ru-RU" noProof="0" dirty="0"/>
          </a:p>
        </p:txBody>
      </p:sp>
      <p:sp>
        <p:nvSpPr>
          <p:cNvPr id="5" name="Slide Number Placeholder 4"/>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rtl="0"/>
            <a:fld id="{1137AEC7-9978-4A4E-9DC4-1AF2565A2397}" type="datetime1">
              <a:rPr lang="ru-RU" noProof="0" smtClean="0"/>
              <a:t>07.11.2023</a:t>
            </a:fld>
            <a:endParaRPr lang="ru-RU" noProof="0" dirty="0"/>
          </a:p>
        </p:txBody>
      </p:sp>
      <p:sp>
        <p:nvSpPr>
          <p:cNvPr id="8" name="Footer Placeholder 7"/>
          <p:cNvSpPr>
            <a:spLocks noGrp="1"/>
          </p:cNvSpPr>
          <p:nvPr>
            <p:ph type="ftr" sz="quarter" idx="11"/>
          </p:nvPr>
        </p:nvSpPr>
        <p:spPr/>
        <p:txBody>
          <a:bodyPr/>
          <a:lstStyle>
            <a:lvl1pPr>
              <a:defRPr>
                <a:solidFill>
                  <a:srgbClr val="FFFFFF"/>
                </a:solidFill>
              </a:defRPr>
            </a:lvl1pPr>
          </a:lstStyle>
          <a:p>
            <a:pPr rtl="0"/>
            <a:endParaRPr lang="ru-RU" noProof="0" dirty="0"/>
          </a:p>
        </p:txBody>
      </p:sp>
      <p:sp>
        <p:nvSpPr>
          <p:cNvPr id="9" name="Slide Number Placeholder 8"/>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rtl="0"/>
            <a:fld id="{0D854DC3-8A14-43B0-9E50-152D156F7AFE}" type="datetime1">
              <a:rPr lang="ru-RU" noProof="0" smtClean="0"/>
              <a:t>07.11.2023</a:t>
            </a:fld>
            <a:endParaRPr lang="ru-RU" noProof="0"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rtl="0"/>
            <a:endParaRPr lang="ru-RU" noProof="0"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rtl="0"/>
            <a:fld id="{39C322A6-A07A-4901-8F30-4396EF66C96C}" type="datetime1">
              <a:rPr lang="ru-RU" noProof="0" smtClean="0"/>
              <a:t>07.11.2023</a:t>
            </a:fld>
            <a:endParaRPr lang="ru-RU" noProof="0" dirty="0"/>
          </a:p>
        </p:txBody>
      </p:sp>
      <p:sp>
        <p:nvSpPr>
          <p:cNvPr id="6" name="Footer Placeholder 5"/>
          <p:cNvSpPr>
            <a:spLocks noGrp="1"/>
          </p:cNvSpPr>
          <p:nvPr>
            <p:ph type="ftr" sz="quarter" idx="11"/>
          </p:nvPr>
        </p:nvSpPr>
        <p:spPr/>
        <p:txBody>
          <a:bodyPr/>
          <a:lstStyle/>
          <a:p>
            <a:pPr rtl="0"/>
            <a:endParaRPr lang="ru-RU" noProof="0" dirty="0"/>
          </a:p>
        </p:txBody>
      </p:sp>
      <p:sp>
        <p:nvSpPr>
          <p:cNvPr id="7" name="Slide Number Placeholder 6"/>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1762BD50-8A1F-4CA2-B30E-81FABBC9C978}" type="datetime1">
              <a:rPr lang="ru-RU" noProof="0" smtClean="0"/>
              <a:t>07.11.2023</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8718929F-6FE6-41F1-B055-03150648DDBF}" type="datetime1">
              <a:rPr lang="ru-RU" noProof="0" smtClean="0"/>
              <a:t>07.11.2023</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rtl="0"/>
            <a:fld id="{05E6433C-341A-4F8B-9476-F9C3E096DC01}" type="datetime1">
              <a:rPr lang="ru-RU" noProof="0" smtClean="0"/>
              <a:t>07.11.2023</a:t>
            </a:fld>
            <a:endParaRPr lang="ru-RU" noProof="0"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rtl="0"/>
            <a:endParaRPr lang="ru-RU" noProof="0"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rtl="0"/>
            <a:fld id="{6D22F896-40B5-4ADD-8801-0D06FADFA095}" type="slidenum">
              <a:rPr lang="ru-RU" noProof="0" smtClean="0"/>
              <a:t>‹#›</a:t>
            </a:fld>
            <a:endParaRPr lang="ru-RU" noProof="0"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mn-lt"/>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sut39.ru/"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mailto:gsyut@edu.klgd.ru" TargetMode="External"/><Relationship Id="rId2" Type="http://schemas.openxmlformats.org/officeDocument/2006/relationships/hyperlink" Target="http://sut39.ru/"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4.xml"/><Relationship Id="rId4" Type="http://schemas.openxmlformats.org/officeDocument/2006/relationships/image" Target="../media/image58.jpg"/></Relationships>
</file>

<file path=ppt/slides/_rels/slide4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7.xml"/><Relationship Id="rId5" Type="http://schemas.openxmlformats.org/officeDocument/2006/relationships/image" Target="../media/image65.jpg"/><Relationship Id="rId4" Type="http://schemas.openxmlformats.org/officeDocument/2006/relationships/image" Target="../media/image64.jpg"/></Relationships>
</file>

<file path=ppt/slides/_rels/slide4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71.jpg"/><Relationship Id="rId7" Type="http://schemas.openxmlformats.org/officeDocument/2006/relationships/image" Target="../media/image75.jpg"/><Relationship Id="rId2" Type="http://schemas.openxmlformats.org/officeDocument/2006/relationships/image" Target="../media/image70.jpg"/><Relationship Id="rId1" Type="http://schemas.openxmlformats.org/officeDocument/2006/relationships/slideLayout" Target="../slideLayouts/slideLayout4.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72.jpg"/></Relationships>
</file>

<file path=ppt/slides/_rels/slide5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slideLayout" Target="../slideLayouts/slideLayout5.xml"/><Relationship Id="rId4" Type="http://schemas.openxmlformats.org/officeDocument/2006/relationships/image" Target="../media/image78.jpg"/></Relationships>
</file>

<file path=ppt/slides/_rels/slide5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jp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JPG"/><Relationship Id="rId1" Type="http://schemas.openxmlformats.org/officeDocument/2006/relationships/slideLayout" Target="../slideLayouts/slideLayout4.xml"/><Relationship Id="rId4" Type="http://schemas.openxmlformats.org/officeDocument/2006/relationships/image" Target="../media/image85.JPG"/></Relationships>
</file>

<file path=ppt/slides/_rels/slide56.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87.jp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89.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43025" y="3573463"/>
            <a:ext cx="9505950" cy="2061210"/>
          </a:xfrm>
          <a:prstGeom prst="rect">
            <a:avLst/>
          </a:prstGeom>
          <a:noFill/>
        </p:spPr>
        <p:txBody>
          <a:bodyPr>
            <a:spAutoFit/>
          </a:bodyPr>
          <a:lstStyle/>
          <a:p>
            <a:pPr algn="ctr" eaLnBrk="1" hangingPunct="1">
              <a:defRPr/>
            </a:pPr>
            <a:r>
              <a:rPr lang="ru-RU" sz="36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ПУБЛИЧНЫЙ ОТЧЕТ  </a:t>
            </a:r>
          </a:p>
          <a:p>
            <a:pPr algn="ctr" eaLnBrk="1" hangingPunct="1">
              <a:defRPr/>
            </a:pPr>
            <a:r>
              <a:rPr lang="ru-RU" sz="24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директора муниципального автономного учреждения дополнительного образования города Калининграда </a:t>
            </a:r>
          </a:p>
          <a:p>
            <a:pPr algn="ctr" eaLnBrk="1" hangingPunct="1">
              <a:defRPr/>
            </a:pPr>
            <a:r>
              <a:rPr lang="ru-RU" sz="24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Станция юных техников за </a:t>
            </a:r>
            <a:r>
              <a:rPr lang="ru-RU" sz="2400" b="1" dirty="0" smtClean="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2022-2023 </a:t>
            </a:r>
            <a:r>
              <a:rPr lang="ru-RU" sz="24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учебный </a:t>
            </a:r>
            <a:r>
              <a:rPr lang="ru-RU" sz="2400" b="1" dirty="0" smtClean="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год</a:t>
            </a:r>
            <a:endParaRPr lang="ru-RU" sz="24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ctr">
              <a:defRPr/>
            </a:pPr>
            <a:r>
              <a:rPr lang="ru-RU" sz="2000" dirty="0">
                <a:latin typeface="Times New Roman" panose="02020603050405020304" pitchFamily="18" charset="0"/>
                <a:cs typeface="Times New Roman" panose="02020603050405020304" pitchFamily="18" charset="0"/>
              </a:rPr>
              <a:t>Сайт учреждения: </a:t>
            </a:r>
            <a:r>
              <a:rPr lang="en-US" sz="2000" dirty="0">
                <a:latin typeface="Times New Roman" panose="02020603050405020304" pitchFamily="18" charset="0"/>
                <a:cs typeface="Times New Roman" panose="02020603050405020304" pitchFamily="18" charset="0"/>
                <a:hlinkClick r:id="rId2"/>
              </a:rPr>
              <a:t>https://sut39.ru/</a:t>
            </a:r>
            <a:endParaRPr lang="ru-RU" sz="20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4073" y="974673"/>
            <a:ext cx="2583854" cy="2542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1963739" y="5673725"/>
            <a:ext cx="8713787" cy="2368550"/>
          </a:xfrm>
          <a:prstGeom prst="rect">
            <a:avLst/>
          </a:prstGeom>
          <a:noFill/>
        </p:spPr>
        <p:txBody>
          <a:bodyPr>
            <a:spAutoFit/>
          </a:bodyPr>
          <a:lstStyle/>
          <a:p>
            <a:pPr algn="ctr" eaLnBrk="1" hangingPunct="1">
              <a:defRPr/>
            </a:pPr>
            <a:endParaRPr lang="ru-RU" sz="2000" b="1" dirty="0">
              <a:latin typeface="Times New Roman" panose="02020603050405020304" pitchFamily="18" charset="0"/>
              <a:cs typeface="Times New Roman" panose="02020603050405020304" pitchFamily="18" charset="0"/>
            </a:endParaRPr>
          </a:p>
          <a:p>
            <a:pPr algn="ctr" eaLnBrk="1" hangingPunct="1">
              <a:defRPr/>
            </a:pPr>
            <a:r>
              <a:rPr lang="ru-RU" sz="2000" b="1" dirty="0">
                <a:latin typeface="Times New Roman" panose="02020603050405020304" pitchFamily="18" charset="0"/>
                <a:cs typeface="Times New Roman" panose="02020603050405020304" pitchFamily="18" charset="0"/>
              </a:rPr>
              <a:t>Адрес: </a:t>
            </a:r>
            <a:r>
              <a:rPr lang="ru-RU" sz="2000" dirty="0">
                <a:latin typeface="Times New Roman" panose="02020603050405020304" pitchFamily="18" charset="0"/>
                <a:cs typeface="Times New Roman" panose="02020603050405020304" pitchFamily="18" charset="0"/>
              </a:rPr>
              <a:t>236006, Калининград, Московский проспект, дом </a:t>
            </a:r>
            <a:r>
              <a:rPr lang="ru-RU" sz="2000" dirty="0" smtClean="0">
                <a:latin typeface="Times New Roman" panose="02020603050405020304" pitchFamily="18" charset="0"/>
                <a:cs typeface="Times New Roman" panose="02020603050405020304" pitchFamily="18" charset="0"/>
              </a:rPr>
              <a:t>98 </a:t>
            </a:r>
            <a:endParaRPr lang="ru-RU" sz="2000" dirty="0">
              <a:latin typeface="Times New Roman" panose="02020603050405020304" pitchFamily="18" charset="0"/>
              <a:cs typeface="Times New Roman" panose="02020603050405020304" pitchFamily="18" charset="0"/>
            </a:endParaRPr>
          </a:p>
          <a:p>
            <a:pPr algn="ctr" eaLnBrk="1" hangingPunct="1">
              <a:defRPr/>
            </a:pPr>
            <a:endParaRPr lang="ru-RU" sz="2000" b="1" dirty="0">
              <a:latin typeface="Times New Roman" panose="02020603050405020304" pitchFamily="18" charset="0"/>
              <a:cs typeface="Times New Roman" panose="02020603050405020304" pitchFamily="18" charset="0"/>
            </a:endParaRPr>
          </a:p>
          <a:p>
            <a:pPr algn="ctr" eaLnBrk="1" hangingPunct="1">
              <a:defRPr/>
            </a:pPr>
            <a:endParaRPr lang="ru-RU" sz="2800" dirty="0">
              <a:latin typeface="Times New Roman" panose="02020603050405020304" pitchFamily="18" charset="0"/>
              <a:cs typeface="Times New Roman" panose="02020603050405020304" pitchFamily="18" charset="0"/>
            </a:endParaRPr>
          </a:p>
          <a:p>
            <a:pPr algn="ctr" eaLnBrk="1" hangingPunct="1">
              <a:defRPr/>
            </a:pPr>
            <a:endParaRPr lang="ru-RU" sz="6000" dirty="0">
              <a:ln w="0"/>
              <a:effectLst>
                <a:outerShdw blurRad="38100" dist="19050" dir="2700000" algn="tl" rotWithShape="0">
                  <a:schemeClr val="dk1">
                    <a:alpha val="40000"/>
                  </a:schemeClr>
                </a:outerShdw>
              </a:effectLst>
            </a:endParaRPr>
          </a:p>
        </p:txBody>
      </p:sp>
      <p:sp>
        <p:nvSpPr>
          <p:cNvPr id="20485" name="Прямоугольник 4"/>
          <p:cNvSpPr>
            <a:spLocks noChangeArrowheads="1"/>
          </p:cNvSpPr>
          <p:nvPr/>
        </p:nvSpPr>
        <p:spPr bwMode="auto">
          <a:xfrm>
            <a:off x="1524000" y="333376"/>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ru-RU" sz="1600" b="1" dirty="0">
                <a:solidFill>
                  <a:schemeClr val="accent2">
                    <a:lumMod val="50000"/>
                  </a:schemeClr>
                </a:solidFill>
                <a:latin typeface="Times New Roman" panose="02020603050405020304" pitchFamily="18" charset="0"/>
                <a:cs typeface="Times New Roman" panose="02020603050405020304" pitchFamily="18" charset="0"/>
              </a:rPr>
              <a:t>Учредитель: Комитет по образованию администрации городского округа </a:t>
            </a:r>
          </a:p>
          <a:p>
            <a:pPr algn="ctr" eaLnBrk="1" hangingPunct="1"/>
            <a:r>
              <a:rPr lang="ru-RU" sz="1600" b="1" dirty="0">
                <a:solidFill>
                  <a:schemeClr val="accent2">
                    <a:lumMod val="50000"/>
                  </a:schemeClr>
                </a:solidFill>
                <a:latin typeface="Times New Roman" panose="02020603050405020304" pitchFamily="18" charset="0"/>
                <a:cs typeface="Times New Roman" panose="02020603050405020304" pitchFamily="18" charset="0"/>
              </a:rPr>
              <a:t>«Город Калининград»</a:t>
            </a:r>
            <a:endParaRPr lang="ru-RU" sz="1600" dirty="0">
              <a:solidFill>
                <a:schemeClr val="accent2">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16" presetClass="entr" presetSubtype="37"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2000"/>
                                        <p:tgtEl>
                                          <p:spTgt spid="4"/>
                                        </p:tgtEl>
                                      </p:cBhvr>
                                    </p:animEffect>
                                  </p:childTnLst>
                                </p:cTn>
                              </p:par>
                            </p:childTnLst>
                          </p:cTn>
                        </p:par>
                        <p:par>
                          <p:cTn id="14" fill="hold">
                            <p:stCondLst>
                              <p:cond delay="4000"/>
                            </p:stCondLst>
                            <p:childTnLst>
                              <p:par>
                                <p:cTn id="15" presetID="2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211637" y="184666"/>
            <a:ext cx="11813020" cy="603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indent="450850">
              <a:lnSpc>
                <a:spcPct val="120000"/>
              </a:lnSpc>
              <a:spcBef>
                <a:spcPts val="1000"/>
              </a:spcBef>
              <a:buSzPct val="125000"/>
              <a:buFont typeface="Arial" panose="020B0604020202020204" pitchFamily="34" charset="0"/>
              <a:buChar char="•"/>
              <a:defRPr sz="2400">
                <a:solidFill>
                  <a:schemeClr val="tx1"/>
                </a:solidFill>
                <a:latin typeface="Tw Cen MT" panose="020B0602020104020603" pitchFamily="34" charset="0"/>
              </a:defRPr>
            </a:lvl1pPr>
            <a:lvl2pPr marL="742950" indent="-285750">
              <a:lnSpc>
                <a:spcPct val="120000"/>
              </a:lnSpc>
              <a:spcBef>
                <a:spcPts val="500"/>
              </a:spcBef>
              <a:buSzPct val="125000"/>
              <a:buFont typeface="Arial" panose="020B0604020202020204" pitchFamily="34" charset="0"/>
              <a:buChar char="•"/>
              <a:defRPr sz="2000">
                <a:solidFill>
                  <a:schemeClr val="tx1"/>
                </a:solidFill>
                <a:latin typeface="Tw Cen MT" panose="020B0602020104020603" pitchFamily="34" charset="0"/>
              </a:defRPr>
            </a:lvl2pPr>
            <a:lvl3pPr marL="1143000" indent="-228600">
              <a:lnSpc>
                <a:spcPct val="120000"/>
              </a:lnSpc>
              <a:spcBef>
                <a:spcPts val="500"/>
              </a:spcBef>
              <a:buSzPct val="125000"/>
              <a:buFont typeface="Arial" panose="020B0604020202020204" pitchFamily="34" charset="0"/>
              <a:buChar char="•"/>
              <a:defRPr>
                <a:solidFill>
                  <a:schemeClr val="tx1"/>
                </a:solidFill>
                <a:latin typeface="Tw Cen MT" panose="020B0602020104020603" pitchFamily="34" charset="0"/>
              </a:defRPr>
            </a:lvl3pPr>
            <a:lvl4pPr marL="1600200" indent="-228600">
              <a:lnSpc>
                <a:spcPct val="120000"/>
              </a:lnSpc>
              <a:spcBef>
                <a:spcPts val="500"/>
              </a:spcBef>
              <a:buSzPct val="125000"/>
              <a:buFont typeface="Arial" panose="020B0604020202020204" pitchFamily="34" charset="0"/>
              <a:buChar char="•"/>
              <a:defRPr sz="1600">
                <a:solidFill>
                  <a:schemeClr val="tx1"/>
                </a:solidFill>
                <a:latin typeface="Tw Cen MT" panose="020B0602020104020603" pitchFamily="34" charset="0"/>
              </a:defRPr>
            </a:lvl4pPr>
            <a:lvl5pPr marL="2057400" indent="-228600">
              <a:lnSpc>
                <a:spcPct val="120000"/>
              </a:lnSpc>
              <a:spcBef>
                <a:spcPts val="500"/>
              </a:spcBef>
              <a:buSzPct val="125000"/>
              <a:buFont typeface="Arial" panose="020B0604020202020204" pitchFamily="34" charset="0"/>
              <a:buChar char="•"/>
              <a:defRPr sz="1600">
                <a:solidFill>
                  <a:schemeClr val="tx1"/>
                </a:solidFill>
                <a:latin typeface="Tw Cen MT" panose="020B0602020104020603" pitchFamily="34" charset="0"/>
              </a:defRPr>
            </a:lvl5pPr>
            <a:lvl6pPr marL="25146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6pPr>
            <a:lvl7pPr marL="29718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7pPr>
            <a:lvl8pPr marL="34290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8pPr>
            <a:lvl9pPr marL="38862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9pPr>
          </a:lstStyle>
          <a:p>
            <a:pPr algn="ctr">
              <a:lnSpc>
                <a:spcPct val="100000"/>
              </a:lnSpc>
              <a:spcBef>
                <a:spcPct val="0"/>
              </a:spcBef>
              <a:buSzTx/>
              <a:buFontTx/>
              <a:buNone/>
              <a:defRPr/>
            </a:pPr>
            <a:r>
              <a:rPr lang="ru-RU" sz="1800" dirty="0" smtClean="0">
                <a:solidFill>
                  <a:schemeClr val="accent2">
                    <a:lumMod val="75000"/>
                  </a:schemeClr>
                </a:solidFill>
                <a:latin typeface="Times New Roman" panose="02020603050405020304" pitchFamily="18" charset="0"/>
                <a:cs typeface="Times New Roman" panose="02020603050405020304" pitchFamily="18" charset="0"/>
              </a:rPr>
              <a:t>Муниципальное автономное учреждение дополнительного образования города Калининграда </a:t>
            </a:r>
          </a:p>
          <a:p>
            <a:pPr algn="ctr">
              <a:lnSpc>
                <a:spcPct val="100000"/>
              </a:lnSpc>
              <a:spcBef>
                <a:spcPct val="0"/>
              </a:spcBef>
              <a:buSzTx/>
              <a:buFontTx/>
              <a:buNone/>
              <a:defRPr/>
            </a:pPr>
            <a:r>
              <a:rPr lang="ru-RU" sz="1800" dirty="0" smtClean="0">
                <a:solidFill>
                  <a:schemeClr val="accent2">
                    <a:lumMod val="75000"/>
                  </a:schemeClr>
                </a:solidFill>
                <a:latin typeface="Times New Roman" panose="02020603050405020304" pitchFamily="18" charset="0"/>
                <a:cs typeface="Times New Roman" panose="02020603050405020304" pitchFamily="18" charset="0"/>
              </a:rPr>
              <a:t>Станция юных техников (</a:t>
            </a:r>
            <a:r>
              <a:rPr lang="ru-RU" sz="1800" b="1" dirty="0" smtClean="0">
                <a:solidFill>
                  <a:schemeClr val="accent2">
                    <a:lumMod val="75000"/>
                  </a:schemeClr>
                </a:solidFill>
                <a:latin typeface="Times New Roman" panose="02020603050405020304" pitchFamily="18" charset="0"/>
                <a:cs typeface="Times New Roman" panose="02020603050405020304" pitchFamily="18" charset="0"/>
              </a:rPr>
              <a:t>МАУДО СЮТ)</a:t>
            </a:r>
            <a:r>
              <a:rPr lang="ru-RU" sz="1700" dirty="0" smtClean="0">
                <a:solidFill>
                  <a:schemeClr val="bg1"/>
                </a:solidFill>
                <a:latin typeface="Times New Roman" panose="02020603050405020304" pitchFamily="18" charset="0"/>
                <a:cs typeface="Times New Roman" panose="02020603050405020304" pitchFamily="18" charset="0"/>
              </a:rPr>
              <a:t>1, 8(4012</a:t>
            </a:r>
            <a:r>
              <a:rPr lang="ru-RU" sz="1700" dirty="0">
                <a:solidFill>
                  <a:schemeClr val="bg1"/>
                </a:solidFill>
                <a:latin typeface="Times New Roman" panose="02020603050405020304" pitchFamily="18" charset="0"/>
                <a:cs typeface="Times New Roman" panose="02020603050405020304" pitchFamily="18" charset="0"/>
              </a:rPr>
              <a:t>) </a:t>
            </a:r>
            <a:r>
              <a:rPr lang="ru-RU" sz="1700" dirty="0" smtClean="0">
                <a:solidFill>
                  <a:schemeClr val="bg1"/>
                </a:solidFill>
                <a:latin typeface="Times New Roman" panose="02020603050405020304" pitchFamily="18" charset="0"/>
                <a:cs typeface="Times New Roman" panose="02020603050405020304" pitchFamily="18" charset="0"/>
              </a:rPr>
              <a:t>98-40-93, </a:t>
            </a:r>
            <a:endParaRPr lang="ru-RU" sz="1700" b="1"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ct val="0"/>
              </a:spcBef>
              <a:buSzTx/>
              <a:buFontTx/>
              <a:buNone/>
              <a:defRPr/>
            </a:pPr>
            <a:r>
              <a:rPr lang="ru-RU" sz="1400" b="1" dirty="0">
                <a:solidFill>
                  <a:schemeClr val="accent2">
                    <a:lumMod val="50000"/>
                  </a:schemeClr>
                </a:solidFill>
                <a:latin typeface="Times New Roman" panose="02020603050405020304" pitchFamily="18" charset="0"/>
                <a:cs typeface="Times New Roman" panose="02020603050405020304" pitchFamily="18" charset="0"/>
              </a:rPr>
              <a:t>сайт учреждения</a:t>
            </a:r>
            <a:r>
              <a:rPr lang="ru-RU" sz="1400" dirty="0">
                <a:solidFill>
                  <a:schemeClr val="accent2">
                    <a:lumMod val="50000"/>
                  </a:schemeClr>
                </a:solidFill>
                <a:latin typeface="Times New Roman" panose="02020603050405020304" pitchFamily="18" charset="0"/>
                <a:cs typeface="Times New Roman" panose="02020603050405020304" pitchFamily="18" charset="0"/>
              </a:rPr>
              <a:t> </a:t>
            </a:r>
            <a:r>
              <a:rPr lang="ru-RU" sz="1400" u="sng" dirty="0">
                <a:solidFill>
                  <a:schemeClr val="accent2">
                    <a:lumMod val="50000"/>
                  </a:schemeClr>
                </a:solidFill>
                <a:latin typeface="Times New Roman" panose="02020603050405020304" pitchFamily="18" charset="0"/>
                <a:cs typeface="Times New Roman" panose="02020603050405020304" pitchFamily="18" charset="0"/>
                <a:hlinkClick r:id="rId2"/>
              </a:rPr>
              <a:t>http://sut39.ru/</a:t>
            </a:r>
            <a:r>
              <a:rPr lang="ru-RU" sz="1400" dirty="0">
                <a:solidFill>
                  <a:schemeClr val="accent2">
                    <a:lumMod val="50000"/>
                  </a:schemeClr>
                </a:solidFill>
                <a:latin typeface="Times New Roman" panose="02020603050405020304" pitchFamily="18" charset="0"/>
                <a:cs typeface="Times New Roman" panose="02020603050405020304" pitchFamily="18" charset="0"/>
              </a:rPr>
              <a:t> </a:t>
            </a:r>
            <a:r>
              <a:rPr lang="en-US" sz="1400" b="1" dirty="0">
                <a:solidFill>
                  <a:schemeClr val="accent2">
                    <a:lumMod val="50000"/>
                  </a:schemeClr>
                </a:solidFill>
                <a:latin typeface="Times New Roman" panose="02020603050405020304" pitchFamily="18" charset="0"/>
                <a:cs typeface="Times New Roman" panose="02020603050405020304" pitchFamily="18" charset="0"/>
              </a:rPr>
              <a:t>e</a:t>
            </a:r>
            <a:r>
              <a:rPr lang="ru-RU" sz="1400" b="1" dirty="0">
                <a:solidFill>
                  <a:schemeClr val="accent2">
                    <a:lumMod val="50000"/>
                  </a:schemeClr>
                </a:solidFill>
                <a:latin typeface="Times New Roman" panose="02020603050405020304" pitchFamily="18" charset="0"/>
                <a:cs typeface="Times New Roman" panose="02020603050405020304" pitchFamily="18" charset="0"/>
              </a:rPr>
              <a:t>-</a:t>
            </a:r>
            <a:r>
              <a:rPr lang="en-US" sz="1400" b="1" dirty="0">
                <a:solidFill>
                  <a:schemeClr val="accent2">
                    <a:lumMod val="50000"/>
                  </a:schemeClr>
                </a:solidFill>
                <a:latin typeface="Times New Roman" panose="02020603050405020304" pitchFamily="18" charset="0"/>
                <a:cs typeface="Times New Roman" panose="02020603050405020304" pitchFamily="18" charset="0"/>
              </a:rPr>
              <a:t>mail</a:t>
            </a:r>
            <a:r>
              <a:rPr lang="ru-RU" sz="1400" b="1" dirty="0">
                <a:solidFill>
                  <a:schemeClr val="accent2">
                    <a:lumMod val="50000"/>
                  </a:schemeClr>
                </a:solidFill>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hlinkClick r:id="rId3"/>
              </a:rPr>
              <a:t>gsyut@edu.klgd.ru</a:t>
            </a:r>
            <a:endParaRPr lang="ru-RU" sz="1400" dirty="0" smtClean="0">
              <a:latin typeface="Times New Roman" panose="02020603050405020304" pitchFamily="18" charset="0"/>
              <a:cs typeface="Times New Roman" panose="02020603050405020304" pitchFamily="18" charset="0"/>
            </a:endParaRPr>
          </a:p>
          <a:p>
            <a:pPr>
              <a:lnSpc>
                <a:spcPct val="100000"/>
              </a:lnSpc>
              <a:spcBef>
                <a:spcPct val="0"/>
              </a:spcBef>
              <a:buSzTx/>
              <a:buFontTx/>
              <a:buNone/>
              <a:defRPr/>
            </a:pPr>
            <a:r>
              <a:rPr lang="ru-RU" sz="1400" b="1" dirty="0" smtClean="0">
                <a:solidFill>
                  <a:schemeClr val="accent2">
                    <a:lumMod val="50000"/>
                  </a:schemeClr>
                </a:solidFill>
                <a:latin typeface="Times New Roman" panose="02020603050405020304" pitchFamily="18" charset="0"/>
                <a:cs typeface="Times New Roman" panose="02020603050405020304" pitchFamily="18" charset="0"/>
              </a:rPr>
              <a:t>Год основания учреждения: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1976 год</a:t>
            </a:r>
          </a:p>
          <a:p>
            <a:pPr>
              <a:lnSpc>
                <a:spcPct val="100000"/>
              </a:lnSpc>
              <a:spcBef>
                <a:spcPct val="0"/>
              </a:spcBef>
              <a:buSzTx/>
              <a:buFontTx/>
              <a:buNone/>
              <a:defRPr/>
            </a:pPr>
            <a:r>
              <a:rPr lang="ru-RU" sz="1400" b="1" dirty="0" smtClean="0">
                <a:solidFill>
                  <a:schemeClr val="accent2">
                    <a:lumMod val="50000"/>
                  </a:schemeClr>
                </a:solidFill>
                <a:latin typeface="Times New Roman" panose="02020603050405020304" pitchFamily="18" charset="0"/>
                <a:cs typeface="Times New Roman" panose="02020603050405020304" pitchFamily="18" charset="0"/>
              </a:rPr>
              <a:t>Лицензия: </a:t>
            </a:r>
            <a:r>
              <a:rPr lang="ru-RU" sz="1400" dirty="0">
                <a:solidFill>
                  <a:schemeClr val="accent2">
                    <a:lumMod val="50000"/>
                  </a:schemeClr>
                </a:solidFill>
                <a:latin typeface="Times New Roman" panose="02020603050405020304" pitchFamily="18" charset="0"/>
                <a:cs typeface="Times New Roman" panose="02020603050405020304" pitchFamily="18" charset="0"/>
              </a:rPr>
              <a:t>№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ДО-1762 </a:t>
            </a:r>
            <a:r>
              <a:rPr lang="ru-RU" sz="1400" dirty="0">
                <a:solidFill>
                  <a:schemeClr val="accent2">
                    <a:lumMod val="50000"/>
                  </a:schemeClr>
                </a:solidFill>
                <a:latin typeface="Times New Roman" panose="02020603050405020304" pitchFamily="18" charset="0"/>
                <a:cs typeface="Times New Roman" panose="02020603050405020304" pitchFamily="18" charset="0"/>
              </a:rPr>
              <a:t>от 31 января 2019 г.</a:t>
            </a:r>
            <a:endParaRPr lang="ru-RU" sz="1400" b="1" dirty="0" smtClean="0">
              <a:solidFill>
                <a:schemeClr val="accent2">
                  <a:lumMod val="50000"/>
                </a:schemeClr>
              </a:solidFill>
              <a:latin typeface="Times New Roman" panose="02020603050405020304" pitchFamily="18" charset="0"/>
              <a:cs typeface="Times New Roman" panose="02020603050405020304" pitchFamily="18" charset="0"/>
            </a:endParaRPr>
          </a:p>
          <a:p>
            <a:pPr>
              <a:lnSpc>
                <a:spcPct val="100000"/>
              </a:lnSpc>
              <a:spcBef>
                <a:spcPct val="0"/>
              </a:spcBef>
              <a:buSzTx/>
              <a:buFontTx/>
              <a:buNone/>
              <a:defRPr/>
            </a:pPr>
            <a:r>
              <a:rPr lang="ru-RU" sz="1400" b="1" dirty="0" smtClean="0">
                <a:solidFill>
                  <a:schemeClr val="accent2">
                    <a:lumMod val="50000"/>
                  </a:schemeClr>
                </a:solidFill>
                <a:latin typeface="Times New Roman" panose="02020603050405020304" pitchFamily="18" charset="0"/>
                <a:cs typeface="Times New Roman" panose="02020603050405020304" pitchFamily="18" charset="0"/>
              </a:rPr>
              <a:t>Руководство учреждения:</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a:t>
            </a:r>
          </a:p>
          <a:p>
            <a:pPr>
              <a:lnSpc>
                <a:spcPct val="100000"/>
              </a:lnSpc>
              <a:spcBef>
                <a:spcPct val="0"/>
              </a:spcBef>
              <a:buSzTx/>
              <a:buFontTx/>
              <a:buNone/>
              <a:defRPr/>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Директор: Стецюк Ольга Евгеньевна</a:t>
            </a:r>
          </a:p>
          <a:p>
            <a:pPr>
              <a:lnSpc>
                <a:spcPct val="100000"/>
              </a:lnSpc>
              <a:spcBef>
                <a:spcPct val="0"/>
              </a:spcBef>
              <a:buSzTx/>
              <a:buFontTx/>
              <a:buNone/>
              <a:defRPr/>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Заместитель директора: Королёва Ольга </a:t>
            </a:r>
            <a:r>
              <a:rPr lang="ru-RU" sz="1400" dirty="0" err="1" smtClean="0">
                <a:solidFill>
                  <a:schemeClr val="accent2">
                    <a:lumMod val="50000"/>
                  </a:schemeClr>
                </a:solidFill>
                <a:latin typeface="Times New Roman" panose="02020603050405020304" pitchFamily="18" charset="0"/>
                <a:cs typeface="Times New Roman" panose="02020603050405020304" pitchFamily="18" charset="0"/>
              </a:rPr>
              <a:t>Алексадровна</a:t>
            </a:r>
            <a:endParaRPr lang="ru-RU" sz="1400" dirty="0" smtClean="0">
              <a:solidFill>
                <a:schemeClr val="accent2">
                  <a:lumMod val="50000"/>
                </a:schemeClr>
              </a:solidFill>
              <a:latin typeface="Times New Roman" panose="02020603050405020304" pitchFamily="18" charset="0"/>
              <a:cs typeface="Times New Roman" panose="02020603050405020304" pitchFamily="18" charset="0"/>
            </a:endParaRPr>
          </a:p>
          <a:p>
            <a:pPr>
              <a:lnSpc>
                <a:spcPct val="100000"/>
              </a:lnSpc>
              <a:spcBef>
                <a:spcPct val="0"/>
              </a:spcBef>
              <a:buSzTx/>
              <a:buFontTx/>
              <a:buNone/>
              <a:defRPr/>
            </a:pPr>
            <a:r>
              <a:rPr lang="ru-RU" sz="1400" dirty="0">
                <a:solidFill>
                  <a:schemeClr val="accent2">
                    <a:lumMod val="50000"/>
                  </a:schemeClr>
                </a:solidFill>
                <a:latin typeface="Times New Roman" panose="02020603050405020304" pitchFamily="18" charset="0"/>
                <a:cs typeface="Times New Roman" panose="02020603050405020304" pitchFamily="18" charset="0"/>
              </a:rPr>
              <a:t>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a:t>
            </a:r>
            <a:r>
              <a:rPr lang="ru-RU" sz="1400" dirty="0" err="1" smtClean="0">
                <a:solidFill>
                  <a:schemeClr val="accent2">
                    <a:lumMod val="50000"/>
                  </a:schemeClr>
                </a:solidFill>
                <a:latin typeface="Times New Roman" panose="02020603050405020304" pitchFamily="18" charset="0"/>
                <a:cs typeface="Times New Roman" panose="02020603050405020304" pitchFamily="18" charset="0"/>
              </a:rPr>
              <a:t>Перевозникова</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Анна Александровна</a:t>
            </a:r>
          </a:p>
          <a:p>
            <a:pPr>
              <a:lnSpc>
                <a:spcPct val="100000"/>
              </a:lnSpc>
              <a:spcBef>
                <a:spcPct val="0"/>
              </a:spcBef>
              <a:buSzTx/>
              <a:buFontTx/>
              <a:buNone/>
              <a:defRPr/>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Главный бухгалтер: </a:t>
            </a:r>
            <a:r>
              <a:rPr lang="ru-RU" sz="1400" dirty="0" err="1" smtClean="0">
                <a:solidFill>
                  <a:schemeClr val="accent2">
                    <a:lumMod val="50000"/>
                  </a:schemeClr>
                </a:solidFill>
                <a:latin typeface="Times New Roman" panose="02020603050405020304" pitchFamily="18" charset="0"/>
                <a:cs typeface="Times New Roman" panose="02020603050405020304" pitchFamily="18" charset="0"/>
              </a:rPr>
              <a:t>Язовитенко</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Оксана Николаевна</a:t>
            </a:r>
          </a:p>
          <a:p>
            <a:pPr>
              <a:lnSpc>
                <a:spcPct val="100000"/>
              </a:lnSpc>
              <a:spcBef>
                <a:spcPct val="0"/>
              </a:spcBef>
              <a:buSzTx/>
              <a:buFontTx/>
              <a:buNone/>
              <a:defRPr/>
            </a:pPr>
            <a:r>
              <a:rPr lang="ru-RU" sz="1400" b="1" dirty="0" smtClean="0">
                <a:solidFill>
                  <a:schemeClr val="accent2">
                    <a:lumMod val="50000"/>
                  </a:schemeClr>
                </a:solidFill>
                <a:latin typeface="Times New Roman" panose="02020603050405020304" pitchFamily="18" charset="0"/>
                <a:cs typeface="Times New Roman" panose="02020603050405020304" pitchFamily="18" charset="0"/>
              </a:rPr>
              <a:t>Педагогические работники</a:t>
            </a:r>
            <a:r>
              <a:rPr lang="ru-RU" sz="1400" b="1" dirty="0">
                <a:solidFill>
                  <a:schemeClr val="accent2">
                    <a:lumMod val="50000"/>
                  </a:schemeClr>
                </a:solidFill>
                <a:latin typeface="Times New Roman" panose="02020603050405020304" pitchFamily="18" charset="0"/>
                <a:cs typeface="Times New Roman" panose="02020603050405020304" pitchFamily="18" charset="0"/>
              </a:rPr>
              <a:t>:</a:t>
            </a:r>
            <a:endParaRPr lang="ru-RU" sz="1400" dirty="0" smtClean="0">
              <a:solidFill>
                <a:schemeClr val="accent2">
                  <a:lumMod val="50000"/>
                </a:schemeClr>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err="1" smtClean="0">
                <a:solidFill>
                  <a:schemeClr val="accent2">
                    <a:lumMod val="50000"/>
                  </a:schemeClr>
                </a:solidFill>
                <a:latin typeface="Times New Roman" panose="02020603050405020304" pitchFamily="18" charset="0"/>
                <a:cs typeface="Times New Roman" panose="02020603050405020304" pitchFamily="18" charset="0"/>
              </a:rPr>
              <a:t>Лавренчук</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a:t>
            </a:r>
            <a:r>
              <a:rPr lang="ru-RU" sz="1400" dirty="0">
                <a:solidFill>
                  <a:schemeClr val="accent2">
                    <a:lumMod val="50000"/>
                  </a:schemeClr>
                </a:solidFill>
                <a:latin typeface="Times New Roman" panose="02020603050405020304" pitchFamily="18" charset="0"/>
                <a:cs typeface="Times New Roman" panose="02020603050405020304" pitchFamily="18" charset="0"/>
              </a:rPr>
              <a:t>Мария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Александровна</a:t>
            </a:r>
          </a:p>
          <a:p>
            <a:pPr>
              <a:lnSpc>
                <a:spcPct val="100000"/>
              </a:lnSpc>
              <a:spcBef>
                <a:spcPts val="0"/>
              </a:spcBef>
            </a:pPr>
            <a:r>
              <a:rPr lang="ru-RU" sz="1400" dirty="0" err="1" smtClean="0">
                <a:solidFill>
                  <a:schemeClr val="accent2">
                    <a:lumMod val="50000"/>
                  </a:schemeClr>
                </a:solidFill>
                <a:latin typeface="Times New Roman" panose="02020603050405020304" pitchFamily="18" charset="0"/>
                <a:cs typeface="Times New Roman" panose="02020603050405020304" pitchFamily="18" charset="0"/>
              </a:rPr>
              <a:t>Гупало</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Лилия Леонидовна</a:t>
            </a:r>
          </a:p>
          <a:p>
            <a:pPr>
              <a:lnSpc>
                <a:spcPct val="100000"/>
              </a:lnSpc>
              <a:spcBef>
                <a:spcPts val="0"/>
              </a:spcBef>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Федченко Владимир Сергеевич</a:t>
            </a:r>
          </a:p>
          <a:p>
            <a:pPr>
              <a:lnSpc>
                <a:spcPct val="100000"/>
              </a:lnSpc>
              <a:spcBef>
                <a:spcPts val="0"/>
              </a:spcBef>
            </a:pPr>
            <a:r>
              <a:rPr lang="ru-RU" sz="1400" dirty="0" err="1" smtClean="0">
                <a:solidFill>
                  <a:schemeClr val="accent2">
                    <a:lumMod val="50000"/>
                  </a:schemeClr>
                </a:solidFill>
                <a:latin typeface="Times New Roman" panose="02020603050405020304" pitchFamily="18" charset="0"/>
                <a:cs typeface="Times New Roman" panose="02020603050405020304" pitchFamily="18" charset="0"/>
              </a:rPr>
              <a:t>Мартышевский</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a:t>
            </a:r>
            <a:r>
              <a:rPr lang="ru-RU" sz="1400" dirty="0">
                <a:solidFill>
                  <a:schemeClr val="accent2">
                    <a:lumMod val="50000"/>
                  </a:schemeClr>
                </a:solidFill>
                <a:latin typeface="Times New Roman" panose="02020603050405020304" pitchFamily="18" charset="0"/>
                <a:cs typeface="Times New Roman" panose="02020603050405020304" pitchFamily="18" charset="0"/>
              </a:rPr>
              <a:t>Олег Вадимович</a:t>
            </a:r>
          </a:p>
          <a:p>
            <a:pPr>
              <a:lnSpc>
                <a:spcPct val="100000"/>
              </a:lnSpc>
              <a:spcBef>
                <a:spcPts val="0"/>
              </a:spcBef>
            </a:pPr>
            <a:r>
              <a:rPr lang="ru-RU" sz="1400" dirty="0">
                <a:solidFill>
                  <a:schemeClr val="accent2">
                    <a:lumMod val="50000"/>
                  </a:schemeClr>
                </a:solidFill>
                <a:latin typeface="Times New Roman" panose="02020603050405020304" pitchFamily="18" charset="0"/>
                <a:cs typeface="Times New Roman" panose="02020603050405020304" pitchFamily="18" charset="0"/>
              </a:rPr>
              <a:t>Овсянникова Елена Викторовна</a:t>
            </a:r>
          </a:p>
          <a:p>
            <a:pPr>
              <a:lnSpc>
                <a:spcPct val="100000"/>
              </a:lnSpc>
              <a:spcBef>
                <a:spcPts val="0"/>
              </a:spcBef>
            </a:pPr>
            <a:r>
              <a:rPr lang="ru-RU" sz="1400" dirty="0" err="1">
                <a:solidFill>
                  <a:schemeClr val="accent2">
                    <a:lumMod val="50000"/>
                  </a:schemeClr>
                </a:solidFill>
                <a:latin typeface="Times New Roman" panose="02020603050405020304" pitchFamily="18" charset="0"/>
                <a:cs typeface="Times New Roman" panose="02020603050405020304" pitchFamily="18" charset="0"/>
              </a:rPr>
              <a:t>Смольянова</a:t>
            </a:r>
            <a:r>
              <a:rPr lang="ru-RU" sz="1400" dirty="0">
                <a:solidFill>
                  <a:schemeClr val="accent2">
                    <a:lumMod val="50000"/>
                  </a:schemeClr>
                </a:solidFill>
                <a:latin typeface="Times New Roman" panose="02020603050405020304" pitchFamily="18" charset="0"/>
                <a:cs typeface="Times New Roman" panose="02020603050405020304" pitchFamily="18" charset="0"/>
              </a:rPr>
              <a:t> Екатерина Сергеевна </a:t>
            </a:r>
          </a:p>
          <a:p>
            <a:pPr>
              <a:lnSpc>
                <a:spcPct val="100000"/>
              </a:lnSpc>
              <a:spcBef>
                <a:spcPts val="0"/>
              </a:spcBef>
            </a:pPr>
            <a:r>
              <a:rPr lang="ru-RU" sz="1400" dirty="0" err="1" smtClean="0">
                <a:solidFill>
                  <a:schemeClr val="accent2">
                    <a:lumMod val="50000"/>
                  </a:schemeClr>
                </a:solidFill>
                <a:latin typeface="Times New Roman" panose="02020603050405020304" pitchFamily="18" charset="0"/>
                <a:cs typeface="Times New Roman" panose="02020603050405020304" pitchFamily="18" charset="0"/>
              </a:rPr>
              <a:t>Трущелев</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Александр Николаевич</a:t>
            </a:r>
            <a:endParaRPr lang="ru-RU" sz="1400" dirty="0">
              <a:solidFill>
                <a:schemeClr val="accent2">
                  <a:lumMod val="50000"/>
                </a:schemeClr>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Гроза Надежда Григорьевна</a:t>
            </a:r>
            <a:endParaRPr lang="ru-RU" sz="1400" dirty="0">
              <a:solidFill>
                <a:schemeClr val="accent2">
                  <a:lumMod val="50000"/>
                </a:schemeClr>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err="1">
                <a:solidFill>
                  <a:schemeClr val="accent2">
                    <a:lumMod val="50000"/>
                  </a:schemeClr>
                </a:solidFill>
                <a:latin typeface="Times New Roman" panose="02020603050405020304" pitchFamily="18" charset="0"/>
                <a:cs typeface="Times New Roman" panose="02020603050405020304" pitchFamily="18" charset="0"/>
              </a:rPr>
              <a:t>Янчевская</a:t>
            </a:r>
            <a:r>
              <a:rPr lang="ru-RU" sz="1400" dirty="0">
                <a:solidFill>
                  <a:schemeClr val="accent2">
                    <a:lumMod val="50000"/>
                  </a:schemeClr>
                </a:solidFill>
                <a:latin typeface="Times New Roman" panose="02020603050405020304" pitchFamily="18" charset="0"/>
                <a:cs typeface="Times New Roman" panose="02020603050405020304" pitchFamily="18" charset="0"/>
              </a:rPr>
              <a:t> Надежда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Александровна</a:t>
            </a:r>
          </a:p>
          <a:p>
            <a:pPr>
              <a:lnSpc>
                <a:spcPct val="100000"/>
              </a:lnSpc>
              <a:spcBef>
                <a:spcPts val="0"/>
              </a:spcBef>
            </a:pPr>
            <a:r>
              <a:rPr lang="ru-RU" sz="1400" dirty="0" err="1" smtClean="0">
                <a:solidFill>
                  <a:schemeClr val="accent2">
                    <a:lumMod val="50000"/>
                  </a:schemeClr>
                </a:solidFill>
                <a:latin typeface="Times New Roman" panose="02020603050405020304" pitchFamily="18" charset="0"/>
                <a:cs typeface="Times New Roman" panose="02020603050405020304" pitchFamily="18" charset="0"/>
              </a:rPr>
              <a:t>Гузь</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Юлия Петровна</a:t>
            </a:r>
          </a:p>
          <a:p>
            <a:pPr>
              <a:lnSpc>
                <a:spcPct val="100000"/>
              </a:lnSpc>
              <a:spcBef>
                <a:spcPts val="0"/>
              </a:spcBef>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Красота Екатерина Олеговна</a:t>
            </a:r>
          </a:p>
          <a:p>
            <a:pPr>
              <a:lnSpc>
                <a:spcPct val="100000"/>
              </a:lnSpc>
              <a:spcBef>
                <a:spcPts val="0"/>
              </a:spcBef>
            </a:pPr>
            <a:r>
              <a:rPr lang="ru-RU" sz="1400" dirty="0" err="1" smtClean="0">
                <a:solidFill>
                  <a:schemeClr val="accent2">
                    <a:lumMod val="50000"/>
                  </a:schemeClr>
                </a:solidFill>
                <a:latin typeface="Times New Roman" panose="02020603050405020304" pitchFamily="18" charset="0"/>
                <a:cs typeface="Times New Roman" panose="02020603050405020304" pitchFamily="18" charset="0"/>
              </a:rPr>
              <a:t>Наумчук</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Евгения Георгиевна</a:t>
            </a:r>
          </a:p>
          <a:p>
            <a:pPr>
              <a:lnSpc>
                <a:spcPct val="100000"/>
              </a:lnSpc>
              <a:spcBef>
                <a:spcPts val="0"/>
              </a:spcBef>
            </a:pPr>
            <a:r>
              <a:rPr lang="ru-RU" sz="1400" dirty="0" err="1" smtClean="0">
                <a:solidFill>
                  <a:schemeClr val="accent2">
                    <a:lumMod val="50000"/>
                  </a:schemeClr>
                </a:solidFill>
                <a:latin typeface="Times New Roman" panose="02020603050405020304" pitchFamily="18" charset="0"/>
                <a:cs typeface="Times New Roman" panose="02020603050405020304" pitchFamily="18" charset="0"/>
              </a:rPr>
              <a:t>Хуршудова</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Александра Александровна</a:t>
            </a:r>
          </a:p>
          <a:p>
            <a:pPr>
              <a:lnSpc>
                <a:spcPct val="100000"/>
              </a:lnSpc>
              <a:spcBef>
                <a:spcPts val="0"/>
              </a:spcBef>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Клепикова Елизавета Григорьевна</a:t>
            </a:r>
            <a:endParaRPr lang="ru-RU" sz="1400" dirty="0">
              <a:solidFill>
                <a:schemeClr val="accent2">
                  <a:lumMod val="50000"/>
                </a:schemeClr>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a:solidFill>
                  <a:schemeClr val="accent2">
                    <a:lumMod val="50000"/>
                  </a:schemeClr>
                </a:solidFill>
                <a:latin typeface="Times New Roman" panose="02020603050405020304" pitchFamily="18" charset="0"/>
                <a:cs typeface="Times New Roman" panose="02020603050405020304" pitchFamily="18" charset="0"/>
              </a:rPr>
              <a:t>- педагог-организатор</a:t>
            </a:r>
          </a:p>
          <a:p>
            <a:pPr>
              <a:lnSpc>
                <a:spcPct val="100000"/>
              </a:lnSpc>
              <a:spcBef>
                <a:spcPts val="0"/>
              </a:spcBef>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Коренева Яна Сергеевна</a:t>
            </a:r>
            <a:endParaRPr lang="ru-RU" sz="1400"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4"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364914" y="3623768"/>
            <a:ext cx="252095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Таблица 1"/>
          <p:cNvGraphicFramePr>
            <a:graphicFrameLocks noGrp="1"/>
          </p:cNvGraphicFramePr>
          <p:nvPr/>
        </p:nvGraphicFramePr>
        <p:xfrm>
          <a:off x="4787108" y="4587240"/>
          <a:ext cx="4303486" cy="2009503"/>
        </p:xfrm>
        <a:graphic>
          <a:graphicData uri="http://schemas.openxmlformats.org/drawingml/2006/table">
            <a:tbl>
              <a:tblPr firstRow="1" bandRow="1">
                <a:tableStyleId>{2D5ABB26-0587-4C30-8999-92F81FD0307C}</a:tableStyleId>
              </a:tblPr>
              <a:tblGrid>
                <a:gridCol w="4303486">
                  <a:extLst>
                    <a:ext uri="{9D8B030D-6E8A-4147-A177-3AD203B41FA5}">
                      <a16:colId xmlns:a16="http://schemas.microsoft.com/office/drawing/2014/main" val="20000"/>
                    </a:ext>
                  </a:extLst>
                </a:gridCol>
              </a:tblGrid>
              <a:tr h="2009503">
                <a:tc>
                  <a:txBody>
                    <a:bodyPr/>
                    <a:lstStyle/>
                    <a:p>
                      <a:pPr marL="0" marR="0" lvl="0" indent="0" algn="l" defTabSz="457200" rtl="0" eaLnBrk="1" fontAlgn="auto" latinLnBrk="0" hangingPunct="1">
                        <a:lnSpc>
                          <a:spcPct val="100000"/>
                        </a:lnSpc>
                        <a:spcBef>
                          <a:spcPct val="0"/>
                        </a:spcBef>
                        <a:spcAft>
                          <a:spcPts val="0"/>
                        </a:spcAft>
                        <a:buClrTx/>
                        <a:buSzTx/>
                        <a:buFontTx/>
                        <a:buNone/>
                        <a:defRPr/>
                      </a:pPr>
                      <a:r>
                        <a:rPr kumimoji="0" lang="ru-RU" sz="1400" b="1" i="0" u="none" strike="noStrike" kern="1200" cap="none" spc="0" normalizeH="0" baseline="0" noProof="0" dirty="0" smtClean="0">
                          <a:ln>
                            <a:noFill/>
                          </a:ln>
                          <a:solidFill>
                            <a:srgbClr val="2683C6">
                              <a:lumMod val="50000"/>
                            </a:srgbClr>
                          </a:solidFill>
                          <a:effectLst/>
                          <a:uLnTx/>
                          <a:uFillTx/>
                          <a:latin typeface="Times New Roman" panose="02020603050405020304" pitchFamily="18" charset="0"/>
                          <a:ea typeface="+mn-ea"/>
                          <a:cs typeface="Times New Roman" panose="02020603050405020304" pitchFamily="18" charset="0"/>
                        </a:rPr>
                        <a:t>Совместители:</a:t>
                      </a:r>
                      <a:endParaRPr kumimoji="0" lang="ru-RU" sz="1400" b="0" i="0" u="none" strike="noStrike" kern="1200" cap="none" spc="0" normalizeH="0" baseline="0" noProof="0" dirty="0" smtClean="0">
                        <a:ln>
                          <a:noFill/>
                        </a:ln>
                        <a:solidFill>
                          <a:srgbClr val="2683C6">
                            <a:lumMod val="50000"/>
                          </a:srgbClr>
                        </a:solidFill>
                        <a:effectLst/>
                        <a:uLnTx/>
                        <a:uFillTx/>
                        <a:latin typeface="Times New Roman" panose="02020603050405020304" pitchFamily="18" charset="0"/>
                        <a:ea typeface="+mn-ea"/>
                        <a:cs typeface="Times New Roman" panose="02020603050405020304" pitchFamily="18" charset="0"/>
                      </a:endParaRPr>
                    </a:p>
                    <a:p>
                      <a:pPr marL="285750" indent="-285750">
                        <a:buFont typeface="Arial" panose="020B0604020202020204" pitchFamily="34" charset="0"/>
                        <a:buChar char="•"/>
                      </a:pPr>
                      <a:r>
                        <a:rPr lang="ru-RU" sz="1400" baseline="0" dirty="0" smtClean="0">
                          <a:solidFill>
                            <a:srgbClr val="2E5775"/>
                          </a:solidFill>
                          <a:latin typeface="Times New Roman" panose="02020603050405020304" pitchFamily="18" charset="0"/>
                          <a:cs typeface="Times New Roman" panose="02020603050405020304" pitchFamily="18" charset="0"/>
                        </a:rPr>
                        <a:t>Алтухов Владислав Олегович</a:t>
                      </a:r>
                    </a:p>
                    <a:p>
                      <a:pPr marL="285750" indent="-285750">
                        <a:buFont typeface="Arial" panose="020B0604020202020204" pitchFamily="34" charset="0"/>
                        <a:buChar char="•"/>
                      </a:pPr>
                      <a:r>
                        <a:rPr lang="ru-RU" sz="1400" baseline="0" dirty="0" smtClean="0">
                          <a:solidFill>
                            <a:srgbClr val="2E5775"/>
                          </a:solidFill>
                          <a:latin typeface="Times New Roman" panose="02020603050405020304" pitchFamily="18" charset="0"/>
                          <a:cs typeface="Times New Roman" panose="02020603050405020304" pitchFamily="18" charset="0"/>
                        </a:rPr>
                        <a:t>Петухова Александра Константиновна</a:t>
                      </a:r>
                    </a:p>
                    <a:p>
                      <a:pPr marL="0" indent="0">
                        <a:buFont typeface="Arial" panose="020B0604020202020204" pitchFamily="34" charset="0"/>
                        <a:buNone/>
                      </a:pPr>
                      <a:endParaRPr lang="ru-RU" sz="1800" dirty="0" smtClean="0">
                        <a:solidFill>
                          <a:srgbClr val="2E5775"/>
                        </a:solidFill>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ru-RU" sz="1800" dirty="0">
                        <a:solidFill>
                          <a:srgbClr val="2E5775"/>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03476"/>
            <a:ext cx="10058400" cy="575842"/>
          </a:xfrm>
        </p:spPr>
        <p:txBody>
          <a:bodyPr>
            <a:normAutofit fontScale="90000"/>
          </a:bodyPr>
          <a:lstStyle/>
          <a:p>
            <a:pPr indent="450850" algn="ctr"/>
            <a:r>
              <a:rPr lang="ru-RU" b="1" dirty="0" smtClean="0">
                <a:solidFill>
                  <a:schemeClr val="tx1"/>
                </a:solidFill>
                <a:latin typeface="Times New Roman" panose="02020603050405020304" pitchFamily="18" charset="0"/>
                <a:cs typeface="Times New Roman" panose="02020603050405020304" pitchFamily="18" charset="0"/>
              </a:rPr>
              <a:t>Нормативно – правовая база</a:t>
            </a:r>
            <a:endParaRPr lang="ru-RU"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75112" y="936072"/>
            <a:ext cx="11502736" cy="5818909"/>
          </a:xfrm>
        </p:spPr>
        <p:txBody>
          <a:bodyPr>
            <a:normAutofit fontScale="92500"/>
          </a:bodyPr>
          <a:lstStyle/>
          <a:p>
            <a:pPr indent="0">
              <a:buNone/>
            </a:pPr>
            <a:r>
              <a:rPr lang="ru-RU" sz="1400" b="1" dirty="0" smtClean="0">
                <a:solidFill>
                  <a:schemeClr val="tx1"/>
                </a:solidFill>
                <a:latin typeface="Times New Roman" panose="02020603050405020304" pitchFamily="18" charset="0"/>
                <a:cs typeface="Times New Roman" panose="02020603050405020304" pitchFamily="18" charset="0"/>
              </a:rPr>
              <a:t>Устав учреждения: </a:t>
            </a:r>
            <a:r>
              <a:rPr lang="ru-RU" sz="1400" dirty="0" smtClean="0">
                <a:solidFill>
                  <a:schemeClr val="tx1"/>
                </a:solidFill>
                <a:latin typeface="Times New Roman" panose="02020603050405020304" pitchFamily="18" charset="0"/>
                <a:cs typeface="Times New Roman" panose="02020603050405020304" pitchFamily="18" charset="0"/>
              </a:rPr>
              <a:t>Устав муниципального автономного учреждения дополнительного образования города Калининграда Станции юных техников.</a:t>
            </a:r>
          </a:p>
          <a:p>
            <a:pPr indent="450850" algn="just"/>
            <a:r>
              <a:rPr lang="ru-RU" sz="1400" b="1" dirty="0" smtClean="0">
                <a:solidFill>
                  <a:schemeClr val="tx1"/>
                </a:solidFill>
                <a:latin typeface="Times New Roman" panose="02020603050405020304" pitchFamily="18" charset="0"/>
                <a:cs typeface="Times New Roman" panose="02020603050405020304" pitchFamily="18" charset="0"/>
              </a:rPr>
              <a:t>Договор о взаимоотношениях с Учредителем (дата подписания):</a:t>
            </a:r>
            <a:r>
              <a:rPr lang="ru-RU" sz="1400" dirty="0" smtClean="0">
                <a:solidFill>
                  <a:schemeClr val="tx1"/>
                </a:solidFill>
                <a:latin typeface="Times New Roman" panose="02020603050405020304" pitchFamily="18" charset="0"/>
                <a:cs typeface="Times New Roman" panose="02020603050405020304" pitchFamily="18" charset="0"/>
              </a:rPr>
              <a:t> от 01.01.2007г.</a:t>
            </a:r>
          </a:p>
          <a:p>
            <a:pPr indent="450850" algn="just"/>
            <a:r>
              <a:rPr lang="ru-RU" sz="1400" b="1" dirty="0" smtClean="0">
                <a:solidFill>
                  <a:schemeClr val="tx1"/>
                </a:solidFill>
                <a:latin typeface="Times New Roman" panose="02020603050405020304" pitchFamily="18" charset="0"/>
                <a:cs typeface="Times New Roman" panose="02020603050405020304" pitchFamily="18" charset="0"/>
              </a:rPr>
              <a:t>Договор о закреплении имущества в оперативное управление:</a:t>
            </a:r>
            <a:r>
              <a:rPr lang="ru-RU" sz="1400" dirty="0" smtClean="0">
                <a:solidFill>
                  <a:schemeClr val="tx1"/>
                </a:solidFill>
                <a:latin typeface="Times New Roman" panose="02020603050405020304" pitchFamily="18" charset="0"/>
                <a:cs typeface="Times New Roman" panose="02020603050405020304" pitchFamily="18" charset="0"/>
              </a:rPr>
              <a:t>  Свидетельство о государственной регистрации права от 17 июля 2013 года, регистрационный номер 39-АБ № 215183-объект права земельный участок кадастровый номер 39:15:132803:70; Свидетельство о государственной регистрации права от 09 ноября 2012 года, регистрационный номер 39-АБ № 108756 - нежилое спортивное здание кадастровый номер 39:15:132803:0:6</a:t>
            </a:r>
          </a:p>
          <a:p>
            <a:pPr indent="0" algn="just">
              <a:buNone/>
            </a:pPr>
            <a:r>
              <a:rPr lang="ru-RU" sz="1400" b="1" dirty="0" smtClean="0">
                <a:solidFill>
                  <a:schemeClr val="tx1"/>
                </a:solidFill>
                <a:latin typeface="Times New Roman" panose="02020603050405020304" pitchFamily="18" charset="0"/>
                <a:cs typeface="Times New Roman" panose="02020603050405020304" pitchFamily="18" charset="0"/>
              </a:rPr>
              <a:t>Условия безопасности жизнедеятельности </a:t>
            </a:r>
            <a:r>
              <a:rPr lang="ru-RU" sz="1400" dirty="0" smtClean="0">
                <a:solidFill>
                  <a:schemeClr val="tx1"/>
                </a:solidFill>
                <a:latin typeface="Times New Roman" panose="02020603050405020304" pitchFamily="18" charset="0"/>
                <a:cs typeface="Times New Roman" panose="02020603050405020304" pitchFamily="18" charset="0"/>
              </a:rPr>
              <a:t>(особенно при стихийных бедствиях, эпидемиях, попытках террористических актов</a:t>
            </a:r>
          </a:p>
          <a:p>
            <a:pPr>
              <a:spcBef>
                <a:spcPct val="0"/>
              </a:spcBef>
              <a:buNone/>
              <a:defRPr/>
            </a:pPr>
            <a:r>
              <a:rPr lang="ru-RU" sz="1400" dirty="0" smtClean="0">
                <a:solidFill>
                  <a:schemeClr val="tx1"/>
                </a:solidFill>
                <a:latin typeface="Times New Roman" panose="02020603050405020304" pitchFamily="18" charset="0"/>
                <a:cs typeface="Times New Roman" panose="02020603050405020304" pitchFamily="18" charset="0"/>
              </a:rPr>
              <a:t>Техническое состояние занимаемых помещений соответствует строительным и санитарно-гигиеническим нормам. Соблюдены требования норм и правил пожарной безопасности, созданы условия для соблюдения личной гигиены. Разрешения органов санитарно-эпидемиологического и пожарного надзора на проведение образовательного процесса имеется (акт приема учреждения к учебному 2013-2014 году).</a:t>
            </a:r>
          </a:p>
          <a:p>
            <a:pPr>
              <a:spcBef>
                <a:spcPct val="0"/>
              </a:spcBef>
              <a:buNone/>
              <a:defRPr/>
            </a:pPr>
            <a:r>
              <a:rPr lang="ru-RU" sz="1400" dirty="0" smtClean="0">
                <a:solidFill>
                  <a:schemeClr val="tx1"/>
                </a:solidFill>
                <a:latin typeface="Times New Roman" panose="02020603050405020304" pitchFamily="18" charset="0"/>
                <a:cs typeface="Times New Roman" panose="02020603050405020304" pitchFamily="18" charset="0"/>
              </a:rPr>
              <a:t>Естественное и искусственное освещение достаточное. Вентиляция естественная и принудительная. Водоснабжение и канализация от городских сетей. </a:t>
            </a:r>
          </a:p>
          <a:p>
            <a:pPr>
              <a:spcBef>
                <a:spcPct val="0"/>
              </a:spcBef>
              <a:buNone/>
              <a:defRPr/>
            </a:pPr>
            <a:r>
              <a:rPr lang="ru-RU" sz="1400" b="1" dirty="0" smtClean="0">
                <a:solidFill>
                  <a:schemeClr val="tx1"/>
                </a:solidFill>
                <a:latin typeface="Times New Roman" panose="02020603050405020304" pitchFamily="18" charset="0"/>
                <a:cs typeface="Times New Roman" panose="02020603050405020304" pitchFamily="18" charset="0"/>
              </a:rPr>
              <a:t>Установлены: </a:t>
            </a:r>
            <a:endParaRPr lang="ru-RU" sz="1400" dirty="0" smtClean="0">
              <a:solidFill>
                <a:schemeClr val="tx1"/>
              </a:solidFill>
              <a:latin typeface="Times New Roman" panose="02020603050405020304" pitchFamily="18" charset="0"/>
              <a:cs typeface="Times New Roman" panose="02020603050405020304" pitchFamily="18" charset="0"/>
            </a:endParaRPr>
          </a:p>
          <a:p>
            <a:pPr>
              <a:spcBef>
                <a:spcPts val="0"/>
              </a:spcBef>
            </a:pPr>
            <a:r>
              <a:rPr lang="ru-RU" sz="100" dirty="0" smtClean="0">
                <a:solidFill>
                  <a:schemeClr val="tx1"/>
                </a:solidFill>
              </a:rPr>
              <a:t>-«</a:t>
            </a:r>
            <a:r>
              <a:rPr lang="ru-RU" sz="1600" dirty="0" smtClean="0">
                <a:solidFill>
                  <a:schemeClr val="tx1"/>
                </a:solidFill>
                <a:latin typeface="Times New Roman" panose="02020603050405020304" pitchFamily="18" charset="0"/>
                <a:cs typeface="Times New Roman" panose="02020603050405020304" pitchFamily="18" charset="0"/>
              </a:rPr>
              <a:t>Тревожная кнопка»;</a:t>
            </a:r>
          </a:p>
          <a:p>
            <a:pPr>
              <a:spcBef>
                <a:spcPts val="0"/>
              </a:spcBef>
            </a:pPr>
            <a:r>
              <a:rPr lang="ru-RU" sz="1600" dirty="0" smtClean="0">
                <a:solidFill>
                  <a:schemeClr val="tx1"/>
                </a:solidFill>
                <a:latin typeface="Times New Roman" panose="02020603050405020304" pitchFamily="18" charset="0"/>
                <a:cs typeface="Times New Roman" panose="02020603050405020304" pitchFamily="18" charset="0"/>
              </a:rPr>
              <a:t>-</a:t>
            </a:r>
            <a:r>
              <a:rPr lang="ru-RU" sz="1600" dirty="0" err="1" smtClean="0">
                <a:solidFill>
                  <a:schemeClr val="tx1"/>
                </a:solidFill>
                <a:latin typeface="Times New Roman" panose="02020603050405020304" pitchFamily="18" charset="0"/>
                <a:cs typeface="Times New Roman" panose="02020603050405020304" pitchFamily="18" charset="0"/>
              </a:rPr>
              <a:t>дымоотсекающие</a:t>
            </a:r>
            <a:r>
              <a:rPr lang="ru-RU" sz="1600" dirty="0" smtClean="0">
                <a:solidFill>
                  <a:schemeClr val="tx1"/>
                </a:solidFill>
                <a:latin typeface="Times New Roman" panose="02020603050405020304" pitchFamily="18" charset="0"/>
                <a:cs typeface="Times New Roman" panose="02020603050405020304" pitchFamily="18" charset="0"/>
              </a:rPr>
              <a:t> двери и дымовые </a:t>
            </a:r>
            <a:r>
              <a:rPr lang="ru-RU" sz="1600" dirty="0" err="1" smtClean="0">
                <a:solidFill>
                  <a:schemeClr val="tx1"/>
                </a:solidFill>
                <a:latin typeface="Times New Roman" panose="02020603050405020304" pitchFamily="18" charset="0"/>
                <a:cs typeface="Times New Roman" panose="02020603050405020304" pitchFamily="18" charset="0"/>
              </a:rPr>
              <a:t>извещатели</a:t>
            </a:r>
            <a:r>
              <a:rPr lang="ru-RU" sz="1600" dirty="0" smtClean="0">
                <a:solidFill>
                  <a:schemeClr val="tx1"/>
                </a:solidFill>
                <a:latin typeface="Times New Roman" panose="02020603050405020304" pitchFamily="18" charset="0"/>
                <a:cs typeface="Times New Roman" panose="02020603050405020304" pitchFamily="18" charset="0"/>
              </a:rPr>
              <a:t>;</a:t>
            </a:r>
          </a:p>
          <a:p>
            <a:pPr>
              <a:spcBef>
                <a:spcPts val="0"/>
              </a:spcBef>
            </a:pPr>
            <a:r>
              <a:rPr lang="ru-RU" sz="1600" dirty="0" smtClean="0">
                <a:solidFill>
                  <a:schemeClr val="tx1"/>
                </a:solidFill>
                <a:latin typeface="Times New Roman" panose="02020603050405020304" pitchFamily="18" charset="0"/>
                <a:cs typeface="Times New Roman" panose="02020603050405020304" pitchFamily="18" charset="0"/>
              </a:rPr>
              <a:t>-пожарно-охранная сигнализация;</a:t>
            </a:r>
          </a:p>
          <a:p>
            <a:pPr>
              <a:spcBef>
                <a:spcPts val="0"/>
              </a:spcBef>
            </a:pPr>
            <a:r>
              <a:rPr lang="ru-RU" sz="1600" dirty="0" smtClean="0">
                <a:solidFill>
                  <a:schemeClr val="tx1"/>
                </a:solidFill>
                <a:latin typeface="Times New Roman" panose="02020603050405020304" pitchFamily="18" charset="0"/>
                <a:cs typeface="Times New Roman" panose="02020603050405020304" pitchFamily="18" charset="0"/>
              </a:rPr>
              <a:t>-наружное освещение;</a:t>
            </a:r>
          </a:p>
          <a:p>
            <a:pPr>
              <a:spcBef>
                <a:spcPts val="0"/>
              </a:spcBef>
            </a:pPr>
            <a:r>
              <a:rPr lang="ru-RU" sz="1600" dirty="0" smtClean="0">
                <a:solidFill>
                  <a:schemeClr val="tx1"/>
                </a:solidFill>
                <a:latin typeface="Times New Roman" panose="02020603050405020304" pitchFamily="18" charset="0"/>
                <a:cs typeface="Times New Roman" panose="02020603050405020304" pitchFamily="18" charset="0"/>
              </a:rPr>
              <a:t>-установлено видеонаблюдение;</a:t>
            </a:r>
          </a:p>
          <a:p>
            <a:pPr>
              <a:spcBef>
                <a:spcPts val="0"/>
              </a:spcBef>
            </a:pPr>
            <a:r>
              <a:rPr lang="ru-RU" sz="1600" dirty="0" smtClean="0">
                <a:solidFill>
                  <a:schemeClr val="tx1"/>
                </a:solidFill>
                <a:latin typeface="Times New Roman" panose="02020603050405020304" pitchFamily="18" charset="0"/>
                <a:cs typeface="Times New Roman" panose="02020603050405020304" pitchFamily="18" charset="0"/>
              </a:rPr>
              <a:t>-число огнетушителей </a:t>
            </a:r>
            <a:r>
              <a:rPr lang="ru-RU" sz="1600" smtClean="0">
                <a:solidFill>
                  <a:schemeClr val="tx1"/>
                </a:solidFill>
                <a:latin typeface="Times New Roman" panose="02020603050405020304" pitchFamily="18" charset="0"/>
                <a:cs typeface="Times New Roman" panose="02020603050405020304" pitchFamily="18" charset="0"/>
              </a:rPr>
              <a:t>– </a:t>
            </a:r>
            <a:r>
              <a:rPr lang="ru-RU" sz="1600" smtClean="0">
                <a:solidFill>
                  <a:schemeClr val="tx1"/>
                </a:solidFill>
                <a:latin typeface="Times New Roman" panose="02020603050405020304" pitchFamily="18" charset="0"/>
                <a:cs typeface="Times New Roman" panose="02020603050405020304" pitchFamily="18" charset="0"/>
              </a:rPr>
              <a:t>22 </a:t>
            </a:r>
            <a:r>
              <a:rPr lang="ru-RU" sz="1600" dirty="0" err="1" smtClean="0">
                <a:solidFill>
                  <a:schemeClr val="tx1"/>
                </a:solidFill>
                <a:latin typeface="Times New Roman" panose="02020603050405020304" pitchFamily="18" charset="0"/>
                <a:cs typeface="Times New Roman" panose="02020603050405020304" pitchFamily="18" charset="0"/>
              </a:rPr>
              <a:t>шт</a:t>
            </a:r>
            <a:r>
              <a:rPr lang="ru-RU" sz="1600" dirty="0" smtClean="0">
                <a:solidFill>
                  <a:schemeClr val="tx1"/>
                </a:solidFill>
                <a:latin typeface="Times New Roman" panose="02020603050405020304" pitchFamily="18" charset="0"/>
                <a:cs typeface="Times New Roman" panose="02020603050405020304" pitchFamily="18" charset="0"/>
              </a:rPr>
              <a:t>;</a:t>
            </a:r>
          </a:p>
          <a:p>
            <a:pPr>
              <a:spcBef>
                <a:spcPts val="0"/>
              </a:spcBef>
            </a:pPr>
            <a:r>
              <a:rPr lang="ru-RU" sz="1600" dirty="0" smtClean="0">
                <a:solidFill>
                  <a:schemeClr val="tx1"/>
                </a:solidFill>
                <a:latin typeface="Times New Roman" panose="02020603050405020304" pitchFamily="18" charset="0"/>
                <a:cs typeface="Times New Roman" panose="02020603050405020304" pitchFamily="18" charset="0"/>
              </a:rPr>
              <a:t>-система оповещения ГО и ЧС.</a:t>
            </a:r>
          </a:p>
          <a:p>
            <a:pPr>
              <a:spcBef>
                <a:spcPct val="0"/>
              </a:spcBef>
              <a:buNone/>
              <a:defRPr/>
            </a:pPr>
            <a:r>
              <a:rPr lang="ru-RU" sz="1400" b="1" dirty="0" smtClean="0">
                <a:solidFill>
                  <a:schemeClr val="tx1"/>
                </a:solidFill>
                <a:latin typeface="Times New Roman" panose="02020603050405020304" pitchFamily="18" charset="0"/>
                <a:cs typeface="Times New Roman" panose="02020603050405020304" pitchFamily="18" charset="0"/>
              </a:rPr>
              <a:t>Приказы по учреждению:</a:t>
            </a:r>
            <a:endParaRPr lang="ru-RU" sz="1400" dirty="0" smtClean="0">
              <a:solidFill>
                <a:schemeClr val="tx1"/>
              </a:solidFill>
              <a:latin typeface="Times New Roman" panose="02020603050405020304" pitchFamily="18" charset="0"/>
              <a:cs typeface="Times New Roman" panose="02020603050405020304" pitchFamily="18" charset="0"/>
            </a:endParaRPr>
          </a:p>
          <a:p>
            <a:pPr>
              <a:spcBef>
                <a:spcPct val="0"/>
              </a:spcBef>
              <a:buNone/>
              <a:defRPr/>
            </a:pPr>
            <a:r>
              <a:rPr lang="ru-RU" sz="1400" dirty="0" smtClean="0">
                <a:solidFill>
                  <a:schemeClr val="tx1"/>
                </a:solidFill>
                <a:latin typeface="Times New Roman" panose="02020603050405020304" pitchFamily="18" charset="0"/>
                <a:cs typeface="Times New Roman" panose="02020603050405020304" pitchFamily="18" charset="0"/>
              </a:rPr>
              <a:t>-об охране труда и соблюдению правил охраны труда;</a:t>
            </a:r>
          </a:p>
          <a:p>
            <a:pPr>
              <a:spcBef>
                <a:spcPct val="0"/>
              </a:spcBef>
              <a:buNone/>
              <a:defRPr/>
            </a:pPr>
            <a:r>
              <a:rPr lang="ru-RU" sz="1400" dirty="0" smtClean="0">
                <a:solidFill>
                  <a:schemeClr val="tx1"/>
                </a:solidFill>
                <a:latin typeface="Times New Roman" panose="02020603050405020304" pitchFamily="18" charset="0"/>
                <a:cs typeface="Times New Roman" panose="02020603050405020304" pitchFamily="18" charset="0"/>
              </a:rPr>
              <a:t>-о назначении уполномоченного ГО ЧС;</a:t>
            </a:r>
          </a:p>
          <a:p>
            <a:pPr>
              <a:spcBef>
                <a:spcPct val="0"/>
              </a:spcBef>
              <a:buNone/>
              <a:defRPr/>
            </a:pPr>
            <a:r>
              <a:rPr lang="ru-RU" sz="1400" dirty="0" smtClean="0">
                <a:solidFill>
                  <a:schemeClr val="tx1"/>
                </a:solidFill>
                <a:latin typeface="Times New Roman" panose="02020603050405020304" pitchFamily="18" charset="0"/>
                <a:cs typeface="Times New Roman" panose="02020603050405020304" pitchFamily="18" charset="0"/>
              </a:rPr>
              <a:t>-паспорт антитеррористической безопасности.</a:t>
            </a:r>
          </a:p>
          <a:p>
            <a:pPr>
              <a:spcBef>
                <a:spcPct val="0"/>
              </a:spcBef>
              <a:buNone/>
              <a:defRPr/>
            </a:pPr>
            <a:r>
              <a:rPr lang="ru-RU" sz="1400" dirty="0" smtClean="0">
                <a:solidFill>
                  <a:schemeClr val="tx1"/>
                </a:solidFill>
                <a:latin typeface="Times New Roman" panose="02020603050405020304" pitchFamily="18" charset="0"/>
                <a:cs typeface="Times New Roman" panose="02020603050405020304" pitchFamily="18" charset="0"/>
              </a:rPr>
              <a:t>Систематически проводятся беседы  о правилах безопасности и жизнедеятельности, ведется журнал инструктажа по технике безопасного поведения. Раз в полгода проводятся тренировки, очные занятия по эвакуации учащихся при экстренных ситуациях.</a:t>
            </a:r>
          </a:p>
          <a:p>
            <a:pPr>
              <a:spcBef>
                <a:spcPct val="0"/>
              </a:spcBef>
              <a:buNone/>
              <a:defRPr/>
            </a:pPr>
            <a:r>
              <a:rPr lang="ru-RU" sz="1400" b="1" dirty="0" smtClean="0">
                <a:solidFill>
                  <a:schemeClr val="tx1"/>
                </a:solidFill>
                <a:latin typeface="Times New Roman" panose="02020603050405020304" pitchFamily="18" charset="0"/>
                <a:cs typeface="Times New Roman" panose="02020603050405020304" pitchFamily="18" charset="0"/>
              </a:rPr>
              <a:t> </a:t>
            </a:r>
            <a:endParaRPr lang="ru-RU" sz="1400" dirty="0" smtClean="0">
              <a:solidFill>
                <a:schemeClr val="tx1"/>
              </a:solidFill>
              <a:latin typeface="Times New Roman" panose="02020603050405020304" pitchFamily="18" charset="0"/>
              <a:cs typeface="Times New Roman" panose="02020603050405020304" pitchFamily="18" charset="0"/>
            </a:endParaRPr>
          </a:p>
          <a:p>
            <a:pPr indent="0" algn="just">
              <a:buNone/>
            </a:pPr>
            <a:endParaRPr lang="ru-RU" sz="14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32818"/>
            <a:ext cx="9447711" cy="1344770"/>
          </a:xfrm>
        </p:spPr>
        <p:txBody>
          <a:bodyPr>
            <a:noAutofit/>
          </a:bodyPr>
          <a:lstStyle/>
          <a:p>
            <a:pPr algn="ctr"/>
            <a:r>
              <a:rPr lang="ru-RU" sz="1600" b="1" dirty="0">
                <a:solidFill>
                  <a:schemeClr val="tx1"/>
                </a:solidFill>
                <a:latin typeface="Times New Roman" panose="02020603050405020304" pitchFamily="18" charset="0"/>
                <a:cs typeface="Times New Roman" panose="02020603050405020304" pitchFamily="18" charset="0"/>
              </a:rPr>
              <a:t>УСЛОВИЯ ОРГАНИЗАЦИИ ОБРАЗОВАТЕЛЬНОГО ПРОЦЕССА</a:t>
            </a:r>
            <a:r>
              <a:rPr lang="ru-RU" sz="1600" dirty="0">
                <a:solidFill>
                  <a:schemeClr val="tx1"/>
                </a:solidFill>
                <a:latin typeface="Times New Roman" panose="02020603050405020304" pitchFamily="18" charset="0"/>
                <a:cs typeface="Times New Roman" panose="02020603050405020304" pitchFamily="18" charset="0"/>
              </a:rPr>
              <a:t/>
            </a:r>
            <a:br>
              <a:rPr lang="ru-RU" sz="1600" dirty="0">
                <a:solidFill>
                  <a:schemeClr val="tx1"/>
                </a:solidFill>
                <a:latin typeface="Times New Roman" panose="02020603050405020304" pitchFamily="18" charset="0"/>
                <a:cs typeface="Times New Roman" panose="02020603050405020304" pitchFamily="18" charset="0"/>
              </a:rPr>
            </a:br>
            <a:r>
              <a:rPr lang="ru-RU" sz="1600" b="1" dirty="0">
                <a:solidFill>
                  <a:schemeClr val="tx1"/>
                </a:solidFill>
                <a:latin typeface="Times New Roman" panose="02020603050405020304" pitchFamily="18" charset="0"/>
                <a:cs typeface="Times New Roman" panose="02020603050405020304" pitchFamily="18" charset="0"/>
              </a:rPr>
              <a:t>ТИП ЗДАНИЙ</a:t>
            </a:r>
            <a:r>
              <a:rPr lang="ru-RU" sz="1600" dirty="0">
                <a:solidFill>
                  <a:schemeClr val="tx1"/>
                </a:solidFill>
                <a:latin typeface="Times New Roman" panose="02020603050405020304" pitchFamily="18" charset="0"/>
                <a:cs typeface="Times New Roman" panose="02020603050405020304" pitchFamily="18" charset="0"/>
              </a:rPr>
              <a:t> – </a:t>
            </a:r>
            <a:r>
              <a:rPr lang="ru-RU" sz="1600" dirty="0" smtClean="0">
                <a:solidFill>
                  <a:schemeClr val="tx1"/>
                </a:solidFill>
                <a:latin typeface="Times New Roman" panose="02020603050405020304" pitchFamily="18" charset="0"/>
                <a:cs typeface="Times New Roman" panose="02020603050405020304" pitchFamily="18" charset="0"/>
              </a:rPr>
              <a:t>НЕЖИЛОЕ ЗДАНИЕ (УЧЕБНОЕ)</a:t>
            </a:r>
            <a:r>
              <a:rPr lang="ru-RU" sz="1600" dirty="0">
                <a:solidFill>
                  <a:schemeClr val="tx1"/>
                </a:solidFill>
                <a:latin typeface="Times New Roman" panose="02020603050405020304" pitchFamily="18" charset="0"/>
                <a:cs typeface="Times New Roman" panose="02020603050405020304" pitchFamily="18" charset="0"/>
              </a:rPr>
              <a:t/>
            </a:r>
            <a:br>
              <a:rPr lang="ru-RU" sz="1600" dirty="0">
                <a:solidFill>
                  <a:schemeClr val="tx1"/>
                </a:solidFill>
                <a:latin typeface="Times New Roman" panose="02020603050405020304" pitchFamily="18" charset="0"/>
                <a:cs typeface="Times New Roman" panose="02020603050405020304" pitchFamily="18" charset="0"/>
              </a:rPr>
            </a:br>
            <a:r>
              <a:rPr lang="ru-RU" sz="1600" b="1" dirty="0">
                <a:solidFill>
                  <a:schemeClr val="tx1"/>
                </a:solidFill>
                <a:latin typeface="Times New Roman" panose="02020603050405020304" pitchFamily="18" charset="0"/>
                <a:cs typeface="Times New Roman" panose="02020603050405020304" pitchFamily="18" charset="0"/>
              </a:rPr>
              <a:t>ГОД ВВОДА В ЭКСПЛУАТАЦИЮ</a:t>
            </a:r>
            <a:r>
              <a:rPr lang="ru-RU" sz="1600" dirty="0">
                <a:solidFill>
                  <a:schemeClr val="tx1"/>
                </a:solidFill>
                <a:latin typeface="Times New Roman" panose="02020603050405020304" pitchFamily="18" charset="0"/>
                <a:cs typeface="Times New Roman" panose="02020603050405020304" pitchFamily="18" charset="0"/>
              </a:rPr>
              <a:t> – </a:t>
            </a:r>
            <a:r>
              <a:rPr lang="ru-RU" sz="1600" dirty="0" smtClean="0">
                <a:solidFill>
                  <a:schemeClr val="tx1"/>
                </a:solidFill>
                <a:latin typeface="Times New Roman" panose="02020603050405020304" pitchFamily="18" charset="0"/>
                <a:cs typeface="Times New Roman" panose="02020603050405020304" pitchFamily="18" charset="0"/>
              </a:rPr>
              <a:t>1945 ГОД (ПОСТРОЕНО В 1896 ГОДУ)</a:t>
            </a:r>
            <a:r>
              <a:rPr lang="ru-RU" sz="1600" dirty="0">
                <a:solidFill>
                  <a:schemeClr val="tx1"/>
                </a:solidFill>
                <a:latin typeface="Times New Roman" panose="02020603050405020304" pitchFamily="18" charset="0"/>
                <a:cs typeface="Times New Roman" panose="02020603050405020304" pitchFamily="18" charset="0"/>
              </a:rPr>
              <a:t/>
            </a:r>
            <a:br>
              <a:rPr lang="ru-RU" sz="1600" dirty="0">
                <a:solidFill>
                  <a:schemeClr val="tx1"/>
                </a:solidFill>
                <a:latin typeface="Times New Roman" panose="02020603050405020304" pitchFamily="18" charset="0"/>
                <a:cs typeface="Times New Roman" panose="02020603050405020304" pitchFamily="18" charset="0"/>
              </a:rPr>
            </a:br>
            <a:r>
              <a:rPr lang="ru-RU" sz="1600" b="1" dirty="0">
                <a:solidFill>
                  <a:schemeClr val="tx1"/>
                </a:solidFill>
                <a:latin typeface="Times New Roman" panose="02020603050405020304" pitchFamily="18" charset="0"/>
                <a:cs typeface="Times New Roman" panose="02020603050405020304" pitchFamily="18" charset="0"/>
              </a:rPr>
              <a:t> РЕАЛЬНАЯ НАПОЛНЯЕМОСТЬ:</a:t>
            </a:r>
            <a:r>
              <a:rPr lang="ru-RU" sz="1600" dirty="0">
                <a:solidFill>
                  <a:schemeClr val="tx1"/>
                </a:solidFill>
                <a:latin typeface="Times New Roman" panose="02020603050405020304" pitchFamily="18" charset="0"/>
                <a:cs typeface="Times New Roman" panose="02020603050405020304" pitchFamily="18" charset="0"/>
              </a:rPr>
              <a:t> ОДНОВРЕМЕННО МОГУТ ЗАНИМАТЬСЯ </a:t>
            </a:r>
            <a:r>
              <a:rPr lang="ru-RU" sz="1600" dirty="0" smtClean="0">
                <a:solidFill>
                  <a:schemeClr val="tx1"/>
                </a:solidFill>
                <a:latin typeface="Times New Roman" panose="02020603050405020304" pitchFamily="18" charset="0"/>
                <a:cs typeface="Times New Roman" panose="02020603050405020304" pitchFamily="18" charset="0"/>
              </a:rPr>
              <a:t>120 ОБУЧАЮЩИХСЯ</a:t>
            </a:r>
            <a:r>
              <a:rPr lang="ru-RU" sz="1600" dirty="0">
                <a:solidFill>
                  <a:schemeClr val="tx1"/>
                </a:solidFill>
                <a:latin typeface="Times New Roman" panose="02020603050405020304" pitchFamily="18" charset="0"/>
                <a:cs typeface="Times New Roman" panose="02020603050405020304" pitchFamily="18" charset="0"/>
              </a:rPr>
              <a:t/>
            </a:r>
            <a:br>
              <a:rPr lang="ru-RU" sz="1600" dirty="0">
                <a:solidFill>
                  <a:schemeClr val="tx1"/>
                </a:solidFill>
                <a:latin typeface="Times New Roman" panose="02020603050405020304" pitchFamily="18" charset="0"/>
                <a:cs typeface="Times New Roman" panose="02020603050405020304" pitchFamily="18" charset="0"/>
              </a:rPr>
            </a:br>
            <a:r>
              <a:rPr lang="ru-RU" sz="1600" b="1" dirty="0">
                <a:solidFill>
                  <a:schemeClr val="tx1"/>
                </a:solidFill>
                <a:latin typeface="Times New Roman" panose="02020603050405020304" pitchFamily="18" charset="0"/>
                <a:cs typeface="Times New Roman" panose="02020603050405020304" pitchFamily="18" charset="0"/>
              </a:rPr>
              <a:t>ДАННЫЕ О НАЛИЧИИ МАТЕРИАЛЬНО</a:t>
            </a:r>
            <a:r>
              <a:rPr lang="ru-RU" sz="1600" dirty="0">
                <a:solidFill>
                  <a:schemeClr val="tx1"/>
                </a:solidFill>
                <a:latin typeface="Times New Roman" panose="02020603050405020304" pitchFamily="18" charset="0"/>
                <a:cs typeface="Times New Roman" panose="02020603050405020304" pitchFamily="18" charset="0"/>
              </a:rPr>
              <a:t> </a:t>
            </a:r>
            <a:r>
              <a:rPr lang="ru-RU" sz="1600" b="1" dirty="0">
                <a:solidFill>
                  <a:schemeClr val="tx1"/>
                </a:solidFill>
                <a:latin typeface="Times New Roman" panose="02020603050405020304" pitchFamily="18" charset="0"/>
                <a:cs typeface="Times New Roman" panose="02020603050405020304" pitchFamily="18" charset="0"/>
              </a:rPr>
              <a:t>– ТЕХНИЧЕСКОЙ БАЗЫ:</a:t>
            </a:r>
            <a:r>
              <a:rPr lang="ru-RU" sz="1600" dirty="0">
                <a:solidFill>
                  <a:schemeClr val="tx1"/>
                </a:solidFill>
                <a:latin typeface="Times New Roman" panose="02020603050405020304" pitchFamily="18" charset="0"/>
                <a:cs typeface="Times New Roman" panose="02020603050405020304" pitchFamily="18" charset="0"/>
              </a:rPr>
              <a:t> </a:t>
            </a:r>
            <a:br>
              <a:rPr lang="ru-RU" sz="1600" dirty="0">
                <a:solidFill>
                  <a:schemeClr val="tx1"/>
                </a:solidFill>
                <a:latin typeface="Times New Roman" panose="02020603050405020304" pitchFamily="18" charset="0"/>
                <a:cs typeface="Times New Roman" panose="02020603050405020304" pitchFamily="18" charset="0"/>
              </a:rPr>
            </a:br>
            <a:r>
              <a:rPr lang="ru-RU" sz="1600" dirty="0">
                <a:solidFill>
                  <a:schemeClr val="tx1"/>
                </a:solidFill>
                <a:latin typeface="Times New Roman" panose="02020603050405020304" pitchFamily="18" charset="0"/>
                <a:cs typeface="Times New Roman" panose="02020603050405020304" pitchFamily="18" charset="0"/>
              </a:rPr>
              <a:t>О</a:t>
            </a:r>
            <a:r>
              <a:rPr lang="ru-RU" sz="1600" dirty="0" smtClean="0">
                <a:solidFill>
                  <a:schemeClr val="tx1"/>
                </a:solidFill>
                <a:latin typeface="Times New Roman" panose="02020603050405020304" pitchFamily="18" charset="0"/>
                <a:cs typeface="Times New Roman" panose="02020603050405020304" pitchFamily="18" charset="0"/>
              </a:rPr>
              <a:t>ДНОВРЕМЕННО </a:t>
            </a:r>
            <a:r>
              <a:rPr lang="ru-RU" sz="1600" dirty="0">
                <a:solidFill>
                  <a:schemeClr val="tx1"/>
                </a:solidFill>
                <a:latin typeface="Times New Roman" panose="02020603050405020304" pitchFamily="18" charset="0"/>
                <a:cs typeface="Times New Roman" panose="02020603050405020304" pitchFamily="18" charset="0"/>
              </a:rPr>
              <a:t>МОГУТ ЗАНИМАТЬСЯ </a:t>
            </a:r>
            <a:r>
              <a:rPr lang="ru-RU" sz="1600" dirty="0" smtClean="0">
                <a:solidFill>
                  <a:schemeClr val="tx1"/>
                </a:solidFill>
                <a:latin typeface="Times New Roman" panose="02020603050405020304" pitchFamily="18" charset="0"/>
                <a:cs typeface="Times New Roman" panose="02020603050405020304" pitchFamily="18" charset="0"/>
              </a:rPr>
              <a:t>120 ОБУЧАЮЩИХСЯ</a:t>
            </a:r>
            <a:endParaRPr lang="ru-RU" sz="1600"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nvGraphicFramePr>
        <p:xfrm>
          <a:off x="326572" y="1477588"/>
          <a:ext cx="11482253" cy="4824600"/>
        </p:xfrm>
        <a:graphic>
          <a:graphicData uri="http://schemas.openxmlformats.org/drawingml/2006/table">
            <a:tbl>
              <a:tblPr>
                <a:tableStyleId>{3C2FFA5D-87B4-456A-9821-1D502468CF0F}</a:tableStyleId>
              </a:tblPr>
              <a:tblGrid>
                <a:gridCol w="356756">
                  <a:extLst>
                    <a:ext uri="{9D8B030D-6E8A-4147-A177-3AD203B41FA5}">
                      <a16:colId xmlns:a16="http://schemas.microsoft.com/office/drawing/2014/main" val="20000"/>
                    </a:ext>
                  </a:extLst>
                </a:gridCol>
                <a:gridCol w="9466513">
                  <a:extLst>
                    <a:ext uri="{9D8B030D-6E8A-4147-A177-3AD203B41FA5}">
                      <a16:colId xmlns:a16="http://schemas.microsoft.com/office/drawing/2014/main" val="20001"/>
                    </a:ext>
                  </a:extLst>
                </a:gridCol>
                <a:gridCol w="1658984">
                  <a:extLst>
                    <a:ext uri="{9D8B030D-6E8A-4147-A177-3AD203B41FA5}">
                      <a16:colId xmlns:a16="http://schemas.microsoft.com/office/drawing/2014/main" val="20002"/>
                    </a:ext>
                  </a:extLst>
                </a:gridCol>
              </a:tblGrid>
              <a:tr h="20617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ru-RU" sz="1400" b="1" u="none" strike="noStrike" cap="none" normalizeH="0" baseline="0" dirty="0" smtClean="0">
                          <a:ln>
                            <a:noFill/>
                          </a:ln>
                          <a:effectLst/>
                          <a:latin typeface="Times New Roman" panose="02020603050405020304" pitchFamily="18" charset="0"/>
                          <a:cs typeface="Times New Roman" panose="02020603050405020304" pitchFamily="18" charset="0"/>
                        </a:rPr>
                        <a:t>№</a:t>
                      </a:r>
                      <a:endParaRPr kumimoji="0" lang="ru-RU" sz="14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038" marR="45038" marT="0" marB="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ru-RU" sz="1400" b="1" u="none" strike="noStrike" cap="none" normalizeH="0" baseline="0" dirty="0" smtClean="0">
                          <a:ln>
                            <a:noFill/>
                          </a:ln>
                          <a:effectLst/>
                          <a:latin typeface="Times New Roman" panose="02020603050405020304" pitchFamily="18" charset="0"/>
                          <a:cs typeface="Times New Roman" panose="02020603050405020304" pitchFamily="18" charset="0"/>
                        </a:rPr>
                        <a:t>Наименование</a:t>
                      </a:r>
                      <a:endParaRPr kumimoji="0" lang="ru-RU" sz="14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038" marR="45038" marT="0" marB="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ru-RU" sz="1400" b="1" u="none" strike="noStrike" cap="none" normalizeH="0" baseline="0" dirty="0" smtClean="0">
                          <a:ln>
                            <a:noFill/>
                          </a:ln>
                          <a:effectLst/>
                          <a:latin typeface="Times New Roman" panose="02020603050405020304" pitchFamily="18" charset="0"/>
                          <a:cs typeface="Times New Roman" panose="02020603050405020304" pitchFamily="18" charset="0"/>
                        </a:rPr>
                        <a:t>Показатель</a:t>
                      </a:r>
                      <a:endParaRPr kumimoji="0" lang="ru-RU" sz="1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45038" marR="45038" marT="0" marB="0" horzOverflow="overflow"/>
                </a:tc>
                <a:extLst>
                  <a:ext uri="{0D108BD9-81ED-4DB2-BD59-A6C34878D82A}">
                    <a16:rowId xmlns:a16="http://schemas.microsoft.com/office/drawing/2014/main" val="10000"/>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зданий и сооружений (ед.)</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1"/>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2</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Общая площадь всех помещений</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2662,4</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2"/>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3</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классных комнат (включая учебные кабинеты и лаборатории)</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13</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3"/>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4</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мастерских</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0</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4"/>
                  </a:ext>
                </a:extLst>
              </a:tr>
              <a:tr h="412350">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5</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книг в библиотеке (книжном фонде) (включая школьные учебники), брошюр, журналов (при отсутствии библиотеки поставить</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162</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5"/>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6</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Наличие: водопровода</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Да</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6"/>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7</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центрального отопления</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Да</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7"/>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8</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канализации</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Да</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8"/>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9</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кабинетов основ информатики и вычислительной техники (при отсутствии таких кабинетов поставить</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9"/>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10</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в них рабочих мест с ЭВМ</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15</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0"/>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11</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персональных ЭВМ</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80</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1"/>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12</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приобретенных за последний год</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24</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2"/>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13</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используются в учебных целях</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72</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3"/>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14</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персональных ЭВМ в составе локальных вычислительных сетей</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13</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4"/>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15</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переносных компьютеров (ноутбуков, планшетов)</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51</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5"/>
                  </a:ext>
                </a:extLst>
              </a:tr>
              <a:tr h="28047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16</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Тип подключения к сети Интернет:</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выделенная линия</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6"/>
                  </a:ext>
                </a:extLst>
              </a:tr>
              <a:tr h="253954">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17</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Имеет скорость подключения к сети Интернет:</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от 5 Мбит/с и выше</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7"/>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18</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персональных ЭВМ, подключенных к сети Интернет</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80</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8"/>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19</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используются в учебных целях </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72</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9"/>
                  </a:ext>
                </a:extLst>
              </a:tr>
              <a:tr h="236329">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20</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Имеет ли учреждение условия для беспрепятственного доступа инвалидов </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НЕТ</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2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1258" y="130629"/>
            <a:ext cx="11679382" cy="1789552"/>
          </a:xfrm>
        </p:spPr>
        <p:txBody>
          <a:bodyPr>
            <a:normAutofit/>
          </a:bodyPr>
          <a:lstStyle/>
          <a:p>
            <a:r>
              <a:rPr lang="ru-RU" sz="1400" b="1" dirty="0"/>
              <a:t>Принципы образовательной деятельности в </a:t>
            </a:r>
            <a:r>
              <a:rPr lang="ru-RU" sz="1400" b="1" dirty="0" smtClean="0"/>
              <a:t>2022-2023 </a:t>
            </a:r>
            <a:r>
              <a:rPr lang="ru-RU" sz="1400" b="1" dirty="0"/>
              <a:t>учебном году.</a:t>
            </a:r>
            <a:r>
              <a:rPr lang="ru-RU" sz="1400" dirty="0"/>
              <a:t/>
            </a:r>
            <a:br>
              <a:rPr lang="ru-RU" sz="1400" dirty="0"/>
            </a:br>
            <a:r>
              <a:rPr lang="ru-RU" sz="1400" dirty="0" smtClean="0"/>
              <a:t>Работа </a:t>
            </a:r>
            <a:r>
              <a:rPr lang="ru-RU" sz="1400" dirty="0"/>
              <a:t>учреждения осуществлялась на основании Плана </a:t>
            </a:r>
            <a:r>
              <a:rPr lang="ru-RU" sz="1400" dirty="0" smtClean="0"/>
              <a:t>работы учреждения </a:t>
            </a:r>
            <a:r>
              <a:rPr lang="ru-RU" sz="1400" dirty="0"/>
              <a:t>на </a:t>
            </a:r>
            <a:r>
              <a:rPr lang="ru-RU" sz="1400" dirty="0" smtClean="0"/>
              <a:t>2022-2023 учебный </a:t>
            </a:r>
            <a:r>
              <a:rPr lang="ru-RU" sz="1400" dirty="0"/>
              <a:t>год, в соответствии с Планом работы комитета </a:t>
            </a:r>
            <a:r>
              <a:rPr lang="ru-RU" sz="1400" dirty="0" smtClean="0"/>
              <a:t>по образованию </a:t>
            </a:r>
            <a:r>
              <a:rPr lang="ru-RU" sz="1400" dirty="0"/>
              <a:t>администрации городского округа «Город Калининград» на </a:t>
            </a:r>
            <a:r>
              <a:rPr lang="ru-RU" sz="1400" dirty="0" smtClean="0"/>
              <a:t>2022-2023 учебный год</a:t>
            </a:r>
            <a:r>
              <a:rPr lang="ru-RU" sz="1400" dirty="0"/>
              <a:t>, выполнялись Постановления и Приказы Правительства РФ, </a:t>
            </a:r>
            <a:r>
              <a:rPr lang="ru-RU" sz="1400" dirty="0" smtClean="0"/>
              <a:t>Министерства образования </a:t>
            </a:r>
            <a:r>
              <a:rPr lang="ru-RU" sz="1400" dirty="0"/>
              <a:t>Калининградской </a:t>
            </a:r>
            <a:r>
              <a:rPr lang="ru-RU" sz="1400" dirty="0" smtClean="0"/>
              <a:t>области. Педагогический </a:t>
            </a:r>
            <a:r>
              <a:rPr lang="ru-RU" sz="1400" dirty="0"/>
              <a:t>коллектив с учетом приоритетных </a:t>
            </a:r>
            <a:r>
              <a:rPr lang="ru-RU" sz="1400" dirty="0" smtClean="0"/>
              <a:t>направлений образования</a:t>
            </a:r>
            <a:r>
              <a:rPr lang="ru-RU" sz="1400" dirty="0"/>
              <a:t>, требований к дополнительному образованию, определил в </a:t>
            </a:r>
            <a:r>
              <a:rPr lang="ru-RU" sz="1400" dirty="0" smtClean="0"/>
              <a:t>новом учебном </a:t>
            </a:r>
            <a:r>
              <a:rPr lang="ru-RU" sz="1400" dirty="0"/>
              <a:t>году цель, задачи, стратегические направления работы учреждения.</a:t>
            </a:r>
            <a:br>
              <a:rPr lang="ru-RU" sz="1400" dirty="0"/>
            </a:br>
            <a:r>
              <a:rPr lang="ru-RU" sz="1400" b="1" dirty="0"/>
              <a:t>Целью деятельности Станции юных техников в </a:t>
            </a:r>
            <a:r>
              <a:rPr lang="ru-RU" sz="1400" b="1" dirty="0" smtClean="0"/>
              <a:t>2022-2023 </a:t>
            </a:r>
            <a:r>
              <a:rPr lang="ru-RU" sz="1400" b="1" dirty="0"/>
              <a:t>учебном году было </a:t>
            </a:r>
            <a:r>
              <a:rPr lang="ru-RU" sz="1400" dirty="0"/>
              <a:t>- создание условий для самореализации и развития талантов, воспитания гармонично развитой и социально ответственной личности, расширение возможностей персонализации дополнительного образования детей, интеграции его ресурсов в индивидуальные образовательные траектории, повышение доступности качественных программ дополнительного образования для каждого ребенка на базе МАУДО СЮТ</a:t>
            </a:r>
            <a:r>
              <a:rPr lang="ru-RU" sz="1400" dirty="0" smtClean="0"/>
              <a:t>.</a:t>
            </a:r>
            <a:endParaRPr lang="ru-RU" sz="1400" dirty="0"/>
          </a:p>
        </p:txBody>
      </p:sp>
      <p:graphicFrame>
        <p:nvGraphicFramePr>
          <p:cNvPr id="4" name="Объект 3"/>
          <p:cNvGraphicFramePr>
            <a:graphicFrameLocks noGrp="1"/>
          </p:cNvGraphicFramePr>
          <p:nvPr>
            <p:ph idx="1"/>
          </p:nvPr>
        </p:nvGraphicFramePr>
        <p:xfrm>
          <a:off x="359822" y="1920180"/>
          <a:ext cx="11580817" cy="4389179"/>
        </p:xfrm>
        <a:graphic>
          <a:graphicData uri="http://schemas.openxmlformats.org/drawingml/2006/table">
            <a:tbl>
              <a:tblPr firstRow="1" firstCol="1" bandRow="1">
                <a:tableStyleId>{5C22544A-7EE6-4342-B048-85BDC9FD1C3A}</a:tableStyleId>
              </a:tblPr>
              <a:tblGrid>
                <a:gridCol w="1223134">
                  <a:extLst>
                    <a:ext uri="{9D8B030D-6E8A-4147-A177-3AD203B41FA5}">
                      <a16:colId xmlns:a16="http://schemas.microsoft.com/office/drawing/2014/main" val="20000"/>
                    </a:ext>
                  </a:extLst>
                </a:gridCol>
                <a:gridCol w="10357683">
                  <a:extLst>
                    <a:ext uri="{9D8B030D-6E8A-4147-A177-3AD203B41FA5}">
                      <a16:colId xmlns:a16="http://schemas.microsoft.com/office/drawing/2014/main" val="20001"/>
                    </a:ext>
                  </a:extLst>
                </a:gridCol>
              </a:tblGrid>
              <a:tr h="271810">
                <a:tc>
                  <a:txBody>
                    <a:bodyPr/>
                    <a:lstStyle/>
                    <a:p>
                      <a:pPr>
                        <a:lnSpc>
                          <a:spcPct val="107000"/>
                        </a:lnSpc>
                        <a:spcAft>
                          <a:spcPts val="0"/>
                        </a:spcAft>
                      </a:pPr>
                      <a:r>
                        <a:rPr lang="ru-RU" sz="1100" dirty="0">
                          <a:effectLst/>
                        </a:rPr>
                        <a:t>Организационная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algn="just">
                        <a:lnSpc>
                          <a:spcPct val="107000"/>
                        </a:lnSpc>
                        <a:spcAft>
                          <a:spcPts val="0"/>
                        </a:spcAft>
                      </a:pPr>
                      <a:r>
                        <a:rPr lang="ru-RU" sz="1100" b="0" dirty="0">
                          <a:solidFill>
                            <a:schemeClr val="tx1"/>
                          </a:solidFill>
                          <a:effectLst/>
                        </a:rPr>
                        <a:t>Продолжение деятельности педагогического коллектива в инновационном режиме.</a:t>
                      </a:r>
                      <a:endParaRPr lang="ru-RU" sz="1100" b="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solidFill>
                      <a:srgbClr val="CCE3F5"/>
                    </a:solidFill>
                  </a:tcPr>
                </a:tc>
                <a:extLst>
                  <a:ext uri="{0D108BD9-81ED-4DB2-BD59-A6C34878D82A}">
                    <a16:rowId xmlns:a16="http://schemas.microsoft.com/office/drawing/2014/main" val="10000"/>
                  </a:ext>
                </a:extLst>
              </a:tr>
              <a:tr h="2196906">
                <a:tc>
                  <a:txBody>
                    <a:bodyPr/>
                    <a:lstStyle/>
                    <a:p>
                      <a:pPr>
                        <a:lnSpc>
                          <a:spcPct val="107000"/>
                        </a:lnSpc>
                        <a:spcAft>
                          <a:spcPts val="0"/>
                        </a:spcAft>
                      </a:pPr>
                      <a:r>
                        <a:rPr lang="ru-RU" sz="1100" dirty="0">
                          <a:effectLst/>
                        </a:rPr>
                        <a:t>Образовательная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marL="171450" indent="-171450" algn="just">
                        <a:lnSpc>
                          <a:spcPct val="107000"/>
                        </a:lnSpc>
                        <a:spcAft>
                          <a:spcPts val="0"/>
                        </a:spcAft>
                        <a:buFontTx/>
                        <a:buChar char="-"/>
                      </a:pPr>
                      <a:r>
                        <a:rPr lang="ru-RU" sz="1100" baseline="0" dirty="0" smtClean="0">
                          <a:effectLst/>
                        </a:rPr>
                        <a:t>с</a:t>
                      </a:r>
                      <a:r>
                        <a:rPr lang="ru-RU" sz="1100" dirty="0" smtClean="0">
                          <a:effectLst/>
                        </a:rPr>
                        <a:t>овершенствование </a:t>
                      </a:r>
                      <a:r>
                        <a:rPr lang="ru-RU" sz="1100" dirty="0">
                          <a:effectLst/>
                        </a:rPr>
                        <a:t>качества дополнительного образования и культурно-досуговой </a:t>
                      </a:r>
                      <a:r>
                        <a:rPr lang="ru-RU" sz="1100" dirty="0" smtClean="0">
                          <a:effectLst/>
                        </a:rPr>
                        <a:t>деятельности;</a:t>
                      </a:r>
                    </a:p>
                    <a:p>
                      <a:pPr marL="171450" indent="-171450" algn="just">
                        <a:lnSpc>
                          <a:spcPct val="107000"/>
                        </a:lnSpc>
                        <a:spcAft>
                          <a:spcPts val="0"/>
                        </a:spcAft>
                        <a:buFontTx/>
                        <a:buChar char="-"/>
                      </a:pPr>
                      <a:r>
                        <a:rPr lang="ru-RU" sz="1100" dirty="0" smtClean="0">
                          <a:effectLst/>
                        </a:rPr>
                        <a:t>внедрение новых образовательных технологий, обеспечивающих</a:t>
                      </a:r>
                    </a:p>
                    <a:p>
                      <a:pPr marL="171450" indent="-171450" algn="just">
                        <a:lnSpc>
                          <a:spcPct val="107000"/>
                        </a:lnSpc>
                        <a:spcAft>
                          <a:spcPts val="0"/>
                        </a:spcAft>
                        <a:buFontTx/>
                        <a:buChar char="-"/>
                      </a:pPr>
                      <a:r>
                        <a:rPr lang="ru-RU" sz="1100" dirty="0" smtClean="0">
                          <a:effectLst/>
                        </a:rPr>
                        <a:t>освоение обучающимися базовых навыков и умений;</a:t>
                      </a:r>
                    </a:p>
                    <a:p>
                      <a:pPr marL="171450" indent="-171450" algn="just">
                        <a:lnSpc>
                          <a:spcPct val="107000"/>
                        </a:lnSpc>
                        <a:spcAft>
                          <a:spcPts val="0"/>
                        </a:spcAft>
                        <a:buFontTx/>
                        <a:buChar char="-"/>
                      </a:pPr>
                      <a:r>
                        <a:rPr lang="ru-RU" sz="1100" dirty="0" smtClean="0">
                          <a:effectLst/>
                        </a:rPr>
                        <a:t>повышение у обучающихся мотивации к обучению и вовлеченности в</a:t>
                      </a:r>
                      <a:r>
                        <a:rPr lang="ru-RU" sz="1100" baseline="0" dirty="0" smtClean="0">
                          <a:effectLst/>
                        </a:rPr>
                        <a:t> </a:t>
                      </a:r>
                      <a:r>
                        <a:rPr lang="ru-RU" sz="1100" dirty="0" smtClean="0">
                          <a:effectLst/>
                        </a:rPr>
                        <a:t>образовательный процесс;</a:t>
                      </a:r>
                    </a:p>
                    <a:p>
                      <a:pPr marL="171450" indent="-171450" algn="just">
                        <a:lnSpc>
                          <a:spcPct val="107000"/>
                        </a:lnSpc>
                        <a:spcAft>
                          <a:spcPts val="0"/>
                        </a:spcAft>
                        <a:buFontTx/>
                        <a:buChar char="-"/>
                      </a:pPr>
                      <a:r>
                        <a:rPr lang="ru-RU" sz="1100" dirty="0" smtClean="0">
                          <a:effectLst/>
                        </a:rPr>
                        <a:t>обновление содержания и совершенствование методов обучения;</a:t>
                      </a:r>
                    </a:p>
                    <a:p>
                      <a:pPr marL="171450" indent="-171450" algn="just">
                        <a:lnSpc>
                          <a:spcPct val="107000"/>
                        </a:lnSpc>
                        <a:spcAft>
                          <a:spcPts val="0"/>
                        </a:spcAft>
                        <a:buFontTx/>
                        <a:buChar char="-"/>
                      </a:pPr>
                      <a:r>
                        <a:rPr lang="ru-RU" sz="1100" dirty="0" smtClean="0">
                          <a:effectLst/>
                        </a:rPr>
                        <a:t>формирование эффективной системы выявления, поддержки и</a:t>
                      </a:r>
                      <a:r>
                        <a:rPr lang="ru-RU" sz="1100" baseline="0" dirty="0" smtClean="0">
                          <a:effectLst/>
                        </a:rPr>
                        <a:t> </a:t>
                      </a:r>
                      <a:r>
                        <a:rPr lang="ru-RU" sz="1100" dirty="0" smtClean="0">
                          <a:effectLst/>
                        </a:rPr>
                        <a:t>развития способностей и талантов у детей и молодежи, основанной на</a:t>
                      </a:r>
                      <a:r>
                        <a:rPr lang="ru-RU" sz="1100" baseline="0" dirty="0" smtClean="0">
                          <a:effectLst/>
                        </a:rPr>
                        <a:t> </a:t>
                      </a:r>
                      <a:r>
                        <a:rPr lang="ru-RU" sz="1100" dirty="0" smtClean="0">
                          <a:effectLst/>
                        </a:rPr>
                        <a:t>принципах справедливости, всеобщности и направленной на самоопределение</a:t>
                      </a:r>
                      <a:r>
                        <a:rPr lang="ru-RU" sz="1100" baseline="0" dirty="0" smtClean="0">
                          <a:effectLst/>
                        </a:rPr>
                        <a:t> </a:t>
                      </a:r>
                      <a:r>
                        <a:rPr lang="ru-RU" sz="1100" dirty="0" smtClean="0">
                          <a:effectLst/>
                        </a:rPr>
                        <a:t>и профессиональную ориентацию всех обучающихся;</a:t>
                      </a:r>
                    </a:p>
                    <a:p>
                      <a:pPr marL="171450" indent="-171450" algn="just">
                        <a:lnSpc>
                          <a:spcPct val="107000"/>
                        </a:lnSpc>
                        <a:spcAft>
                          <a:spcPts val="0"/>
                        </a:spcAft>
                        <a:buFontTx/>
                        <a:buChar char="-"/>
                      </a:pPr>
                      <a:r>
                        <a:rPr lang="ru-RU" sz="1100" dirty="0" smtClean="0">
                          <a:effectLst/>
                        </a:rPr>
                        <a:t>создание современной и безопасной цифровой образовательной среды,</a:t>
                      </a:r>
                      <a:r>
                        <a:rPr lang="ru-RU" sz="1100" baseline="0" dirty="0" smtClean="0">
                          <a:effectLst/>
                        </a:rPr>
                        <a:t> </a:t>
                      </a:r>
                      <a:r>
                        <a:rPr lang="ru-RU" sz="1100" dirty="0" smtClean="0">
                          <a:effectLst/>
                        </a:rPr>
                        <a:t>обеспечивающей высокое качество и доступность образования всех видов и</a:t>
                      </a:r>
                    </a:p>
                    <a:p>
                      <a:pPr marL="171450" indent="-171450" algn="just">
                        <a:lnSpc>
                          <a:spcPct val="107000"/>
                        </a:lnSpc>
                        <a:spcAft>
                          <a:spcPts val="0"/>
                        </a:spcAft>
                        <a:buFontTx/>
                        <a:buChar char="-"/>
                      </a:pPr>
                      <a:r>
                        <a:rPr lang="ru-RU" sz="1100" dirty="0" smtClean="0">
                          <a:effectLst/>
                        </a:rPr>
                        <a:t>обеспечение необходимых условий для формирования культуры</a:t>
                      </a:r>
                      <a:r>
                        <a:rPr lang="ru-RU" sz="1100" baseline="0" dirty="0" smtClean="0">
                          <a:effectLst/>
                        </a:rPr>
                        <a:t> </a:t>
                      </a:r>
                      <a:r>
                        <a:rPr lang="ru-RU" sz="1100" dirty="0" smtClean="0">
                          <a:effectLst/>
                        </a:rPr>
                        <a:t>здорового и безопасного образа жизни;</a:t>
                      </a:r>
                    </a:p>
                    <a:p>
                      <a:pPr marL="171450" indent="-171450" algn="just">
                        <a:lnSpc>
                          <a:spcPct val="107000"/>
                        </a:lnSpc>
                        <a:spcAft>
                          <a:spcPts val="0"/>
                        </a:spcAft>
                        <a:buFontTx/>
                        <a:buChar char="-"/>
                      </a:pPr>
                      <a:r>
                        <a:rPr lang="ru-RU" sz="1100" dirty="0" smtClean="0">
                          <a:effectLst/>
                        </a:rPr>
                        <a:t>удовлетворение потребности детей в духовно-нравственном,</a:t>
                      </a:r>
                      <a:r>
                        <a:rPr lang="ru-RU" sz="1100" baseline="0" dirty="0" smtClean="0">
                          <a:effectLst/>
                        </a:rPr>
                        <a:t> </a:t>
                      </a:r>
                      <a:r>
                        <a:rPr lang="ru-RU" sz="1100" dirty="0" smtClean="0">
                          <a:effectLst/>
                        </a:rPr>
                        <a:t>художественно-эстетическом и интеллектуальном развитии;</a:t>
                      </a:r>
                    </a:p>
                    <a:p>
                      <a:pPr marL="171450" indent="-171450" algn="just">
                        <a:lnSpc>
                          <a:spcPct val="107000"/>
                        </a:lnSpc>
                        <a:spcAft>
                          <a:spcPts val="0"/>
                        </a:spcAft>
                        <a:buFontTx/>
                        <a:buChar char="-"/>
                      </a:pPr>
                      <a:r>
                        <a:rPr lang="ru-RU" sz="1100" dirty="0" smtClean="0">
                          <a:effectLst/>
                        </a:rPr>
                        <a:t>организация содержательного досуга детей и подростков, обеспечение</a:t>
                      </a:r>
                      <a:r>
                        <a:rPr lang="ru-RU" sz="1100" baseline="0" dirty="0" smtClean="0">
                          <a:effectLst/>
                        </a:rPr>
                        <a:t> </a:t>
                      </a:r>
                      <a:r>
                        <a:rPr lang="ru-RU" sz="1100" dirty="0" smtClean="0">
                          <a:effectLst/>
                        </a:rPr>
                        <a:t>гражданско-патриотического и трудового воспитания;</a:t>
                      </a:r>
                    </a:p>
                    <a:p>
                      <a:pPr marL="171450" indent="-171450" algn="just">
                        <a:lnSpc>
                          <a:spcPct val="107000"/>
                        </a:lnSpc>
                        <a:spcAft>
                          <a:spcPts val="0"/>
                        </a:spcAft>
                        <a:buFontTx/>
                        <a:buChar char="-"/>
                      </a:pPr>
                      <a:r>
                        <a:rPr lang="ru-RU" sz="1100" dirty="0" smtClean="0">
                          <a:effectLst/>
                        </a:rPr>
                        <a:t>организация системной работы с родителями.</a:t>
                      </a:r>
                      <a:endParaRPr lang="ru-RU" sz="1100" dirty="0">
                        <a:effectLst/>
                      </a:endParaRPr>
                    </a:p>
                  </a:txBody>
                  <a:tcPr marL="0" marR="0" marT="0" marB="0"/>
                </a:tc>
                <a:extLst>
                  <a:ext uri="{0D108BD9-81ED-4DB2-BD59-A6C34878D82A}">
                    <a16:rowId xmlns:a16="http://schemas.microsoft.com/office/drawing/2014/main" val="10001"/>
                  </a:ext>
                </a:extLst>
              </a:tr>
              <a:tr h="1464604">
                <a:tc>
                  <a:txBody>
                    <a:bodyPr/>
                    <a:lstStyle/>
                    <a:p>
                      <a:pPr>
                        <a:lnSpc>
                          <a:spcPct val="107000"/>
                        </a:lnSpc>
                        <a:spcAft>
                          <a:spcPts val="0"/>
                        </a:spcAft>
                      </a:pPr>
                      <a:r>
                        <a:rPr lang="ru-RU" sz="1100" dirty="0">
                          <a:effectLst/>
                        </a:rPr>
                        <a:t>Методическая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внедрение национальной системы профессионального</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роста педагогических работников;</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модернизация профессионального образования, в том числе</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посредством внедрения адаптивных, практико-ориентированных и гибких</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образовательных программ;</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формирование системы непрерывного обновления профессиональных</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знаний и приобретения новых профессиональных навыков, включая овладение</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компетенциями в области цифровой среды;</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создание условий для развития наставничества, поддержки</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общественных инициатив и проектов, в том числе в сфере добровольчества;</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обобщение опыта педагогов по использованию инновационных</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педагогических технологий в дополнительном образовании;</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повышение уровня исполнительской дисциплины и работы педагога с</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основными документами по организации учебно-воспитательного процесса.</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02"/>
                  </a:ext>
                </a:extLst>
              </a:tr>
              <a:tr h="455859">
                <a:tc>
                  <a:txBody>
                    <a:bodyPr/>
                    <a:lstStyle/>
                    <a:p>
                      <a:pPr>
                        <a:lnSpc>
                          <a:spcPct val="107000"/>
                        </a:lnSpc>
                        <a:spcAft>
                          <a:spcPts val="0"/>
                        </a:spcAft>
                      </a:pPr>
                      <a:r>
                        <a:rPr lang="ru-RU" sz="1100" dirty="0">
                          <a:effectLst/>
                        </a:rPr>
                        <a:t>Управленческая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algn="just">
                        <a:lnSpc>
                          <a:spcPct val="107000"/>
                        </a:lnSpc>
                        <a:spcAft>
                          <a:spcPts val="0"/>
                        </a:spcAft>
                      </a:pPr>
                      <a:r>
                        <a:rPr lang="ru-RU" sz="1100" dirty="0">
                          <a:effectLst/>
                        </a:rPr>
                        <a:t>1.Развитие активного сотрудничества с учреждениями аналогичного профиля, как на уровне муниципалитета и области, так и на всероссийском и международном уровне, с целью обмена опытом, взаимодействия и развития.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4463" y="114300"/>
            <a:ext cx="11471563" cy="6369627"/>
          </a:xfrm>
        </p:spPr>
        <p:txBody>
          <a:bodyPr>
            <a:normAutofit fontScale="70000" lnSpcReduction="20000"/>
          </a:bodyPr>
          <a:lstStyle/>
          <a:p>
            <a:r>
              <a:rPr lang="ru-RU" dirty="0"/>
              <a:t> </a:t>
            </a:r>
          </a:p>
          <a:p>
            <a:r>
              <a:rPr lang="ru-RU" sz="2400" b="1" dirty="0"/>
              <a:t>Анализ организации методической работы за </a:t>
            </a:r>
            <a:r>
              <a:rPr lang="ru-RU" sz="2400" b="1" dirty="0" smtClean="0"/>
              <a:t>2022-2023 </a:t>
            </a:r>
            <a:r>
              <a:rPr lang="ru-RU" sz="2400" b="1" dirty="0"/>
              <a:t>учебный год.</a:t>
            </a:r>
            <a:endParaRPr lang="ru-RU" sz="2400" dirty="0"/>
          </a:p>
          <a:p>
            <a:pPr>
              <a:lnSpc>
                <a:spcPct val="110000"/>
              </a:lnSpc>
            </a:pPr>
            <a:r>
              <a:rPr lang="ru-RU" dirty="0"/>
              <a:t>Методическая тема над которой работал коллектив в </a:t>
            </a:r>
            <a:r>
              <a:rPr lang="ru-RU" dirty="0" smtClean="0"/>
              <a:t>2022-2023 учебном </a:t>
            </a:r>
            <a:r>
              <a:rPr lang="ru-RU" dirty="0"/>
              <a:t>году:</a:t>
            </a:r>
          </a:p>
          <a:p>
            <a:pPr>
              <a:lnSpc>
                <a:spcPct val="110000"/>
              </a:lnSpc>
            </a:pPr>
            <a:r>
              <a:rPr lang="ru-RU" b="1" dirty="0"/>
              <a:t>«Создание </a:t>
            </a:r>
            <a:r>
              <a:rPr lang="ru-RU" b="1" dirty="0" smtClean="0"/>
              <a:t>условий для профессионального развития и самореализации педагогов дополнительного образования через обновленную систему повышения квалификации».</a:t>
            </a:r>
            <a:endParaRPr lang="ru-RU" b="1" dirty="0"/>
          </a:p>
          <a:p>
            <a:pPr>
              <a:lnSpc>
                <a:spcPct val="110000"/>
              </a:lnSpc>
            </a:pPr>
            <a:r>
              <a:rPr lang="ru-RU" b="1" dirty="0" smtClean="0"/>
              <a:t>Цель: </a:t>
            </a:r>
            <a:r>
              <a:rPr lang="ru-RU" dirty="0" smtClean="0"/>
              <a:t>Создать </a:t>
            </a:r>
            <a:r>
              <a:rPr lang="ru-RU" dirty="0"/>
              <a:t>условия для непрерывного повышения </a:t>
            </a:r>
            <a:r>
              <a:rPr lang="ru-RU" dirty="0" smtClean="0"/>
              <a:t>уровня профессиональной </a:t>
            </a:r>
            <a:r>
              <a:rPr lang="ru-RU" dirty="0"/>
              <a:t>компетентности педагогов и совершенствования </a:t>
            </a:r>
            <a:r>
              <a:rPr lang="ru-RU" dirty="0" smtClean="0"/>
              <a:t>их профессиональной </a:t>
            </a:r>
            <a:r>
              <a:rPr lang="ru-RU" dirty="0"/>
              <a:t>деятельности в инновационной работе учреждения </a:t>
            </a:r>
            <a:r>
              <a:rPr lang="ru-RU" dirty="0" smtClean="0"/>
              <a:t>через оказание информационно-методической, консультативной </a:t>
            </a:r>
            <a:r>
              <a:rPr lang="ru-RU" dirty="0"/>
              <a:t>и </a:t>
            </a:r>
            <a:r>
              <a:rPr lang="ru-RU" dirty="0" smtClean="0"/>
              <a:t>научно-методической </a:t>
            </a:r>
            <a:r>
              <a:rPr lang="ru-RU" dirty="0"/>
              <a:t>помощи в организации учебно-воспитательного </a:t>
            </a:r>
            <a:r>
              <a:rPr lang="ru-RU" dirty="0" smtClean="0"/>
              <a:t>процесса, использование </a:t>
            </a:r>
            <a:r>
              <a:rPr lang="ru-RU" dirty="0"/>
              <a:t>информационно – коммуникационных технологий.</a:t>
            </a:r>
          </a:p>
          <a:p>
            <a:pPr>
              <a:lnSpc>
                <a:spcPct val="110000"/>
              </a:lnSpc>
            </a:pPr>
            <a:r>
              <a:rPr lang="ru-RU" b="1" dirty="0"/>
              <a:t>Основные </a:t>
            </a:r>
            <a:r>
              <a:rPr lang="ru-RU" b="1" dirty="0" smtClean="0"/>
              <a:t>задачи Блока </a:t>
            </a:r>
            <a:r>
              <a:rPr lang="ru-RU" b="1" dirty="0"/>
              <a:t>«</a:t>
            </a:r>
            <a:r>
              <a:rPr lang="ru-RU" b="1" dirty="0" smtClean="0"/>
              <a:t>Методическая работа» </a:t>
            </a:r>
            <a:r>
              <a:rPr lang="ru-RU" b="1" dirty="0"/>
              <a:t>были выполнены:</a:t>
            </a:r>
          </a:p>
          <a:p>
            <a:pPr>
              <a:lnSpc>
                <a:spcPct val="110000"/>
              </a:lnSpc>
            </a:pPr>
            <a:r>
              <a:rPr lang="ru-RU" dirty="0" smtClean="0"/>
              <a:t>- методическое сопровождение педагогов по персонифицированному дополнительному образованию в Калининградской области;</a:t>
            </a:r>
            <a:endParaRPr lang="en-US" dirty="0" smtClean="0"/>
          </a:p>
          <a:p>
            <a:pPr>
              <a:lnSpc>
                <a:spcPct val="110000"/>
              </a:lnSpc>
            </a:pPr>
            <a:r>
              <a:rPr lang="en-US" dirty="0" smtClean="0"/>
              <a:t>- </a:t>
            </a:r>
            <a:r>
              <a:rPr lang="ru-RU" dirty="0" smtClean="0"/>
              <a:t>работа над методической темой, представляющей реальную необходимость и профессиональный интерес;</a:t>
            </a:r>
          </a:p>
          <a:p>
            <a:pPr>
              <a:lnSpc>
                <a:spcPct val="110000"/>
              </a:lnSpc>
            </a:pPr>
            <a:r>
              <a:rPr lang="ru-RU" dirty="0" smtClean="0"/>
              <a:t>- совершенствовался </a:t>
            </a:r>
            <a:r>
              <a:rPr lang="ru-RU" dirty="0"/>
              <a:t>методический уровень педагогов в </a:t>
            </a:r>
            <a:r>
              <a:rPr lang="ru-RU" dirty="0" smtClean="0"/>
              <a:t>овладении новыми </a:t>
            </a:r>
            <a:r>
              <a:rPr lang="ru-RU" dirty="0"/>
              <a:t>педагогическими технологиями по новым образовательным </a:t>
            </a:r>
            <a:r>
              <a:rPr lang="ru-RU" dirty="0" smtClean="0"/>
              <a:t>стандартам второго </a:t>
            </a:r>
            <a:r>
              <a:rPr lang="ru-RU" dirty="0"/>
              <a:t>поколения;</a:t>
            </a:r>
          </a:p>
          <a:p>
            <a:pPr>
              <a:lnSpc>
                <a:spcPct val="110000"/>
              </a:lnSpc>
            </a:pPr>
            <a:r>
              <a:rPr lang="ru-RU" dirty="0" smtClean="0"/>
              <a:t>- внедрялись </a:t>
            </a:r>
            <a:r>
              <a:rPr lang="ru-RU" dirty="0"/>
              <a:t>в практику личностно-ориентированные, </a:t>
            </a:r>
            <a:r>
              <a:rPr lang="ru-RU" dirty="0" smtClean="0"/>
              <a:t>коррекционно-развивающие </a:t>
            </a:r>
            <a:r>
              <a:rPr lang="ru-RU" dirty="0"/>
              <a:t>п</a:t>
            </a:r>
            <a:r>
              <a:rPr lang="ru-RU" dirty="0" smtClean="0"/>
              <a:t>едагогические технологии: проектно-исследовательская деятельность </a:t>
            </a:r>
            <a:r>
              <a:rPr lang="ru-RU" dirty="0"/>
              <a:t>педагогов и </a:t>
            </a:r>
            <a:r>
              <a:rPr lang="ru-RU" dirty="0" smtClean="0"/>
              <a:t>обучающихся; </a:t>
            </a:r>
          </a:p>
          <a:p>
            <a:pPr>
              <a:lnSpc>
                <a:spcPct val="110000"/>
              </a:lnSpc>
            </a:pPr>
            <a:r>
              <a:rPr lang="ru-RU" dirty="0" smtClean="0"/>
              <a:t>- совершенствовалась </a:t>
            </a:r>
            <a:r>
              <a:rPr lang="ru-RU" dirty="0"/>
              <a:t>система мониторинга развития </a:t>
            </a:r>
            <a:r>
              <a:rPr lang="ru-RU" dirty="0" smtClean="0"/>
              <a:t>педагогического коллектива: мониторинг</a:t>
            </a:r>
            <a:r>
              <a:rPr lang="ru-RU" dirty="0"/>
              <a:t> </a:t>
            </a:r>
            <a:r>
              <a:rPr lang="ru-RU" dirty="0" smtClean="0"/>
              <a:t>образовательной и культурно-досуговой деятельности; </a:t>
            </a:r>
          </a:p>
          <a:p>
            <a:pPr>
              <a:lnSpc>
                <a:spcPct val="110000"/>
              </a:lnSpc>
            </a:pPr>
            <a:r>
              <a:rPr lang="ru-RU" dirty="0" smtClean="0"/>
              <a:t>- пополнялась </a:t>
            </a:r>
            <a:r>
              <a:rPr lang="ru-RU" dirty="0"/>
              <a:t>методическая копилка необходимыми материалами </a:t>
            </a:r>
            <a:r>
              <a:rPr lang="ru-RU" dirty="0" smtClean="0"/>
              <a:t>для оказания </a:t>
            </a:r>
            <a:r>
              <a:rPr lang="ru-RU" dirty="0"/>
              <a:t>помощи педагогам в </a:t>
            </a:r>
            <a:r>
              <a:rPr lang="ru-RU" dirty="0" smtClean="0"/>
              <a:t>работе. </a:t>
            </a:r>
          </a:p>
          <a:p>
            <a:pPr>
              <a:lnSpc>
                <a:spcPct val="110000"/>
              </a:lnSpc>
            </a:pPr>
            <a:r>
              <a:rPr lang="ru-RU" dirty="0" smtClean="0"/>
              <a:t>Проведены </a:t>
            </a:r>
            <a:r>
              <a:rPr lang="ru-RU" dirty="0"/>
              <a:t>все запланированные педагогические советы по </a:t>
            </a:r>
            <a:r>
              <a:rPr lang="ru-RU" dirty="0" smtClean="0"/>
              <a:t>заявленным темам</a:t>
            </a:r>
            <a:r>
              <a:rPr lang="ru-RU" dirty="0"/>
              <a:t>, методические объединения, открытые занятия и уроки.</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133665" y="3693541"/>
            <a:ext cx="12523192" cy="5910616"/>
          </a:xfrm>
        </p:spPr>
        <p:txBody>
          <a:bodyPr>
            <a:normAutofit/>
          </a:bodyPr>
          <a:lstStyle/>
          <a:p>
            <a:r>
              <a:rPr lang="ru-RU" b="1" dirty="0"/>
              <a:t> </a:t>
            </a:r>
            <a:endParaRPr lang="ru-RU" dirty="0"/>
          </a:p>
          <a:p>
            <a:pPr marL="0" indent="0">
              <a:buNone/>
            </a:pPr>
            <a:endParaRPr lang="ru-RU" dirty="0"/>
          </a:p>
        </p:txBody>
      </p:sp>
      <p:sp>
        <p:nvSpPr>
          <p:cNvPr id="7" name="Rectangle 3"/>
          <p:cNvSpPr>
            <a:spLocks noChangeArrowheads="1"/>
          </p:cNvSpPr>
          <p:nvPr/>
        </p:nvSpPr>
        <p:spPr bwMode="auto">
          <a:xfrm>
            <a:off x="754863" y="334090"/>
            <a:ext cx="10514633"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450850" algn="l" defTabSz="914400" rtl="0" eaLnBrk="0" fontAlgn="base" latinLnBrk="0" hangingPunct="0">
              <a:lnSpc>
                <a:spcPct val="100000"/>
              </a:lnSpc>
              <a:spcBef>
                <a:spcPct val="0"/>
              </a:spcBef>
              <a:spcAft>
                <a:spcPct val="0"/>
              </a:spcAft>
              <a:buClrTx/>
              <a:buSzTx/>
              <a:buFontTx/>
              <a:buNone/>
            </a:pPr>
            <a:endParaRPr kumimoji="0" lang="ru-RU" altLang="ru-RU"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Calibri" panose="020F0502020204030204" pitchFamily="34" charset="0"/>
            </a:endParaRPr>
          </a:p>
          <a:p>
            <a:pPr marL="0" marR="0" lvl="0" indent="450850" algn="l" defTabSz="914400" rtl="0" eaLnBrk="0" fontAlgn="base" latinLnBrk="0" hangingPunct="0">
              <a:lnSpc>
                <a:spcPct val="100000"/>
              </a:lnSpc>
              <a:spcBef>
                <a:spcPct val="0"/>
              </a:spcBef>
              <a:spcAft>
                <a:spcPct val="0"/>
              </a:spcAft>
              <a:buClrTx/>
              <a:buSzTx/>
              <a:buFontTx/>
              <a:buNone/>
            </a:pPr>
            <a:endParaRPr lang="ru-RU" altLang="ru-RU" sz="1400" dirty="0">
              <a:latin typeface="Arial" panose="020B0604020202020204" pitchFamily="34" charset="0"/>
              <a:ea typeface="Times New Roman" panose="02020603050405020304" pitchFamily="18" charset="0"/>
              <a:cs typeface="Calibri" panose="020F0502020204030204" pitchFamily="34" charset="0"/>
            </a:endParaRPr>
          </a:p>
          <a:p>
            <a:pPr marL="0" marR="0" lvl="0" indent="450850" algn="ctr" defTabSz="914400" rtl="0" eaLnBrk="0" fontAlgn="base" latinLnBrk="0" hangingPunct="0">
              <a:lnSpc>
                <a:spcPct val="100000"/>
              </a:lnSpc>
              <a:spcBef>
                <a:spcPct val="0"/>
              </a:spcBef>
              <a:spcAft>
                <a:spcPct val="0"/>
              </a:spcAft>
              <a:buClrTx/>
              <a:buSzTx/>
              <a:buFontTx/>
              <a:buNone/>
            </a:pPr>
            <a:r>
              <a:rPr kumimoji="0" lang="ru-RU" altLang="ru-RU" sz="16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Calibri" panose="020F0502020204030204" pitchFamily="34" charset="0"/>
              </a:rPr>
              <a:t>В 2022-2023 учебном году в МАУДО СЮТ работали 16 педагогов дополнительного образования, 1 педагог-организатор. </a:t>
            </a:r>
            <a:endParaRPr kumimoji="0" lang="ru-RU" altLang="ru-RU" sz="1600" b="1" i="0" u="none" strike="noStrike" cap="none" normalizeH="0" baseline="0" dirty="0" smtClean="0">
              <a:ln>
                <a:noFill/>
              </a:ln>
              <a:solidFill>
                <a:schemeClr val="tx1"/>
              </a:solidFill>
              <a:effectLst/>
              <a:latin typeface="Arial" panose="020B0604020202020204" pitchFamily="34" charset="0"/>
            </a:endParaRPr>
          </a:p>
          <a:p>
            <a:pPr marL="0" marR="0" lvl="0" indent="450850" algn="ctr" defTabSz="914400" rtl="0" eaLnBrk="0" fontAlgn="base" latinLnBrk="0" hangingPunct="0">
              <a:lnSpc>
                <a:spcPct val="100000"/>
              </a:lnSpc>
              <a:spcBef>
                <a:spcPct val="0"/>
              </a:spcBef>
              <a:spcAft>
                <a:spcPct val="0"/>
              </a:spcAft>
              <a:buClrTx/>
              <a:buSzTx/>
              <a:buFontTx/>
              <a:buNone/>
            </a:pPr>
            <a:endParaRPr kumimoji="0" lang="ru-RU" altLang="ru-RU" sz="1800" b="1" i="0" u="none" strike="noStrike" cap="none" normalizeH="0" baseline="0" dirty="0" smtClean="0">
              <a:ln>
                <a:noFill/>
              </a:ln>
              <a:solidFill>
                <a:schemeClr val="tx1"/>
              </a:solidFill>
              <a:effectLst/>
              <a:latin typeface="Arial" panose="020B0604020202020204" pitchFamily="34" charset="0"/>
            </a:endParaRPr>
          </a:p>
        </p:txBody>
      </p:sp>
      <p:sp>
        <p:nvSpPr>
          <p:cNvPr id="8" name="Rectangle 4"/>
          <p:cNvSpPr>
            <a:spLocks noChangeArrowheads="1"/>
          </p:cNvSpPr>
          <p:nvPr/>
        </p:nvSpPr>
        <p:spPr bwMode="auto">
          <a:xfrm>
            <a:off x="449263" y="3143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just" defTabSz="914400" rtl="0" eaLnBrk="0" fontAlgn="base" latinLnBrk="0" hangingPunct="0">
              <a:lnSpc>
                <a:spcPct val="100000"/>
              </a:lnSpc>
              <a:spcBef>
                <a:spcPct val="0"/>
              </a:spcBef>
              <a:spcAft>
                <a:spcPct val="0"/>
              </a:spcAft>
              <a:buClrTx/>
              <a:buSzTx/>
              <a:buFontTx/>
              <a:buNone/>
            </a:pPr>
            <a:r>
              <a:rPr kumimoji="0" lang="ru-RU" altLang="ru-RU"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t>
            </a: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
        <p:nvSpPr>
          <p:cNvPr id="9" name="Rectangle 5"/>
          <p:cNvSpPr>
            <a:spLocks noChangeArrowheads="1"/>
          </p:cNvSpPr>
          <p:nvPr/>
        </p:nvSpPr>
        <p:spPr bwMode="auto">
          <a:xfrm>
            <a:off x="449263" y="58293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ru-RU"/>
          </a:p>
        </p:txBody>
      </p:sp>
      <p:graphicFrame>
        <p:nvGraphicFramePr>
          <p:cNvPr id="11" name="Диаграмма 10"/>
          <p:cNvGraphicFramePr/>
          <p:nvPr/>
        </p:nvGraphicFramePr>
        <p:xfrm>
          <a:off x="1172582" y="2388063"/>
          <a:ext cx="4770112" cy="344094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Диаграмма 11"/>
          <p:cNvGraphicFramePr/>
          <p:nvPr/>
        </p:nvGraphicFramePr>
        <p:xfrm>
          <a:off x="6422411" y="2388063"/>
          <a:ext cx="4847085" cy="344094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77983" y="249383"/>
            <a:ext cx="11461172" cy="5953990"/>
          </a:xfrm>
        </p:spPr>
        <p:txBody>
          <a:bodyPr>
            <a:normAutofit fontScale="92500" lnSpcReduction="10000"/>
          </a:bodyPr>
          <a:lstStyle/>
          <a:p>
            <a:r>
              <a:rPr lang="ru-RU" b="1" dirty="0"/>
              <a:t> </a:t>
            </a:r>
            <a:endParaRPr lang="ru-RU" dirty="0"/>
          </a:p>
          <a:p>
            <a:r>
              <a:rPr lang="ru-RU" sz="2800" dirty="0"/>
              <a:t>Все данные о руководящих и педагогических работниках занесены в региональную электронную базу данных (training.baltinform.ru).</a:t>
            </a:r>
          </a:p>
          <a:p>
            <a:r>
              <a:rPr lang="ru-RU" sz="2800" dirty="0"/>
              <a:t>В течение учебного года педагоги работали в </a:t>
            </a:r>
            <a:r>
              <a:rPr lang="ru-RU" sz="2800" dirty="0" smtClean="0"/>
              <a:t>единой аналитической </a:t>
            </a:r>
            <a:r>
              <a:rPr lang="ru-RU" sz="2800" dirty="0"/>
              <a:t>системе «Аверс: управление организацией дополнительного образования детей», вели электронные журналы.</a:t>
            </a:r>
          </a:p>
          <a:p>
            <a:r>
              <a:rPr lang="ru-RU" sz="2800" dirty="0"/>
              <a:t>В соответствии с Распоряжением Правительства Калининградской области «О внедрении системы персонифицированного финансирования дополнительного образования детей на территории Калининградской области» от 28 апреля 2018г. №87-рп и Концепцией Персонифицированного дополнительного образования детей в Калининградской области, коллективом МАУДО СЮТ ведется работа по внедрению принципов персонифицированного дополнительного образования в учреждении, а так же ведется работа на портале персонифицированного дополнительного образования Калининградской области. </a:t>
            </a:r>
          </a:p>
          <a:p>
            <a:r>
              <a:rPr lang="ru-RU" sz="2800" dirty="0"/>
              <a:t> </a:t>
            </a:r>
          </a:p>
          <a:p>
            <a:endParaRPr lang="ru-RU"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0629" y="206334"/>
            <a:ext cx="11542222" cy="6259779"/>
          </a:xfrm>
        </p:spPr>
        <p:txBody>
          <a:bodyPr>
            <a:normAutofit fontScale="92500" lnSpcReduction="10000"/>
          </a:bodyPr>
          <a:lstStyle/>
          <a:p>
            <a:r>
              <a:rPr lang="ru-RU" b="1" dirty="0"/>
              <a:t>Анализ организации учебной деятельности в </a:t>
            </a:r>
            <a:r>
              <a:rPr lang="ru-RU" b="1" dirty="0" smtClean="0"/>
              <a:t>2022-2023 </a:t>
            </a:r>
            <a:r>
              <a:rPr lang="ru-RU" b="1" dirty="0"/>
              <a:t>учебном году</a:t>
            </a:r>
          </a:p>
          <a:p>
            <a:r>
              <a:rPr lang="ru-RU" dirty="0"/>
              <a:t>На основании Лицензии № ДО-1762 от 28 июня 2021 г. учреждение имеет право оказывать образовательные услуги по реализации образовательных программ по видам образования, по уровням образования, по профессиям, специальностям, направлениям подготовки, по подвидам дополнительного образования. </a:t>
            </a:r>
          </a:p>
          <a:p>
            <a:r>
              <a:rPr lang="ru-RU" dirty="0"/>
              <a:t>В </a:t>
            </a:r>
            <a:r>
              <a:rPr lang="ru-RU" dirty="0" smtClean="0"/>
              <a:t>2022-2023 </a:t>
            </a:r>
            <a:r>
              <a:rPr lang="ru-RU" dirty="0"/>
              <a:t>учебном году учебный план учреждения исходил из возможностей бюджетного финансирования, наличия педагогов и потребностей учащихся в образовательных услугах. 16 педагогов дополнительного образования </a:t>
            </a:r>
            <a:r>
              <a:rPr lang="ru-RU" dirty="0" smtClean="0"/>
              <a:t>(2 педагога </a:t>
            </a:r>
            <a:r>
              <a:rPr lang="ru-RU" dirty="0"/>
              <a:t>работали совместителями из других образовательных учреждений) осуществляли образовательную деятельность по </a:t>
            </a:r>
            <a:r>
              <a:rPr lang="ru-RU" dirty="0" smtClean="0"/>
              <a:t>34 </a:t>
            </a:r>
            <a:r>
              <a:rPr lang="ru-RU" dirty="0"/>
              <a:t>образовательным программам: </a:t>
            </a:r>
          </a:p>
          <a:p>
            <a:r>
              <a:rPr lang="ru-RU" dirty="0"/>
              <a:t>Техническая направленность: «Радиотехника+», «Робототехника», «Азбука дизайна», «Дизайн и художественно-техническое творчество», «ИЗО-дизайн в техническом творчестве», «Начальное техническое творчество», «Начальное техническое моделирование», «</a:t>
            </a:r>
            <a:r>
              <a:rPr lang="ru-RU" dirty="0" err="1"/>
              <a:t>Судомоделирование</a:t>
            </a:r>
            <a:r>
              <a:rPr lang="ru-RU" dirty="0"/>
              <a:t>», «</a:t>
            </a:r>
            <a:r>
              <a:rPr lang="ru-RU" dirty="0" err="1"/>
              <a:t>Авиамоделирование</a:t>
            </a:r>
            <a:r>
              <a:rPr lang="ru-RU" dirty="0"/>
              <a:t>», «Путешествие в страну дизайна», «Технологии дизайна в техническом творчестве», «Основы дизайна в техническом творчестве», «Детско-юношеская автошкола» (ДЮАШ), «Юный программист», «Поколение </a:t>
            </a:r>
            <a:r>
              <a:rPr lang="ru-RU" dirty="0" err="1"/>
              <a:t>Python</a:t>
            </a:r>
            <a:r>
              <a:rPr lang="ru-RU" dirty="0"/>
              <a:t>», «Школа 3D моделирования и </a:t>
            </a:r>
            <a:r>
              <a:rPr lang="ru-RU" dirty="0" err="1"/>
              <a:t>прототипирования</a:t>
            </a:r>
            <a:r>
              <a:rPr lang="ru-RU" dirty="0"/>
              <a:t>», «Радиотехническое конструирование», НПЛ «Наука +», «3D-Фишка», «</a:t>
            </a:r>
            <a:r>
              <a:rPr lang="ru-RU" dirty="0" err="1"/>
              <a:t>Легоконструирование</a:t>
            </a:r>
            <a:r>
              <a:rPr lang="ru-RU" dirty="0"/>
              <a:t>», «Мир </a:t>
            </a:r>
            <a:r>
              <a:rPr lang="ru-RU" dirty="0" err="1"/>
              <a:t>Лего</a:t>
            </a:r>
            <a:r>
              <a:rPr lang="ru-RU" dirty="0"/>
              <a:t>», </a:t>
            </a:r>
            <a:r>
              <a:rPr lang="ru-RU" dirty="0" err="1"/>
              <a:t>ЛАиВ</a:t>
            </a:r>
            <a:r>
              <a:rPr lang="ru-RU" dirty="0"/>
              <a:t> «Хлопушка</a:t>
            </a:r>
            <a:r>
              <a:rPr lang="ru-RU" dirty="0" smtClean="0"/>
              <a:t>».</a:t>
            </a:r>
          </a:p>
          <a:p>
            <a:r>
              <a:rPr lang="ru-RU" dirty="0" smtClean="0"/>
              <a:t>Социально-гуманитарное </a:t>
            </a:r>
            <a:r>
              <a:rPr lang="ru-RU" dirty="0"/>
              <a:t>направление: «Лаборатория дорожной безопасности», «Дорожная азбука», «Дорожная азбука от А до Я», «Мир детской безопасности</a:t>
            </a:r>
            <a:r>
              <a:rPr lang="ru-RU" dirty="0" smtClean="0"/>
              <a:t>».</a:t>
            </a:r>
            <a:endParaRPr lang="ru-RU" dirty="0"/>
          </a:p>
          <a:p>
            <a:r>
              <a:rPr lang="ru-RU" dirty="0"/>
              <a:t>Естественно-научное направление: «</a:t>
            </a:r>
            <a:r>
              <a:rPr lang="ru-RU" dirty="0" err="1"/>
              <a:t>АграРиум</a:t>
            </a:r>
            <a:r>
              <a:rPr lang="ru-RU" dirty="0"/>
              <a:t>», «Научно-практическая лаборатория «</a:t>
            </a:r>
            <a:r>
              <a:rPr lang="ru-RU" dirty="0" err="1"/>
              <a:t>Фотончики</a:t>
            </a:r>
            <a:r>
              <a:rPr lang="ru-RU" dirty="0"/>
              <a:t>».</a:t>
            </a:r>
          </a:p>
          <a:p>
            <a:r>
              <a:rPr lang="ru-RU" dirty="0"/>
              <a:t>Художественное направление: Студия современного танца «В движении», «Мода и стиль», «</a:t>
            </a:r>
            <a:r>
              <a:rPr lang="ru-RU" dirty="0" err="1"/>
              <a:t>АртКолор</a:t>
            </a:r>
            <a:r>
              <a:rPr lang="ru-RU" dirty="0"/>
              <a:t>», «Мелодика», «Акробатический рок-н-ролл». </a:t>
            </a:r>
            <a:endParaRPr lang="ru-RU" dirty="0" smtClean="0"/>
          </a:p>
          <a:p>
            <a:r>
              <a:rPr lang="ru-RU" dirty="0" smtClean="0"/>
              <a:t>Туристско-краеведческое </a:t>
            </a:r>
            <a:r>
              <a:rPr lang="ru-RU" dirty="0"/>
              <a:t>направление: «Регионоведение».</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0550" y="162691"/>
            <a:ext cx="10952017" cy="3325091"/>
          </a:xfrm>
        </p:spPr>
        <p:txBody>
          <a:bodyPr/>
          <a:lstStyle/>
          <a:p>
            <a:r>
              <a:rPr lang="ru-RU" sz="1600" dirty="0"/>
              <a:t>По тарификации в учреждении выполнялось </a:t>
            </a:r>
            <a:r>
              <a:rPr lang="ru-RU" sz="1600" dirty="0" smtClean="0"/>
              <a:t>348 </a:t>
            </a:r>
            <a:r>
              <a:rPr lang="ru-RU" sz="1600" dirty="0"/>
              <a:t>педагогических часов в неделю – </a:t>
            </a:r>
            <a:r>
              <a:rPr lang="ru-RU" sz="1600" dirty="0" smtClean="0"/>
              <a:t>21.7 </a:t>
            </a:r>
            <a:r>
              <a:rPr lang="ru-RU" sz="1600" dirty="0"/>
              <a:t>ставок педагогов дополнительного образования.</a:t>
            </a:r>
          </a:p>
          <a:p>
            <a:r>
              <a:rPr lang="ru-RU" sz="1600" dirty="0"/>
              <a:t>Программы реализовались в течении всего календарного года продолжительность учебного (аудиторного) периода – 36 недель, самоподготовка учащихся </a:t>
            </a:r>
            <a:r>
              <a:rPr lang="ru-RU" sz="1600" dirty="0" smtClean="0"/>
              <a:t>в каникулярное время </a:t>
            </a:r>
            <a:r>
              <a:rPr lang="ru-RU" sz="1600" dirty="0"/>
              <a:t>– 16 недель.</a:t>
            </a:r>
          </a:p>
          <a:p>
            <a:r>
              <a:rPr lang="ru-RU" sz="1600" dirty="0"/>
              <a:t>Продолжительность занятий и их количество часов в неделю определялось направленностью программы педагога и психофизическими возможностями учащихся от 1 часа до 6 часов в неделю (академических).</a:t>
            </a:r>
          </a:p>
          <a:p>
            <a:r>
              <a:rPr lang="ru-RU" sz="1600" dirty="0"/>
              <a:t>Учебная нагрузка определялась по годам обучения (1-й, 2-й, 3-й, 4-й года) и по направленности образовательных программ: - 2, 3. 4, 6 часов в неделю, что составляло соответственно: 72, 108, 144, 216 часов в год. </a:t>
            </a:r>
          </a:p>
          <a:p>
            <a:r>
              <a:rPr lang="ru-RU" sz="1600" dirty="0"/>
              <a:t>Особое внимание в течение учебного года уделялось качественной организации обучения и воспитания обучающихся, сохранности контингента на протяжении всего учебного года. На начало учебного года по муниципальному заданию было </a:t>
            </a:r>
            <a:r>
              <a:rPr lang="ru-RU" sz="1600" dirty="0" smtClean="0"/>
              <a:t>2124 </a:t>
            </a:r>
            <a:r>
              <a:rPr lang="ru-RU" sz="1600" dirty="0"/>
              <a:t>учащихся, на конец учебного года </a:t>
            </a:r>
            <a:r>
              <a:rPr lang="ru-RU" sz="1600" dirty="0" smtClean="0"/>
              <a:t>2125 </a:t>
            </a:r>
            <a:r>
              <a:rPr lang="ru-RU" sz="1600" dirty="0"/>
              <a:t>учащихся.</a:t>
            </a:r>
          </a:p>
          <a:p>
            <a:endParaRPr lang="ru-RU" dirty="0"/>
          </a:p>
          <a:p>
            <a:endParaRPr lang="ru-RU" dirty="0"/>
          </a:p>
        </p:txBody>
      </p:sp>
      <p:graphicFrame>
        <p:nvGraphicFramePr>
          <p:cNvPr id="4" name="Диаграмма 3"/>
          <p:cNvGraphicFramePr/>
          <p:nvPr/>
        </p:nvGraphicFramePr>
        <p:xfrm>
          <a:off x="2072268" y="3373820"/>
          <a:ext cx="7124284" cy="296391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8195" y="195944"/>
            <a:ext cx="11730148" cy="6139543"/>
          </a:xfrm>
        </p:spPr>
        <p:txBody>
          <a:bodyPr>
            <a:normAutofit fontScale="92500" lnSpcReduction="10000"/>
          </a:bodyPr>
          <a:lstStyle/>
          <a:p>
            <a:r>
              <a:rPr lang="ru-RU" b="1" dirty="0"/>
              <a:t>Образовательная деятельность осуществлялась:</a:t>
            </a:r>
          </a:p>
          <a:p>
            <a:r>
              <a:rPr lang="ru-RU" dirty="0"/>
              <a:t>на базе Станции – </a:t>
            </a:r>
            <a:r>
              <a:rPr lang="ru-RU" dirty="0" smtClean="0"/>
              <a:t>98 групп (1468)</a:t>
            </a:r>
            <a:endParaRPr lang="ru-RU" dirty="0"/>
          </a:p>
          <a:p>
            <a:r>
              <a:rPr lang="ru-RU" dirty="0"/>
              <a:t>на базе образовательных учреждений города – </a:t>
            </a:r>
            <a:r>
              <a:rPr lang="ru-RU" dirty="0" smtClean="0"/>
              <a:t>29 </a:t>
            </a:r>
            <a:r>
              <a:rPr lang="ru-RU" dirty="0"/>
              <a:t>групп </a:t>
            </a:r>
            <a:r>
              <a:rPr lang="ru-RU" dirty="0" smtClean="0"/>
              <a:t>(657)</a:t>
            </a:r>
            <a:endParaRPr lang="ru-RU" dirty="0"/>
          </a:p>
          <a:p>
            <a:r>
              <a:rPr lang="ru-RU" dirty="0"/>
              <a:t>МАОУ СОШ № 4 – 4 группы (60)</a:t>
            </a:r>
          </a:p>
          <a:p>
            <a:r>
              <a:rPr lang="ru-RU" dirty="0"/>
              <a:t>МАОУ СОШ № 7 – 3</a:t>
            </a:r>
            <a:r>
              <a:rPr lang="ru-RU" dirty="0" smtClean="0"/>
              <a:t> группы (89)</a:t>
            </a:r>
            <a:endParaRPr lang="ru-RU" dirty="0"/>
          </a:p>
          <a:p>
            <a:r>
              <a:rPr lang="ru-RU" dirty="0"/>
              <a:t>МАОУ СОШ № 24 – </a:t>
            </a:r>
            <a:r>
              <a:rPr lang="ru-RU" dirty="0" smtClean="0"/>
              <a:t>3 </a:t>
            </a:r>
            <a:r>
              <a:rPr lang="ru-RU" dirty="0"/>
              <a:t>группы </a:t>
            </a:r>
            <a:r>
              <a:rPr lang="ru-RU" dirty="0" smtClean="0"/>
              <a:t>(77) </a:t>
            </a:r>
            <a:endParaRPr lang="ru-RU" dirty="0"/>
          </a:p>
          <a:p>
            <a:r>
              <a:rPr lang="ru-RU" dirty="0"/>
              <a:t>МАОУ лицей 35 – </a:t>
            </a:r>
            <a:r>
              <a:rPr lang="ru-RU" dirty="0" smtClean="0"/>
              <a:t>10 </a:t>
            </a:r>
            <a:r>
              <a:rPr lang="ru-RU" dirty="0"/>
              <a:t>групп (</a:t>
            </a:r>
            <a:r>
              <a:rPr lang="ru-RU" dirty="0" smtClean="0"/>
              <a:t>225)</a:t>
            </a:r>
            <a:endParaRPr lang="ru-RU" dirty="0"/>
          </a:p>
          <a:p>
            <a:r>
              <a:rPr lang="ru-RU" dirty="0"/>
              <a:t>МАОУ гимназия № 22 – </a:t>
            </a:r>
            <a:r>
              <a:rPr lang="ru-RU" dirty="0" smtClean="0"/>
              <a:t>3 </a:t>
            </a:r>
            <a:r>
              <a:rPr lang="ru-RU" dirty="0"/>
              <a:t>группы </a:t>
            </a:r>
            <a:r>
              <a:rPr lang="ru-RU" dirty="0" smtClean="0"/>
              <a:t>(84) </a:t>
            </a:r>
            <a:endParaRPr lang="ru-RU" dirty="0"/>
          </a:p>
          <a:p>
            <a:r>
              <a:rPr lang="ru-RU" dirty="0"/>
              <a:t>МАДОУ ЦРР д\с № 101 – 2 группы </a:t>
            </a:r>
            <a:r>
              <a:rPr lang="ru-RU" dirty="0" smtClean="0"/>
              <a:t>(49)</a:t>
            </a:r>
          </a:p>
          <a:p>
            <a:r>
              <a:rPr lang="ru-RU" dirty="0" smtClean="0"/>
              <a:t>МАДОУ ЦРР д\с № 111 – 4 группы (73)</a:t>
            </a:r>
            <a:endParaRPr lang="ru-RU" dirty="0"/>
          </a:p>
          <a:p>
            <a:r>
              <a:rPr lang="ru-RU" dirty="0" smtClean="0"/>
              <a:t>В </a:t>
            </a:r>
            <a:r>
              <a:rPr lang="ru-RU" dirty="0"/>
              <a:t>2022-2023 учебном году подписаны договоры о сотрудничестве с МАОУ СОШ № 25 с УИОП, МАДОУ ЦРР д/с № 121, МАДОУ ЦРР д/с № 94, ГБУСО КО Центр «Надежда», ГБУ КО «Школа-интернат», МАОУ Лицей 35 им. </a:t>
            </a:r>
            <a:r>
              <a:rPr lang="ru-RU" dirty="0" err="1"/>
              <a:t>Буткова</a:t>
            </a:r>
            <a:r>
              <a:rPr lang="ru-RU" dirty="0"/>
              <a:t> В.В., </a:t>
            </a:r>
            <a:r>
              <a:rPr lang="ru-RU" dirty="0" smtClean="0"/>
              <a:t>общеобразовательной частной гимназией </a:t>
            </a:r>
            <a:r>
              <a:rPr lang="ru-RU" dirty="0"/>
              <a:t>«</a:t>
            </a:r>
            <a:r>
              <a:rPr lang="ru-RU" dirty="0" err="1"/>
              <a:t>Альбертина</a:t>
            </a:r>
            <a:r>
              <a:rPr lang="ru-RU" dirty="0"/>
              <a:t>» по реализации интеллектуального, нравственного, эмоционального развития личности обучающихся, всестороннего развития способностей, научно-исследовательской деятельности, на основе познавательной и социальной активности детей</a:t>
            </a:r>
            <a:r>
              <a:rPr lang="ru-RU" dirty="0" smtClean="0"/>
              <a:t>. </a:t>
            </a:r>
          </a:p>
          <a:p>
            <a:r>
              <a:rPr lang="ru-RU" dirty="0" smtClean="0"/>
              <a:t>Годовой </a:t>
            </a:r>
            <a:r>
              <a:rPr lang="ru-RU" dirty="0"/>
              <a:t>учебный план по всем образовательным программам выполнен на 100%. (на основании учебно-тематических планов с учетом проведения массовых мероприятий с учащимися).</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20436" y="1048888"/>
            <a:ext cx="11471564" cy="5630103"/>
          </a:xfrm>
        </p:spPr>
        <p:txBody>
          <a:bodyPr>
            <a:normAutofit/>
          </a:bodyPr>
          <a:lstStyle/>
          <a:p>
            <a:r>
              <a:rPr lang="ru-RU" sz="1800" dirty="0"/>
              <a:t>Станция в текущем учебном году выступила инициатором и организатором 6-ти мероприятий муниципального и регионального уровня по социально-гуманитарному направлению, а именно: </a:t>
            </a:r>
          </a:p>
          <a:p>
            <a:r>
              <a:rPr lang="ru-RU" sz="1800" dirty="0" smtClean="0"/>
              <a:t>1.Городской </a:t>
            </a:r>
            <a:r>
              <a:rPr lang="ru-RU" sz="1800" dirty="0"/>
              <a:t>конкурс юных инспекторов движения «Безопасное колесо» 20 сентября 2022 года (охват 60 обучающихся);</a:t>
            </a:r>
          </a:p>
          <a:p>
            <a:r>
              <a:rPr lang="ru-RU" sz="1800" dirty="0" smtClean="0"/>
              <a:t>2.Областной </a:t>
            </a:r>
            <a:r>
              <a:rPr lang="ru-RU" sz="1800" dirty="0"/>
              <a:t>конкурс юных инспекторов движения «Безопасное колесо» 13 октября 2022 года (охват около 100 обучающихся);</a:t>
            </a:r>
          </a:p>
          <a:p>
            <a:r>
              <a:rPr lang="ru-RU" sz="1800" dirty="0" smtClean="0"/>
              <a:t>3.Городской </a:t>
            </a:r>
            <a:r>
              <a:rPr lang="ru-RU" sz="1800" dirty="0"/>
              <a:t>конкурс по безопасности дорожного движения «Дети и дорога» с 03 ноября по 12 декабря 2022 года (охват около 100 обучающихся);</a:t>
            </a:r>
          </a:p>
          <a:p>
            <a:r>
              <a:rPr lang="ru-RU" sz="1800" dirty="0" smtClean="0"/>
              <a:t>4.Городской </a:t>
            </a:r>
            <a:r>
              <a:rPr lang="ru-RU" sz="1800" dirty="0"/>
              <a:t>конкурс детских плакатов по пропаганде безопасности дорожного движения с 10 по 30 апреля 2023 года.</a:t>
            </a:r>
          </a:p>
          <a:p>
            <a:r>
              <a:rPr lang="ru-RU" sz="1800" dirty="0" smtClean="0"/>
              <a:t>5.Областной </a:t>
            </a:r>
            <a:r>
              <a:rPr lang="ru-RU" sz="1800" dirty="0"/>
              <a:t>конкурс детских агитбригад по пропаганде безопасности дорожного движения 12 мая 2023 года.</a:t>
            </a:r>
          </a:p>
          <a:p>
            <a:r>
              <a:rPr lang="ru-RU" sz="1800" dirty="0" smtClean="0"/>
              <a:t>6.Городские </a:t>
            </a:r>
            <a:r>
              <a:rPr lang="ru-RU" sz="1800" dirty="0"/>
              <a:t>соревнования по фигурному вождению радиоуправляемых мини-автомобилей «За рулем – в будущее!» 28 марта 2023 года.</a:t>
            </a:r>
          </a:p>
          <a:p>
            <a:r>
              <a:rPr lang="ru-RU" sz="1800" dirty="0" smtClean="0"/>
              <a:t>А </a:t>
            </a:r>
            <a:r>
              <a:rPr lang="ru-RU" sz="1800" dirty="0"/>
              <a:t>также важными составляющими работы являются такие формы проведения занятий, как совместные открытые уроки и мероприятия педагогов Станции вместе с представителями ГИБДД, направленные на пропаганду знаний ПДД среди учащихся младших классов школ. </a:t>
            </a:r>
          </a:p>
          <a:p>
            <a:endParaRPr lang="ru-RU"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0555" y="286603"/>
            <a:ext cx="11772900" cy="1450757"/>
          </a:xfrm>
        </p:spPr>
        <p:txBody>
          <a:bodyPr>
            <a:normAutofit fontScale="90000"/>
          </a:bodyPr>
          <a:lstStyle/>
          <a:p>
            <a:pPr algn="ctr"/>
            <a:r>
              <a:rPr lang="ru-RU" sz="2000" b="1" dirty="0"/>
              <a:t>В 2021-2022 учебном году, сроком на два года в соответствии с приказом администрации городского округа «Город Калининград» комитета по образованию от 11.11.2021г. № ПД-КпО-919 на базе МАУДО СЮТ с МАДОУ ЦРР д/с № 121, МАОУ СОШ № 25 с УИОП «Город Калининград» утверждена муниципальная опорная площадка по теме «Интеграция дополнительного и общего образования для достижения нового качества результатов в научно-технической деятельности обучающихся». </a:t>
            </a:r>
            <a:r>
              <a:rPr lang="ru-RU" sz="2000" dirty="0"/>
              <a:t/>
            </a:r>
            <a:br>
              <a:rPr lang="ru-RU" sz="2000" dirty="0"/>
            </a:br>
            <a:endParaRPr lang="ru-RU" sz="2000" dirty="0"/>
          </a:p>
        </p:txBody>
      </p:sp>
      <p:sp>
        <p:nvSpPr>
          <p:cNvPr id="3" name="Объект 2"/>
          <p:cNvSpPr>
            <a:spLocks noGrp="1"/>
          </p:cNvSpPr>
          <p:nvPr>
            <p:ph idx="1"/>
          </p:nvPr>
        </p:nvSpPr>
        <p:spPr>
          <a:xfrm>
            <a:off x="391886" y="1789610"/>
            <a:ext cx="11661569" cy="4715693"/>
          </a:xfrm>
        </p:spPr>
        <p:txBody>
          <a:bodyPr>
            <a:normAutofit fontScale="92500"/>
          </a:bodyPr>
          <a:lstStyle/>
          <a:p>
            <a:r>
              <a:rPr lang="ru-RU" dirty="0"/>
              <a:t>В рамках реализации муниципальной опорной площадки подписаны договоры о совместной деятельности на основе социального партнерства между МАУДО СЮТ, МАДОУ ЦРР д/с № 121 и МАОУ СОШ № 25 с УИОП. </a:t>
            </a:r>
          </a:p>
          <a:p>
            <a:r>
              <a:rPr lang="ru-RU" dirty="0"/>
              <a:t>Реализация программы муниципальной опорной площадки проводилась на базе МАУДО СЮТ в семи специализированных кабинетах.</a:t>
            </a:r>
          </a:p>
          <a:p>
            <a:r>
              <a:rPr lang="ru-RU" dirty="0"/>
              <a:t>Педагоги дополнительного образования работали с детьми образовательных учреждений по направлениям технического творчества: «Путешествие в Страну Дизайна», «Азбука дизайна», «Начальное техническое творчество», «</a:t>
            </a:r>
            <a:r>
              <a:rPr lang="ru-RU" dirty="0" err="1"/>
              <a:t>ТехноМикс</a:t>
            </a:r>
            <a:r>
              <a:rPr lang="ru-RU" dirty="0"/>
              <a:t>», «</a:t>
            </a:r>
            <a:r>
              <a:rPr lang="ru-RU" dirty="0" err="1"/>
              <a:t>Авиамоделирование</a:t>
            </a:r>
            <a:r>
              <a:rPr lang="ru-RU" dirty="0"/>
              <a:t>», «Технологии дизайна в техническом творчестве», «Начальное техническое творчество», «Дизайн и художественно-техническое творчество», «Робототехника»; </a:t>
            </a:r>
            <a:r>
              <a:rPr lang="ru-RU" dirty="0" err="1"/>
              <a:t>естесственно</a:t>
            </a:r>
            <a:r>
              <a:rPr lang="ru-RU" dirty="0"/>
              <a:t>-научной направленности: «Научно-практическая лаборатория «</a:t>
            </a:r>
            <a:r>
              <a:rPr lang="ru-RU" dirty="0" err="1"/>
              <a:t>Фотончики</a:t>
            </a:r>
            <a:r>
              <a:rPr lang="ru-RU" dirty="0"/>
              <a:t>» «</a:t>
            </a:r>
            <a:r>
              <a:rPr lang="ru-RU" dirty="0" err="1"/>
              <a:t>АграрИму</a:t>
            </a:r>
            <a:r>
              <a:rPr lang="ru-RU" dirty="0"/>
              <a:t>»; социально-гуманитарной направленности: «Дорожная азбука», «Лаборатория дорожной безопасности», «Дорожная азбука от А до Я», туристско-краеведческой направленности «Регионоведение». Все программы адаптированы для детей дошкольного и младшего школьного возраста. </a:t>
            </a:r>
          </a:p>
          <a:p>
            <a:r>
              <a:rPr lang="ru-RU" dirty="0"/>
              <a:t>Такая форма совместной работы позволяет эффективно использовать квалифицированный опыт педагогических работников и материально-техническую базу учреждения, особенно в направлении технического творчества. </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227" y="618872"/>
            <a:ext cx="11689773" cy="1450757"/>
          </a:xfrm>
        </p:spPr>
        <p:txBody>
          <a:bodyPr>
            <a:normAutofit fontScale="90000"/>
          </a:bodyPr>
          <a:lstStyle/>
          <a:p>
            <a:r>
              <a:rPr lang="ru-RU" sz="3100" b="1" dirty="0"/>
              <a:t>Реализация работы ресурсного центра по профилактике детского дорожно-транспортного травматизма «Лаборатория безопасности»</a:t>
            </a:r>
            <a:br>
              <a:rPr lang="ru-RU" sz="3100" b="1" dirty="0"/>
            </a:br>
            <a:r>
              <a:rPr lang="ru-RU" sz="3100" b="1" dirty="0"/>
              <a:t> в 2022 - 2023 учебном году</a:t>
            </a:r>
            <a:r>
              <a:rPr lang="ru-RU" sz="4000" b="1" dirty="0"/>
              <a:t/>
            </a:r>
            <a:br>
              <a:rPr lang="ru-RU" sz="4000" b="1" dirty="0"/>
            </a:br>
            <a:r>
              <a:rPr lang="ru-RU" sz="3200" dirty="0"/>
              <a:t/>
            </a:r>
            <a:br>
              <a:rPr lang="ru-RU" sz="3200" dirty="0"/>
            </a:br>
            <a:r>
              <a:rPr lang="ru-RU" sz="3200" b="1" dirty="0"/>
              <a:t> </a:t>
            </a:r>
            <a:endParaRPr lang="ru-RU" sz="3200" dirty="0"/>
          </a:p>
        </p:txBody>
      </p:sp>
      <p:sp>
        <p:nvSpPr>
          <p:cNvPr id="3" name="Объект 2"/>
          <p:cNvSpPr>
            <a:spLocks noGrp="1"/>
          </p:cNvSpPr>
          <p:nvPr>
            <p:ph idx="1"/>
          </p:nvPr>
        </p:nvSpPr>
        <p:spPr>
          <a:xfrm>
            <a:off x="404290" y="1751141"/>
            <a:ext cx="11378045" cy="4419984"/>
          </a:xfrm>
        </p:spPr>
        <p:txBody>
          <a:bodyPr>
            <a:normAutofit fontScale="25000" lnSpcReduction="20000"/>
          </a:bodyPr>
          <a:lstStyle/>
          <a:p>
            <a:r>
              <a:rPr lang="ru-RU" sz="5600" dirty="0" smtClean="0"/>
              <a:t>С </a:t>
            </a:r>
            <a:r>
              <a:rPr lang="ru-RU" sz="5600" dirty="0"/>
              <a:t>2021 года ведется работа центра по профилактике детского дорожно-транспортного травматизма «Лаборатория безопасности». </a:t>
            </a:r>
            <a:r>
              <a:rPr lang="en-US" sz="5600" dirty="0" smtClean="0"/>
              <a:t> </a:t>
            </a:r>
            <a:r>
              <a:rPr lang="ru-RU" sz="5600" dirty="0" smtClean="0"/>
              <a:t>Педагоги </a:t>
            </a:r>
            <a:r>
              <a:rPr lang="ru-RU" sz="5600" dirty="0"/>
              <a:t>МАУДО СЮТ на протяжении всего учебного года и в период летних каникул ведут активную просветительскую деятельность по вопросам детской дорожной безопасности с дошкольниками и школьниками г. Калининграда и области. </a:t>
            </a:r>
          </a:p>
          <a:p>
            <a:r>
              <a:rPr lang="ru-RU" sz="5600" dirty="0"/>
              <a:t>За прошедший период более четырех тысяч обучающихся нашего региона посетили следующие мероприятия:</a:t>
            </a:r>
          </a:p>
          <a:p>
            <a:r>
              <a:rPr lang="ru-RU" sz="5600" dirty="0"/>
              <a:t>- Интегрированные занятия по правилам дорожного движения и навыкам управления велосипедом и СИМ;</a:t>
            </a:r>
          </a:p>
          <a:p>
            <a:r>
              <a:rPr lang="ru-RU" sz="5600" dirty="0"/>
              <a:t>- Тематические мастер-классы по привитию практических навыков безопасного поведения на дороге;</a:t>
            </a:r>
          </a:p>
          <a:p>
            <a:r>
              <a:rPr lang="ru-RU" sz="5600" dirty="0"/>
              <a:t>- Участие в профилактических мероприятиях, акциях, проводимых совместно с Управлением ГИБДД по Калининградской области; </a:t>
            </a:r>
          </a:p>
          <a:p>
            <a:r>
              <a:rPr lang="ru-RU" sz="5600" dirty="0"/>
              <a:t>- Профилактические беседы об ответственности за правонарушения в сфере дорожного движения;</a:t>
            </a:r>
          </a:p>
          <a:p>
            <a:r>
              <a:rPr lang="ru-RU" sz="5600" dirty="0"/>
              <a:t>- Мастер-классы по созданию социальных видеороликов, пропагандирующих соблюдение ПДД;</a:t>
            </a:r>
          </a:p>
          <a:p>
            <a:r>
              <a:rPr lang="ru-RU" sz="5600" dirty="0"/>
              <a:t>- Тематические занятия на базе мобильного комплекса «Лаборатория безопасности».</a:t>
            </a:r>
          </a:p>
          <a:p>
            <a:r>
              <a:rPr lang="ru-RU" sz="5600" dirty="0"/>
              <a:t>Приобретение знаний о безопасности на дорогах, правилах дорожного движения (ПДД), необходимых для безопасного движения по дорогам в качестве пешехода, пассажира, водителя велосипеда, средств индивидуальной мобильности (СИМ) помогают обучающимся овладеть умениями применения знаний ПДД в реальных ситуациях, распознавать и анализировать опасные дорожные ситуации, осуществлять правильные действия для предотвращения угрозы жизни и здоровью. Развивает у детей и подростков положительное и сознательное отношение к системе норм поведения, принятых в обществе, соблюдению ПДД как основного инструмента личной безопасности и безопасности окружающих участников дорожного движения.</a:t>
            </a:r>
          </a:p>
          <a:p>
            <a:r>
              <a:rPr lang="ru-RU" sz="5600" dirty="0"/>
              <a:t>Педагоги дополнительного образования МАУДО СЮТ, задействованные в реализации мероприятий центра активно вовлекают в реализацию мероприятий проекта всех заинтересованных лиц, что положительно влияет на распространение передового педагогического опыта, ознакомление педагогического сообщества с результатами работы по реализуемым содержательным направлениям. </a:t>
            </a:r>
            <a:endParaRPr lang="ru-RU"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6255" y="286604"/>
            <a:ext cx="11866418" cy="503106"/>
          </a:xfrm>
        </p:spPr>
        <p:txBody>
          <a:bodyPr>
            <a:normAutofit/>
          </a:bodyPr>
          <a:lstStyle/>
          <a:p>
            <a:pPr algn="ctr"/>
            <a:r>
              <a:rPr lang="ru-RU" sz="2800" b="1" dirty="0"/>
              <a:t>Проблемы, решавшиеся в текущем учебном году, пути их </a:t>
            </a:r>
            <a:r>
              <a:rPr lang="ru-RU" sz="2800" b="1" dirty="0" smtClean="0"/>
              <a:t>решения.</a:t>
            </a:r>
            <a:endParaRPr lang="ru-RU" sz="2800" dirty="0"/>
          </a:p>
        </p:txBody>
      </p:sp>
      <p:sp>
        <p:nvSpPr>
          <p:cNvPr id="3" name="Объект 2"/>
          <p:cNvSpPr>
            <a:spLocks noGrp="1"/>
          </p:cNvSpPr>
          <p:nvPr>
            <p:ph idx="1"/>
          </p:nvPr>
        </p:nvSpPr>
        <p:spPr>
          <a:xfrm>
            <a:off x="344087" y="674095"/>
            <a:ext cx="11510753" cy="5767845"/>
          </a:xfrm>
        </p:spPr>
        <p:txBody>
          <a:bodyPr>
            <a:normAutofit fontScale="85000" lnSpcReduction="20000"/>
          </a:bodyPr>
          <a:lstStyle/>
          <a:p>
            <a:pPr lvl="0"/>
            <a:r>
              <a:rPr lang="ru-RU" dirty="0"/>
              <a:t>Проблема привлечения и сохранности контингента учащихся, особенно среднего и старшего звена решается путём разработки новых программ, реализующих инновационные виды деятельности с привлечением высокотехнологичного оборудования. Более активной работы по организации культурно-массовых мероприятий с детьми и родителями: соревнований, конкурсов, выставок, праздников, акций, как на уровне учреждения, так и на уровне города и области, с привлечением образовательных учреждений, других заинтересованных организаций.</a:t>
            </a:r>
          </a:p>
          <a:p>
            <a:pPr lvl="0"/>
            <a:r>
              <a:rPr lang="ru-RU" dirty="0"/>
              <a:t>При модернизации программ технической направленности приходится решать проблему обновления программного обеспечения, подготовку педагогов, осваивать приемы и навыки работы с новым высокотехнологическим оборудованием, а это влечет за собой высокие материальные затраты. Улучшение материально-технической базы (высокотехнологическое оборудование) происходит на основании перспективного плана развития, согласно которому необходимо пополнять учебную базу наиболее приоритетных направлений. Для этого МАУДО СЮТ изыскивает средства с привлечением сторонних организаций (спонсоров), участие в государственной поддержке в виде грантов и конкурсных </a:t>
            </a:r>
            <a:r>
              <a:rPr lang="ru-RU" dirty="0" err="1"/>
              <a:t>отборов.Еще</a:t>
            </a:r>
            <a:r>
              <a:rPr lang="ru-RU" dirty="0"/>
              <a:t> одной из острых проблем является нехватка квалифицированных педагогических кадров, увлеченных новыми идеями педагогов. В связи с этим, будет продолжена работа по повышению квалификации педагогов, активные мероприятия по привлечению молодых специалистов. </a:t>
            </a:r>
          </a:p>
          <a:p>
            <a:pPr lvl="0"/>
            <a:r>
              <a:rPr lang="ru-RU" dirty="0"/>
              <a:t>Отсутствие (муниципального) </a:t>
            </a:r>
            <a:r>
              <a:rPr lang="ru-RU" dirty="0" err="1"/>
              <a:t>автогородка</a:t>
            </a:r>
            <a:r>
              <a:rPr lang="ru-RU" dirty="0"/>
              <a:t>, в котором возможно проведение занятий в течение всего года, а территория учреждения позволяет построить </a:t>
            </a:r>
            <a:r>
              <a:rPr lang="ru-RU" dirty="0" err="1"/>
              <a:t>автогородок</a:t>
            </a:r>
            <a:r>
              <a:rPr lang="ru-RU" dirty="0"/>
              <a:t>. Создание такого комплекса поможет реализовывать практические занятия по ПДД, популяризировать данное направление, что позволит в дальнейшем увеличить охват детей среднего и старшего возраста и организовать занятия по автоделу, открыть специализированный кабинет по подготовке школьников к дальнейшему получению водительского удостоверения. </a:t>
            </a:r>
          </a:p>
          <a:p>
            <a:pPr lvl="0"/>
            <a:r>
              <a:rPr lang="ru-RU" dirty="0"/>
              <a:t>Работа в системе персонифицированного финансирования дополнительного образования вызывает массу вопросов со стороны родителей. Педагоги дополнительного образования и администрация МАУДО СЮТ проводят непосредственное взаимодействие с уполномоченными </a:t>
            </a:r>
            <a:r>
              <a:rPr lang="ru-RU" dirty="0" smtClean="0"/>
              <a:t>организациями </a:t>
            </a:r>
            <a:r>
              <a:rPr lang="ru-RU" dirty="0"/>
              <a:t>в рамках наполнения «Навигатора» на портале персонифицированного дополнительного образования Калининградской области, а также проводят разъяснительную работу с родителями и законными представителями по вопросам ПФДО.</a:t>
            </a:r>
          </a:p>
          <a:p>
            <a:pPr lvl="0"/>
            <a:r>
              <a:rPr lang="ru-RU" dirty="0"/>
              <a:t>Несмотря на все возникающие проблемы, учреждение осуществляет постоянное развитие, включает новые идеи и технологии в образовательный процесс, при постоянном росте качества предоставляемых услуг, высоком уровне инноваций и трансляции эффективного педагогического, методического и управленческого </a:t>
            </a:r>
            <a:r>
              <a:rPr lang="ru-RU" dirty="0" smtClean="0"/>
              <a:t>опыта.</a:t>
            </a:r>
            <a:endParaRPr lang="ru-RU"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097280" y="309093"/>
            <a:ext cx="10058400" cy="1159099"/>
          </a:xfrm>
        </p:spPr>
        <p:txBody>
          <a:bodyPr>
            <a:noAutofit/>
          </a:bodyPr>
          <a:lstStyle/>
          <a:p>
            <a:pPr algn="ctr"/>
            <a:r>
              <a:rPr lang="ru-RU" sz="2800" dirty="0" smtClean="0"/>
              <a:t>Ежегодно учащиеся Станции юных техников принимают активное участие в массовых мероприятиях различного уровня: от муниципальных до международных. </a:t>
            </a:r>
            <a:endParaRPr lang="ru-RU" sz="2800" dirty="0"/>
          </a:p>
        </p:txBody>
      </p:sp>
      <p:pic>
        <p:nvPicPr>
          <p:cNvPr id="6" name="Объект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97280" y="1825242"/>
            <a:ext cx="3312989" cy="4417320"/>
          </a:xfrm>
        </p:spPr>
      </p:pic>
      <p:pic>
        <p:nvPicPr>
          <p:cNvPr id="7" name="Объект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272047" y="1825242"/>
            <a:ext cx="5883633" cy="4417320"/>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8796" y="128335"/>
            <a:ext cx="10058400" cy="1557056"/>
          </a:xfrm>
        </p:spPr>
        <p:txBody>
          <a:bodyPr>
            <a:normAutofit/>
          </a:bodyPr>
          <a:lstStyle/>
          <a:p>
            <a:pPr algn="ctr"/>
            <a:r>
              <a:rPr lang="ru-RU" sz="2800" b="1" dirty="0" smtClean="0"/>
              <a:t>МЕРОПРИЯТИЯ МЕЖДУНАРОДНОГО УРОВНЯ</a:t>
            </a:r>
            <a:r>
              <a:rPr lang="ru-RU" sz="2800" dirty="0" smtClean="0"/>
              <a:t/>
            </a:r>
            <a:br>
              <a:rPr lang="ru-RU" sz="2800" dirty="0" smtClean="0"/>
            </a:br>
            <a:r>
              <a:rPr lang="ru-RU" sz="2800" dirty="0" smtClean="0"/>
              <a:t>Международный конкурс детский конкурс «Школьный патент – шаг в будущее!»</a:t>
            </a:r>
            <a:endParaRPr lang="ru-RU" sz="2800" dirty="0"/>
          </a:p>
        </p:txBody>
      </p:sp>
      <p:sp>
        <p:nvSpPr>
          <p:cNvPr id="4" name="Объект 3"/>
          <p:cNvSpPr>
            <a:spLocks noGrp="1"/>
          </p:cNvSpPr>
          <p:nvPr>
            <p:ph sz="half" idx="2"/>
          </p:nvPr>
        </p:nvSpPr>
        <p:spPr>
          <a:xfrm>
            <a:off x="177729" y="1845735"/>
            <a:ext cx="4937760" cy="4023360"/>
          </a:xfrm>
        </p:spPr>
        <p:txBody>
          <a:bodyPr/>
          <a:lstStyle/>
          <a:p>
            <a:r>
              <a:rPr lang="ru-RU" smtClean="0"/>
              <a:t> </a:t>
            </a:r>
            <a:endParaRPr lang="ru-RU"/>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55703" y="1845735"/>
            <a:ext cx="3626068" cy="2563742"/>
          </a:xfr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9431" y="1845735"/>
            <a:ext cx="3424524" cy="2421246"/>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8627" y="3311438"/>
            <a:ext cx="4198215" cy="296826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800" dirty="0" smtClean="0"/>
              <a:t>Ежегодно обучающиеся и педагоги станции принимают участие в </a:t>
            </a:r>
            <a:r>
              <a:rPr lang="ru-RU" sz="2800" dirty="0"/>
              <a:t> международном историческом диктанте на тему событий Великой отечественной </a:t>
            </a:r>
            <a:r>
              <a:rPr lang="ru-RU" sz="2800" dirty="0" smtClean="0"/>
              <a:t>войны, который проводится с 2019 года для популяризации изучения ВОВ.</a:t>
            </a:r>
            <a:endParaRPr lang="ru-RU" sz="2800" dirty="0"/>
          </a:p>
        </p:txBody>
      </p:sp>
      <p:pic>
        <p:nvPicPr>
          <p:cNvPr id="6" name="Объект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75300" y="1846262"/>
            <a:ext cx="3153748" cy="4458179"/>
          </a:xfrm>
        </p:spPr>
      </p:pic>
      <p:pic>
        <p:nvPicPr>
          <p:cNvPr id="7" name="Объект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66719" y="1846263"/>
            <a:ext cx="3153748" cy="4458179"/>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200" dirty="0" smtClean="0"/>
              <a:t>Обучающиеся станции стали финалистами </a:t>
            </a:r>
            <a:r>
              <a:rPr lang="ru-RU" sz="3200" dirty="0"/>
              <a:t>конкурса «Янтарная нота — зажги </a:t>
            </a:r>
            <a:r>
              <a:rPr lang="ru-RU" sz="3200" dirty="0" smtClean="0"/>
              <a:t>звезду» в </a:t>
            </a:r>
            <a:r>
              <a:rPr lang="ru-RU" sz="3200" dirty="0"/>
              <a:t>рамках международного проекта «Паруса </a:t>
            </a:r>
            <a:r>
              <a:rPr lang="ru-RU" sz="3200" dirty="0" smtClean="0"/>
              <a:t>Духа» </a:t>
            </a:r>
            <a:endParaRPr lang="ru-RU" sz="3200" dirty="0"/>
          </a:p>
        </p:txBody>
      </p:sp>
      <p:pic>
        <p:nvPicPr>
          <p:cNvPr id="8" name="Объект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847688" y="1867284"/>
            <a:ext cx="5769474" cy="3849321"/>
          </a:xfrm>
        </p:spPr>
      </p:pic>
      <p:pic>
        <p:nvPicPr>
          <p:cNvPr id="7" name="Объект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344749" y="1867284"/>
            <a:ext cx="4022725" cy="4022725"/>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200" dirty="0" smtClean="0"/>
              <a:t>Учащиеся объединения «</a:t>
            </a:r>
            <a:r>
              <a:rPr lang="ru-RU" sz="3200" dirty="0" err="1" smtClean="0"/>
              <a:t>АртКолор</a:t>
            </a:r>
            <a:r>
              <a:rPr lang="ru-RU" sz="3200" dirty="0" smtClean="0"/>
              <a:t>» вошли в </a:t>
            </a:r>
            <a:r>
              <a:rPr lang="ru-RU" sz="3200" dirty="0" err="1" smtClean="0"/>
              <a:t>лонг</a:t>
            </a:r>
            <a:r>
              <a:rPr lang="ru-RU" sz="3200" dirty="0" smtClean="0"/>
              <a:t> лист Международного конкурса детского рисунка «Моя Россия»</a:t>
            </a:r>
            <a:endParaRPr lang="ru-RU" sz="3200" dirty="0"/>
          </a:p>
        </p:txBody>
      </p:sp>
      <p:pic>
        <p:nvPicPr>
          <p:cNvPr id="8" name="Объект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24595" y="1846263"/>
            <a:ext cx="2845705" cy="4022725"/>
          </a:xfrm>
        </p:spPr>
      </p:pic>
      <p:pic>
        <p:nvPicPr>
          <p:cNvPr id="9" name="Объект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052224" y="1846263"/>
            <a:ext cx="2845705" cy="4022725"/>
          </a:xfrm>
        </p:spPr>
      </p:pic>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1419" y="1846263"/>
            <a:ext cx="2919686" cy="41273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6143" y="125123"/>
            <a:ext cx="8843554" cy="1181164"/>
          </a:xfrm>
        </p:spPr>
        <p:txBody>
          <a:bodyPr>
            <a:noAutofit/>
          </a:bodyPr>
          <a:lstStyle/>
          <a:p>
            <a:pPr algn="ctr"/>
            <a:r>
              <a:rPr lang="ru-RU" sz="2800" b="1" dirty="0" smtClean="0"/>
              <a:t>МЕРОПРИЯТИЯ ВСЕРОССИЙСКОГО УРОВНЯ</a:t>
            </a:r>
            <a:r>
              <a:rPr lang="ru-RU" sz="2800" dirty="0" smtClean="0"/>
              <a:t/>
            </a:r>
            <a:br>
              <a:rPr lang="ru-RU" sz="2800" dirty="0" smtClean="0"/>
            </a:br>
            <a:endParaRPr lang="ru-RU" sz="2800" dirty="0"/>
          </a:p>
        </p:txBody>
      </p:sp>
      <p:sp>
        <p:nvSpPr>
          <p:cNvPr id="9" name="Объект 8"/>
          <p:cNvSpPr>
            <a:spLocks noGrp="1"/>
          </p:cNvSpPr>
          <p:nvPr>
            <p:ph sz="quarter" idx="4"/>
          </p:nvPr>
        </p:nvSpPr>
        <p:spPr>
          <a:xfrm>
            <a:off x="6217920" y="1972491"/>
            <a:ext cx="4937760" cy="3896603"/>
          </a:xfrm>
        </p:spPr>
        <p:txBody>
          <a:bodyPr>
            <a:normAutofit/>
          </a:bodyPr>
          <a:lstStyle/>
          <a:p>
            <a:pPr algn="ctr"/>
            <a:endParaRPr lang="ru-RU" dirty="0" smtClean="0"/>
          </a:p>
          <a:p>
            <a:pPr algn="ctr"/>
            <a:r>
              <a:rPr lang="ru-RU" dirty="0" smtClean="0"/>
              <a:t>Фестиваль </a:t>
            </a:r>
            <a:r>
              <a:rPr lang="ru-RU" dirty="0"/>
              <a:t>«Цифровое будущее России 2022» в Калининградской области </a:t>
            </a:r>
            <a:r>
              <a:rPr lang="ru-RU" dirty="0" smtClean="0"/>
              <a:t>проводился </a:t>
            </a:r>
            <a:r>
              <a:rPr lang="ru-RU" dirty="0"/>
              <a:t>уже в шестой раз. </a:t>
            </a:r>
            <a:r>
              <a:rPr lang="ru-RU" dirty="0" smtClean="0"/>
              <a:t>Учащиеся </a:t>
            </a:r>
            <a:r>
              <a:rPr lang="ru-RU" dirty="0"/>
              <a:t>Станции юных техников отлично проявили себя в разных категориях соревнований!</a:t>
            </a:r>
          </a:p>
          <a:p>
            <a:pPr marL="0" indent="0" algn="ctr">
              <a:buNone/>
            </a:pPr>
            <a:r>
              <a:rPr lang="ru-RU" dirty="0" smtClean="0"/>
              <a:t>Специальный </a:t>
            </a:r>
            <a:r>
              <a:rPr lang="ru-RU" dirty="0"/>
              <a:t>приз НТИ - </a:t>
            </a:r>
            <a:r>
              <a:rPr lang="ru-RU" dirty="0" err="1"/>
              <a:t>Дженуарди</a:t>
            </a:r>
            <a:r>
              <a:rPr lang="ru-RU" dirty="0"/>
              <a:t> Альберто, </a:t>
            </a:r>
            <a:r>
              <a:rPr lang="ru-RU" dirty="0" err="1"/>
              <a:t>Трущелёв</a:t>
            </a:r>
            <a:r>
              <a:rPr lang="ru-RU" dirty="0"/>
              <a:t> Филипп - "Флаг РФ" </a:t>
            </a:r>
            <a:endParaRPr lang="ru-RU" dirty="0" smtClean="0"/>
          </a:p>
          <a:p>
            <a:pPr marL="0" indent="0" algn="ctr">
              <a:buNone/>
            </a:pPr>
            <a:r>
              <a:rPr lang="ru-RU" dirty="0" smtClean="0"/>
              <a:t>1 </a:t>
            </a:r>
            <a:r>
              <a:rPr lang="ru-RU" dirty="0"/>
              <a:t>место - </a:t>
            </a:r>
            <a:r>
              <a:rPr lang="ru-RU" dirty="0" err="1"/>
              <a:t>Андрюхин</a:t>
            </a:r>
            <a:r>
              <a:rPr lang="ru-RU" dirty="0"/>
              <a:t> Павел - Индивидуальный творческий </a:t>
            </a:r>
            <a:r>
              <a:rPr lang="ru-RU" dirty="0" smtClean="0"/>
              <a:t>проект</a:t>
            </a:r>
          </a:p>
          <a:p>
            <a:pPr marL="0" indent="0" algn="ctr">
              <a:buNone/>
            </a:pPr>
            <a:r>
              <a:rPr lang="ru-RU" dirty="0" smtClean="0"/>
              <a:t>3 место - </a:t>
            </a:r>
            <a:r>
              <a:rPr lang="ru-RU" dirty="0" err="1" smtClean="0"/>
              <a:t>Муравщик</a:t>
            </a:r>
            <a:r>
              <a:rPr lang="ru-RU" dirty="0" smtClean="0"/>
              <a:t> Артём - «Шорт-трек»</a:t>
            </a:r>
            <a:endParaRPr lang="ru-RU" dirty="0"/>
          </a:p>
        </p:txBody>
      </p:sp>
      <p:pic>
        <p:nvPicPr>
          <p:cNvPr id="4" name="Объект 3"/>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237578" y="1972491"/>
            <a:ext cx="2292381" cy="4259695"/>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1277" y="509450"/>
            <a:ext cx="9345317" cy="1045029"/>
          </a:xfrm>
        </p:spPr>
        <p:txBody>
          <a:bodyPr>
            <a:noAutofit/>
          </a:bodyPr>
          <a:lstStyle/>
          <a:p>
            <a:pPr algn="ctr"/>
            <a:r>
              <a:rPr lang="ru-RU" sz="2400" dirty="0"/>
              <a:t>18 февраля прошло награждение Всероссийского конкурса «</a:t>
            </a:r>
            <a:r>
              <a:rPr lang="ru-RU" sz="2400" dirty="0" err="1"/>
              <a:t>Лето.Лагерь.Like</a:t>
            </a:r>
            <a:r>
              <a:rPr lang="ru-RU" sz="2400" dirty="0"/>
              <a:t>», которое состоялось в Москве в КЦ «Вдохновение».</a:t>
            </a:r>
            <a:br>
              <a:rPr lang="ru-RU" sz="2400" dirty="0"/>
            </a:br>
            <a:r>
              <a:rPr lang="ru-RU" sz="2400" dirty="0"/>
              <a:t>2 место </a:t>
            </a:r>
            <a:r>
              <a:rPr lang="ru-RU" sz="2400" dirty="0" smtClean="0"/>
              <a:t>занял </a:t>
            </a:r>
            <a:r>
              <a:rPr lang="ru-RU" sz="2400" dirty="0" err="1" smtClean="0"/>
              <a:t>Доткаев</a:t>
            </a:r>
            <a:r>
              <a:rPr lang="ru-RU" sz="2400" dirty="0" smtClean="0"/>
              <a:t> </a:t>
            </a:r>
            <a:r>
              <a:rPr lang="ru-RU" sz="2400" dirty="0"/>
              <a:t>Валерий в</a:t>
            </a:r>
            <a:r>
              <a:rPr lang="ru-RU" sz="2400" dirty="0" smtClean="0"/>
              <a:t> категории </a:t>
            </a:r>
            <a:r>
              <a:rPr lang="ru-RU" sz="2400" dirty="0"/>
              <a:t>"Фотография"</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057797" y="1846263"/>
            <a:ext cx="3017043" cy="4022725"/>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18238" y="2006204"/>
            <a:ext cx="4937125" cy="3702843"/>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800" dirty="0" err="1" smtClean="0"/>
              <a:t>Машурик</a:t>
            </a:r>
            <a:r>
              <a:rPr lang="ru-RU" sz="2800" dirty="0" smtClean="0"/>
              <a:t> Дарья и Данко Таисия заняли второе место в номинации «Игра» Всероссийского конкурса </a:t>
            </a:r>
            <a:r>
              <a:rPr lang="ru-RU" sz="2800" dirty="0"/>
              <a:t>«БЕЗОПАСНАЯ ДОРОГА - ДЕТЯМ»</a:t>
            </a:r>
          </a:p>
        </p:txBody>
      </p:sp>
      <p:pic>
        <p:nvPicPr>
          <p:cNvPr id="7" name="Объект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129070" y="2922534"/>
            <a:ext cx="2079929" cy="2902227"/>
          </a:xfrm>
        </p:spPr>
      </p:pic>
      <p:pic>
        <p:nvPicPr>
          <p:cNvPr id="8" name="Объект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24303" y="1890490"/>
            <a:ext cx="4937125" cy="3934271"/>
          </a:xfrm>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838" y="1890490"/>
            <a:ext cx="2079929" cy="29022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9977" y="182881"/>
            <a:ext cx="9797143" cy="1280159"/>
          </a:xfrm>
        </p:spPr>
        <p:txBody>
          <a:bodyPr>
            <a:noAutofit/>
          </a:bodyPr>
          <a:lstStyle/>
          <a:p>
            <a:pPr algn="ctr"/>
            <a:r>
              <a:rPr lang="ru-RU" sz="2800" dirty="0"/>
              <a:t>Учащиеся детско-юношеской автошколы приняли участие во Всероссийской электронной олимпиаде по пожарной </a:t>
            </a:r>
            <a:r>
              <a:rPr lang="ru-RU" sz="2800" dirty="0" smtClean="0"/>
              <a:t>безопасности.</a:t>
            </a:r>
            <a:endParaRPr lang="ru-RU" sz="2800" dirty="0"/>
          </a:p>
        </p:txBody>
      </p:sp>
      <p:pic>
        <p:nvPicPr>
          <p:cNvPr id="7" name="Объект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60937" y="1949912"/>
            <a:ext cx="4178606" cy="2955689"/>
          </a:xfrm>
        </p:spPr>
      </p:pic>
      <p:pic>
        <p:nvPicPr>
          <p:cNvPr id="8" name="Объект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102655" y="1949912"/>
            <a:ext cx="4028852" cy="2845376"/>
          </a:xfrm>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4307" y="3552495"/>
            <a:ext cx="3825906" cy="27062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39" y="540912"/>
            <a:ext cx="10476411" cy="830688"/>
          </a:xfrm>
        </p:spPr>
        <p:txBody>
          <a:bodyPr>
            <a:noAutofit/>
          </a:bodyPr>
          <a:lstStyle/>
          <a:p>
            <a:pPr algn="ctr"/>
            <a:r>
              <a:rPr lang="ru-RU" sz="2800" dirty="0" smtClean="0"/>
              <a:t>Всероссийский конкурс </a:t>
            </a:r>
            <a:r>
              <a:rPr lang="ru-RU" sz="2800" dirty="0"/>
              <a:t>для детей дошкольного возраста "ДОШКОЛЬНЫЙ ПАТЕНТ - ВЗГЛЯД В БУДУЩЕЕ!"</a:t>
            </a:r>
          </a:p>
        </p:txBody>
      </p:sp>
      <p:sp>
        <p:nvSpPr>
          <p:cNvPr id="3" name="Объект 2"/>
          <p:cNvSpPr>
            <a:spLocks noGrp="1"/>
          </p:cNvSpPr>
          <p:nvPr>
            <p:ph sz="half" idx="2"/>
          </p:nvPr>
        </p:nvSpPr>
        <p:spPr>
          <a:xfrm>
            <a:off x="6558456" y="2469931"/>
            <a:ext cx="4614043" cy="2396359"/>
          </a:xfrm>
        </p:spPr>
        <p:txBody>
          <a:bodyPr/>
          <a:lstStyle/>
          <a:p>
            <a:r>
              <a:rPr lang="ru-RU" dirty="0" smtClean="0"/>
              <a:t>В этом году впервые обучающаяся станции приняла участие во всероссийском конкурсе </a:t>
            </a:r>
            <a:r>
              <a:rPr lang="ru-RU" dirty="0"/>
              <a:t>для детей дошкольного возраста "ДОШКОЛЬНЫЙ ПАТЕНТ - ВЗГЛЯД В БУДУЩЕЕ</a:t>
            </a:r>
            <a:r>
              <a:rPr lang="ru-RU" dirty="0" smtClean="0"/>
              <a:t>!« и заняла почетное третье место!</a:t>
            </a:r>
            <a:endParaRPr lang="ru-RU"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301121" y="1835316"/>
            <a:ext cx="3006603" cy="4250173"/>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67425"/>
            <a:ext cx="10058400" cy="1518419"/>
          </a:xfrm>
        </p:spPr>
        <p:txBody>
          <a:bodyPr>
            <a:noAutofit/>
          </a:bodyPr>
          <a:lstStyle/>
          <a:p>
            <a:pPr algn="ctr"/>
            <a:r>
              <a:rPr lang="ru-RU" sz="2800" dirty="0"/>
              <a:t>Обучающиеся детско-юношеской автошколы приняли участие </a:t>
            </a:r>
            <a:r>
              <a:rPr lang="ru-RU" sz="2800" dirty="0" smtClean="0"/>
              <a:t>во Всероссийском правовом (юридическом) диктанте.</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81364" y="1846263"/>
            <a:ext cx="2728486" cy="3857023"/>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424522" y="1846263"/>
            <a:ext cx="2731158" cy="3860800"/>
          </a:xfr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1606" y="1846263"/>
            <a:ext cx="2731159" cy="3860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35088"/>
            <a:ext cx="10058400" cy="1450757"/>
          </a:xfrm>
        </p:spPr>
        <p:txBody>
          <a:bodyPr>
            <a:noAutofit/>
          </a:bodyPr>
          <a:lstStyle/>
          <a:p>
            <a:pPr algn="ctr"/>
            <a:r>
              <a:rPr lang="ru-RU" sz="2800" dirty="0" smtClean="0"/>
              <a:t>.</a:t>
            </a:r>
            <a:r>
              <a:rPr lang="ru-RU" sz="2800" dirty="0"/>
              <a:t/>
            </a:r>
            <a:br>
              <a:rPr lang="ru-RU" sz="2800" dirty="0"/>
            </a:br>
            <a:r>
              <a:rPr lang="ru-RU" sz="2800" dirty="0"/>
              <a:t/>
            </a:r>
            <a:br>
              <a:rPr lang="ru-RU" sz="2800" dirty="0"/>
            </a:br>
            <a:r>
              <a:rPr lang="ru-RU" sz="2000" dirty="0" err="1" smtClean="0"/>
              <a:t>Хасьянова</a:t>
            </a:r>
            <a:r>
              <a:rPr lang="ru-RU" sz="2000" dirty="0" smtClean="0"/>
              <a:t> </a:t>
            </a:r>
            <a:r>
              <a:rPr lang="ru-RU" sz="2000" dirty="0"/>
              <a:t>Виктория стала ПОБЕДИТЕЛЕМ </a:t>
            </a:r>
            <a:r>
              <a:rPr lang="ru-RU" sz="2000" dirty="0" smtClean="0"/>
              <a:t>всероссийского конкурса </a:t>
            </a:r>
            <a:r>
              <a:rPr lang="ru-RU" sz="2000" dirty="0"/>
              <a:t>юных сказочников "Территория сказок", который проводился в рамках проекта «Территория сказок: формирование культурного единства России и Донбасса детскими писателями и юными сказочниками» при поддержке Президентского фонда культурных </a:t>
            </a:r>
            <a:r>
              <a:rPr lang="ru-RU" sz="2000" dirty="0" smtClean="0"/>
              <a:t>инициатив</a:t>
            </a:r>
            <a:r>
              <a:rPr lang="ru-RU" sz="2000" dirty="0"/>
              <a:t>.</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109944" y="1846263"/>
            <a:ext cx="2912750" cy="4022725"/>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156853" y="1846262"/>
            <a:ext cx="2912750" cy="4022725"/>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09331"/>
            <a:ext cx="10058400" cy="1450757"/>
          </a:xfrm>
        </p:spPr>
        <p:txBody>
          <a:bodyPr>
            <a:noAutofit/>
          </a:bodyPr>
          <a:lstStyle/>
          <a:p>
            <a:pPr algn="ctr"/>
            <a:r>
              <a:rPr lang="ru-RU" sz="2800" b="1" dirty="0" smtClean="0"/>
              <a:t>МЕРОПРИЯТИЯ РЕГИОНАЛЬНОГО УРОВНЯ</a:t>
            </a:r>
            <a:r>
              <a:rPr lang="ru-RU" sz="2800" dirty="0" smtClean="0"/>
              <a:t/>
            </a:r>
            <a:br>
              <a:rPr lang="ru-RU" sz="2800" dirty="0" smtClean="0"/>
            </a:b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24923" y="1845735"/>
            <a:ext cx="3519490" cy="2488389"/>
          </a:xfrm>
        </p:spPr>
      </p:pic>
      <p:sp>
        <p:nvSpPr>
          <p:cNvPr id="4" name="Объект 3"/>
          <p:cNvSpPr>
            <a:spLocks noGrp="1"/>
          </p:cNvSpPr>
          <p:nvPr>
            <p:ph sz="half" idx="2"/>
          </p:nvPr>
        </p:nvSpPr>
        <p:spPr/>
        <p:txBody>
          <a:bodyPr>
            <a:normAutofit fontScale="62500" lnSpcReduction="20000"/>
          </a:bodyPr>
          <a:lstStyle/>
          <a:p>
            <a:r>
              <a:rPr lang="ru-RU" dirty="0"/>
              <a:t>С 7 по 28 </a:t>
            </a:r>
            <a:r>
              <a:rPr lang="ru-RU" dirty="0" smtClean="0"/>
              <a:t>октября 2023 года </a:t>
            </a:r>
            <a:r>
              <a:rPr lang="ru-RU" dirty="0"/>
              <a:t>Муниципальное автономное образовательное учреждение дополнительного образования детей "Дом детского творчества" г. Балтийска проводил Открытую областную онлайн выставку работ научно-технического творчества «Техника для мира-2022».</a:t>
            </a:r>
          </a:p>
          <a:p>
            <a:r>
              <a:rPr lang="ru-RU" dirty="0" smtClean="0"/>
              <a:t>1 </a:t>
            </a:r>
            <a:r>
              <a:rPr lang="ru-RU" dirty="0"/>
              <a:t>место - "Неизведанная вселенная" - Полищук </a:t>
            </a:r>
            <a:r>
              <a:rPr lang="ru-RU" dirty="0" smtClean="0"/>
              <a:t>Мирослава</a:t>
            </a:r>
            <a:endParaRPr lang="ru-RU" dirty="0"/>
          </a:p>
          <a:p>
            <a:r>
              <a:rPr lang="ru-RU" dirty="0" smtClean="0"/>
              <a:t>1 </a:t>
            </a:r>
            <a:r>
              <a:rPr lang="ru-RU" dirty="0"/>
              <a:t>место - "Космический корабль "Протон" - Рыбникова </a:t>
            </a:r>
            <a:r>
              <a:rPr lang="ru-RU" dirty="0" smtClean="0"/>
              <a:t>Александра</a:t>
            </a:r>
            <a:endParaRPr lang="ru-RU" dirty="0"/>
          </a:p>
          <a:p>
            <a:r>
              <a:rPr lang="ru-RU" dirty="0" smtClean="0"/>
              <a:t>1 </a:t>
            </a:r>
            <a:r>
              <a:rPr lang="ru-RU" dirty="0"/>
              <a:t>место - "Кто зажигает звезды?" - </a:t>
            </a:r>
            <a:r>
              <a:rPr lang="ru-RU" dirty="0" err="1"/>
              <a:t>Балтутите</a:t>
            </a:r>
            <a:r>
              <a:rPr lang="ru-RU" dirty="0"/>
              <a:t> Ангелина, Кононова Альбина, </a:t>
            </a:r>
            <a:r>
              <a:rPr lang="ru-RU" dirty="0" err="1"/>
              <a:t>Петрайтите</a:t>
            </a:r>
            <a:r>
              <a:rPr lang="ru-RU" dirty="0"/>
              <a:t> Виолетта, Романова Вера, </a:t>
            </a:r>
            <a:r>
              <a:rPr lang="ru-RU" dirty="0" err="1"/>
              <a:t>Рабкова</a:t>
            </a:r>
            <a:r>
              <a:rPr lang="ru-RU" dirty="0"/>
              <a:t> </a:t>
            </a:r>
            <a:r>
              <a:rPr lang="ru-RU" dirty="0" smtClean="0"/>
              <a:t>Мария</a:t>
            </a:r>
            <a:endParaRPr lang="ru-RU" dirty="0"/>
          </a:p>
          <a:p>
            <a:r>
              <a:rPr lang="ru-RU" dirty="0" smtClean="0"/>
              <a:t>1 </a:t>
            </a:r>
            <a:r>
              <a:rPr lang="ru-RU" dirty="0"/>
              <a:t>место - "Скафандр для туристических полетов в космос" - Голуб Владислав </a:t>
            </a:r>
            <a:endParaRPr lang="ru-RU" dirty="0" smtClean="0"/>
          </a:p>
          <a:p>
            <a:r>
              <a:rPr lang="ru-RU" dirty="0" smtClean="0"/>
              <a:t>2 </a:t>
            </a:r>
            <a:r>
              <a:rPr lang="ru-RU" dirty="0"/>
              <a:t>место - "Проект творческой работы по моделированию ночника "Планета-Земля" - Деменкова Мария и Макеева </a:t>
            </a:r>
            <a:r>
              <a:rPr lang="ru-RU" dirty="0" smtClean="0"/>
              <a:t>Александра</a:t>
            </a:r>
            <a:endParaRPr lang="ru-RU" dirty="0"/>
          </a:p>
          <a:p>
            <a:r>
              <a:rPr lang="ru-RU" dirty="0" smtClean="0"/>
              <a:t>3 </a:t>
            </a:r>
            <a:r>
              <a:rPr lang="ru-RU" dirty="0"/>
              <a:t>место - "Межгалактическое соседство" - </a:t>
            </a:r>
            <a:r>
              <a:rPr lang="ru-RU" dirty="0" err="1"/>
              <a:t>Завгородняя</a:t>
            </a:r>
            <a:r>
              <a:rPr lang="ru-RU" dirty="0"/>
              <a:t> Камилла, </a:t>
            </a:r>
            <a:r>
              <a:rPr lang="ru-RU" dirty="0" err="1"/>
              <a:t>Машурик</a:t>
            </a:r>
            <a:r>
              <a:rPr lang="ru-RU" dirty="0"/>
              <a:t> </a:t>
            </a:r>
            <a:r>
              <a:rPr lang="ru-RU" dirty="0" smtClean="0"/>
              <a:t>Дарья</a:t>
            </a:r>
            <a:endParaRPr lang="ru-RU" dirty="0"/>
          </a:p>
          <a:p>
            <a:r>
              <a:rPr lang="ru-RU" dirty="0" smtClean="0"/>
              <a:t>3 </a:t>
            </a:r>
            <a:r>
              <a:rPr lang="ru-RU" dirty="0"/>
              <a:t>место - "Планетоходы" - Алексеев Алекс, Постников Максим, </a:t>
            </a:r>
            <a:r>
              <a:rPr lang="ru-RU" dirty="0" err="1"/>
              <a:t>Манахов</a:t>
            </a:r>
            <a:r>
              <a:rPr lang="ru-RU" dirty="0"/>
              <a:t> </a:t>
            </a:r>
            <a:r>
              <a:rPr lang="ru-RU" dirty="0" smtClean="0"/>
              <a:t>Андрей</a:t>
            </a:r>
            <a:endParaRPr lang="ru-RU" dirty="0"/>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8768" y="3700633"/>
            <a:ext cx="3637712" cy="25834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800" dirty="0" err="1" smtClean="0"/>
              <a:t>Хасьянова</a:t>
            </a:r>
            <a:r>
              <a:rPr lang="ru-RU" sz="2800" dirty="0" smtClean="0"/>
              <a:t> Виктория и </a:t>
            </a:r>
            <a:r>
              <a:rPr lang="ru-RU" sz="2800" dirty="0" err="1" smtClean="0"/>
              <a:t>Наумчук</a:t>
            </a:r>
            <a:r>
              <a:rPr lang="ru-RU" sz="2800" dirty="0" smtClean="0"/>
              <a:t> Ярослава </a:t>
            </a:r>
            <a:r>
              <a:rPr lang="ru-RU" sz="2800" dirty="0"/>
              <a:t>стали победительницами </a:t>
            </a:r>
            <a:r>
              <a:rPr lang="ru-RU" sz="2800" dirty="0" smtClean="0"/>
              <a:t>областного конкурса детских плакатов по пропаганде безопасности дорожного движения </a:t>
            </a:r>
            <a:r>
              <a:rPr lang="ru-RU" sz="2800" dirty="0"/>
              <a:t>"ЮИД 50 ЛЕТ"</a:t>
            </a:r>
          </a:p>
        </p:txBody>
      </p:sp>
      <p:pic>
        <p:nvPicPr>
          <p:cNvPr id="4" name="Объект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102752" y="1846263"/>
            <a:ext cx="2942214" cy="4225521"/>
          </a:xfr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9731" y="1846263"/>
            <a:ext cx="2481317" cy="40227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40" y="178676"/>
            <a:ext cx="10058400" cy="1030946"/>
          </a:xfrm>
        </p:spPr>
        <p:txBody>
          <a:bodyPr>
            <a:normAutofit/>
          </a:bodyPr>
          <a:lstStyle/>
          <a:p>
            <a:pPr algn="ctr"/>
            <a:r>
              <a:rPr lang="ru-RU" sz="3200" b="1" dirty="0" smtClean="0"/>
              <a:t>Творческий </a:t>
            </a:r>
            <a:r>
              <a:rPr lang="ru-RU" sz="3200" b="1" dirty="0"/>
              <a:t>конкурс «Ребенок и право</a:t>
            </a:r>
            <a:r>
              <a:rPr lang="ru-RU" sz="3200" b="1" dirty="0" smtClean="0"/>
              <a:t>» </a:t>
            </a:r>
            <a:endParaRPr lang="ru-RU" sz="3200" b="1" dirty="0"/>
          </a:p>
        </p:txBody>
      </p:sp>
      <p:sp>
        <p:nvSpPr>
          <p:cNvPr id="3" name="Объект 2"/>
          <p:cNvSpPr>
            <a:spLocks noGrp="1"/>
          </p:cNvSpPr>
          <p:nvPr>
            <p:ph sz="half" idx="1"/>
          </p:nvPr>
        </p:nvSpPr>
        <p:spPr>
          <a:xfrm>
            <a:off x="1097280" y="1772162"/>
            <a:ext cx="4937760" cy="4023359"/>
          </a:xfrm>
        </p:spPr>
        <p:txBody>
          <a:bodyPr>
            <a:normAutofit fontScale="92500" lnSpcReduction="10000"/>
          </a:bodyPr>
          <a:lstStyle/>
          <a:p>
            <a:pPr algn="ctr"/>
            <a:r>
              <a:rPr lang="ru-RU" dirty="0" smtClean="0"/>
              <a:t>Ежегодно в преддверии Дня правовой помощи детям и Всемирного дня ребенка Уполномоченным по правам ребенка в Калининградской области проводится творческий конкурс «Ребенок и право», в рамках которого школьникам предлагается порассуждать об их гражданских правах, проблемах в реализации прав несовершеннолетних в формате творческой работы.</a:t>
            </a:r>
          </a:p>
          <a:p>
            <a:pPr algn="ctr"/>
            <a:r>
              <a:rPr lang="ru-RU" dirty="0" smtClean="0"/>
              <a:t>Победители в номинации «Право на культурно-нравственное развитие»:</a:t>
            </a:r>
          </a:p>
          <a:p>
            <a:pPr algn="ctr"/>
            <a:r>
              <a:rPr lang="ru-RU" dirty="0" err="1" smtClean="0"/>
              <a:t>Трущелев</a:t>
            </a:r>
            <a:r>
              <a:rPr lang="ru-RU" dirty="0" smtClean="0"/>
              <a:t> Филипп и </a:t>
            </a:r>
            <a:r>
              <a:rPr lang="ru-RU" dirty="0" err="1" smtClean="0"/>
              <a:t>Трущелёв</a:t>
            </a:r>
            <a:r>
              <a:rPr lang="ru-RU" dirty="0" smtClean="0"/>
              <a:t> Архип - видеоролик "Право на культурно-нравственное развитие"</a:t>
            </a:r>
            <a:endParaRPr lang="ru-RU" dirty="0"/>
          </a:p>
        </p:txBody>
      </p:sp>
      <p:pic>
        <p:nvPicPr>
          <p:cNvPr id="5" name="Объект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65383" y="1932419"/>
            <a:ext cx="4937125" cy="3702843"/>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65371" y="1888304"/>
            <a:ext cx="3122217" cy="4413606"/>
          </a:xfrm>
        </p:spPr>
      </p:pic>
      <p:sp>
        <p:nvSpPr>
          <p:cNvPr id="5" name="Заголовок 4"/>
          <p:cNvSpPr>
            <a:spLocks noGrp="1"/>
          </p:cNvSpPr>
          <p:nvPr>
            <p:ph type="title"/>
          </p:nvPr>
        </p:nvSpPr>
        <p:spPr/>
        <p:txBody>
          <a:bodyPr>
            <a:normAutofit fontScale="90000"/>
          </a:bodyPr>
          <a:lstStyle/>
          <a:p>
            <a:pPr algn="ctr"/>
            <a:r>
              <a:rPr lang="ru-RU" dirty="0"/>
              <a:t/>
            </a:r>
            <a:br>
              <a:rPr lang="ru-RU" dirty="0"/>
            </a:br>
            <a:r>
              <a:rPr lang="ru-RU" sz="3100" dirty="0" err="1" smtClean="0"/>
              <a:t>Трущелев</a:t>
            </a:r>
            <a:r>
              <a:rPr lang="ru-RU" sz="3100" dirty="0" smtClean="0"/>
              <a:t> </a:t>
            </a:r>
            <a:r>
              <a:rPr lang="ru-RU" sz="3100" dirty="0"/>
              <a:t>Филипп занял 2 место </a:t>
            </a:r>
            <a:r>
              <a:rPr lang="ru-RU" sz="3100" dirty="0" smtClean="0"/>
              <a:t>в региональном этапе </a:t>
            </a:r>
            <a:r>
              <a:rPr lang="ru-RU" sz="3100" dirty="0"/>
              <a:t>Всероссийского конкурса «Моя малая родина: природа, культура и </a:t>
            </a:r>
            <a:r>
              <a:rPr lang="ru-RU" sz="3100" dirty="0" smtClean="0"/>
              <a:t>этнос» с </a:t>
            </a:r>
            <a:r>
              <a:rPr lang="ru-RU" sz="3100" dirty="0"/>
              <a:t>проектом "Путешествие по Куршской косе</a:t>
            </a:r>
            <a:r>
              <a:rPr lang="ru-RU" sz="3100" dirty="0" smtClean="0"/>
              <a:t>"</a:t>
            </a:r>
            <a:endParaRPr lang="ru-RU" sz="310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48194"/>
            <a:ext cx="10149840" cy="1092129"/>
          </a:xfrm>
        </p:spPr>
        <p:txBody>
          <a:bodyPr>
            <a:noAutofit/>
          </a:bodyPr>
          <a:lstStyle/>
          <a:p>
            <a:pPr algn="ctr"/>
            <a:r>
              <a:rPr lang="ru-RU" sz="2400" dirty="0"/>
              <a:t>2 место </a:t>
            </a:r>
            <a:r>
              <a:rPr lang="ru-RU" sz="2400" dirty="0" smtClean="0"/>
              <a:t>заняла команда МАУДО СЮТ в российском рейтинговом событии </a:t>
            </a:r>
            <a:r>
              <a:rPr lang="ru-RU" sz="2400" dirty="0"/>
              <a:t>по сценическим и уличным танцевальным направлениям "</a:t>
            </a:r>
            <a:r>
              <a:rPr lang="ru-RU" sz="2400" dirty="0" err="1"/>
              <a:t>DanceFloorMasters</a:t>
            </a:r>
            <a:r>
              <a:rPr lang="ru-RU" sz="2400" dirty="0"/>
              <a:t> 2023</a:t>
            </a:r>
            <a:r>
              <a:rPr lang="ru-RU" sz="2400" dirty="0" smtClean="0"/>
              <a:t>"</a:t>
            </a:r>
            <a:endParaRPr lang="ru-RU" sz="24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225963" y="1846263"/>
            <a:ext cx="3228906" cy="4305209"/>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220607" y="1846263"/>
            <a:ext cx="2761999" cy="4120110"/>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44699"/>
            <a:ext cx="10058400" cy="1100775"/>
          </a:xfrm>
        </p:spPr>
        <p:txBody>
          <a:bodyPr>
            <a:noAutofit/>
          </a:bodyPr>
          <a:lstStyle/>
          <a:p>
            <a:pPr algn="ctr"/>
            <a:r>
              <a:rPr lang="ru-RU" sz="2800" dirty="0" smtClean="0"/>
              <a:t>Обучающиеся объединения «</a:t>
            </a:r>
            <a:r>
              <a:rPr lang="ru-RU" sz="2800" dirty="0" err="1" smtClean="0"/>
              <a:t>Судомоделирование</a:t>
            </a:r>
            <a:r>
              <a:rPr lang="ru-RU" sz="2800" dirty="0" smtClean="0"/>
              <a:t>» стали победителями XXV-</a:t>
            </a:r>
            <a:r>
              <a:rPr lang="ru-RU" sz="2800" dirty="0" err="1" smtClean="0"/>
              <a:t>го</a:t>
            </a:r>
            <a:r>
              <a:rPr lang="ru-RU" sz="2800" dirty="0" smtClean="0"/>
              <a:t> областного конкурса </a:t>
            </a:r>
            <a:r>
              <a:rPr lang="ru-RU" sz="2800" dirty="0"/>
              <a:t>по стендовому судомоделизму, </a:t>
            </a:r>
            <a:r>
              <a:rPr lang="ru-RU" sz="2800" dirty="0" smtClean="0"/>
              <a:t>посвященного </a:t>
            </a:r>
            <a:r>
              <a:rPr lang="ru-RU" sz="2800" dirty="0"/>
              <a:t>Дню защитника Отечества</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71912" y="1846263"/>
            <a:ext cx="3017043" cy="4022725"/>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65231" y="1846263"/>
            <a:ext cx="4022725" cy="4022725"/>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8457" y="372383"/>
            <a:ext cx="10424159" cy="1077594"/>
          </a:xfrm>
        </p:spPr>
        <p:txBody>
          <a:bodyPr>
            <a:normAutofit/>
          </a:bodyPr>
          <a:lstStyle/>
          <a:p>
            <a:pPr algn="ctr"/>
            <a:r>
              <a:rPr lang="ru-RU" sz="2800" dirty="0" err="1" smtClean="0"/>
              <a:t>Трущелев</a:t>
            </a:r>
            <a:r>
              <a:rPr lang="ru-RU" sz="2800" dirty="0" smtClean="0"/>
              <a:t> Архип стал победителем областного конкурса </a:t>
            </a:r>
            <a:r>
              <a:rPr lang="ru-RU" sz="2800" dirty="0"/>
              <a:t>творческих работ обучающихся образовательных организаций «Вечное слово» </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85117" y="1974626"/>
            <a:ext cx="5533121" cy="3112380"/>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66293" y="2857942"/>
            <a:ext cx="5962085" cy="3353672"/>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t>Региональный фестиваль детских инновационных проектов "ИНОТ_39"</a:t>
            </a:r>
          </a:p>
        </p:txBody>
      </p:sp>
      <p:sp>
        <p:nvSpPr>
          <p:cNvPr id="4" name="Объект 3"/>
          <p:cNvSpPr>
            <a:spLocks noGrp="1"/>
          </p:cNvSpPr>
          <p:nvPr>
            <p:ph sz="half" idx="2"/>
          </p:nvPr>
        </p:nvSpPr>
        <p:spPr/>
        <p:txBody>
          <a:bodyPr/>
          <a:lstStyle/>
          <a:p>
            <a:pPr marL="0" indent="0" algn="ctr">
              <a:buNone/>
            </a:pPr>
            <a:r>
              <a:rPr lang="ru-RU" dirty="0"/>
              <a:t>12 </a:t>
            </a:r>
            <a:r>
              <a:rPr lang="ru-RU" dirty="0" smtClean="0"/>
              <a:t>апреля 2023 года </a:t>
            </a:r>
            <a:r>
              <a:rPr lang="ru-RU" dirty="0"/>
              <a:t>на площадке «</a:t>
            </a:r>
            <a:r>
              <a:rPr lang="ru-RU" dirty="0" err="1"/>
              <a:t>Автотор</a:t>
            </a:r>
            <a:r>
              <a:rPr lang="ru-RU" dirty="0"/>
              <a:t>-Арена» прошел Всероссийский фестиваль детских инновационных проектов «ИНОТ_39».</a:t>
            </a:r>
          </a:p>
          <a:p>
            <a:pPr marL="0" indent="0" algn="ctr">
              <a:buNone/>
            </a:pPr>
            <a:endParaRPr lang="ru-RU" dirty="0"/>
          </a:p>
          <a:p>
            <a:pPr marL="0" indent="0" algn="ctr">
              <a:buNone/>
            </a:pPr>
            <a:r>
              <a:rPr lang="ru-RU" dirty="0"/>
              <a:t>Участие в фестивале приняли школьники от 12 до 18 лет. В финальном этапе оказались 250 человек, которые представляли свои проекты на выставке и боролись за победные места. Среди финалистов были проекты обучающихся Станции юных техников.</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73714" y="1845735"/>
            <a:ext cx="3334010" cy="4445348"/>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57579"/>
            <a:ext cx="10058400" cy="1286600"/>
          </a:xfrm>
        </p:spPr>
        <p:txBody>
          <a:bodyPr>
            <a:normAutofit fontScale="90000"/>
          </a:bodyPr>
          <a:lstStyle/>
          <a:p>
            <a:pPr algn="ctr"/>
            <a:r>
              <a:rPr lang="ru-RU" sz="2800" dirty="0"/>
              <a:t>Воспитанники детско-юношеской автошколы Станции юных техников заняли призовые места в возрастной категории 12-14 </a:t>
            </a:r>
            <a:r>
              <a:rPr lang="ru-RU" sz="2800" dirty="0" smtClean="0"/>
              <a:t>лет в областном конкурсе </a:t>
            </a:r>
            <a:r>
              <a:rPr lang="ru-RU" sz="2800" dirty="0"/>
              <a:t>рисунков по пропаганде безопасности дорожного </a:t>
            </a:r>
            <a:r>
              <a:rPr lang="ru-RU" sz="2800" dirty="0" smtClean="0"/>
              <a:t>движения.</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97280" y="1859010"/>
            <a:ext cx="5408612" cy="4009978"/>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778549" y="1859010"/>
            <a:ext cx="2741412" cy="4022725"/>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44699"/>
            <a:ext cx="10058400" cy="1338115"/>
          </a:xfrm>
        </p:spPr>
        <p:txBody>
          <a:bodyPr>
            <a:noAutofit/>
          </a:bodyPr>
          <a:lstStyle/>
          <a:p>
            <a:pPr algn="ctr"/>
            <a:r>
              <a:rPr lang="ru-RU" sz="2400" dirty="0" smtClean="0"/>
              <a:t>Открытый творческий образовательный конкурс </a:t>
            </a:r>
            <a:r>
              <a:rPr lang="ru-RU" sz="2400" dirty="0"/>
              <a:t>«Атомная энергия – наш друг</a:t>
            </a:r>
            <a:r>
              <a:rPr lang="ru-RU" sz="2400" dirty="0" smtClean="0"/>
              <a:t>», </a:t>
            </a:r>
            <a:r>
              <a:rPr lang="ru-RU" sz="2400" dirty="0" err="1" smtClean="0"/>
              <a:t>посвященыый</a:t>
            </a:r>
            <a:r>
              <a:rPr lang="ru-RU" sz="2400" dirty="0" smtClean="0"/>
              <a:t> </a:t>
            </a:r>
            <a:r>
              <a:rPr lang="ru-RU" sz="2400" dirty="0"/>
              <a:t>30-летию АО «Концерн Росэнергоатом» и 15-летию </a:t>
            </a:r>
            <a:r>
              <a:rPr lang="ru-RU" sz="2400" dirty="0" err="1"/>
              <a:t>Госкорпорации</a:t>
            </a:r>
            <a:r>
              <a:rPr lang="ru-RU" sz="2400" dirty="0"/>
              <a:t> «</a:t>
            </a:r>
            <a:r>
              <a:rPr lang="ru-RU" sz="2400" dirty="0" err="1"/>
              <a:t>Росатом</a:t>
            </a:r>
            <a:r>
              <a:rPr lang="ru-RU" sz="2400" dirty="0"/>
              <a:t>»</a:t>
            </a:r>
          </a:p>
        </p:txBody>
      </p:sp>
      <p:sp>
        <p:nvSpPr>
          <p:cNvPr id="3" name="Объект 2"/>
          <p:cNvSpPr>
            <a:spLocks noGrp="1"/>
          </p:cNvSpPr>
          <p:nvPr>
            <p:ph sz="half" idx="1"/>
          </p:nvPr>
        </p:nvSpPr>
        <p:spPr>
          <a:xfrm>
            <a:off x="1097280" y="1941566"/>
            <a:ext cx="4672899" cy="4023359"/>
          </a:xfrm>
        </p:spPr>
        <p:txBody>
          <a:bodyPr>
            <a:normAutofit fontScale="77500" lnSpcReduction="20000"/>
          </a:bodyPr>
          <a:lstStyle/>
          <a:p>
            <a:r>
              <a:rPr lang="ru-RU" dirty="0"/>
              <a:t>Номинация «Цифровая фотография»</a:t>
            </a:r>
          </a:p>
          <a:p>
            <a:r>
              <a:rPr lang="ru-RU" dirty="0" smtClean="0"/>
              <a:t>2 </a:t>
            </a:r>
            <a:r>
              <a:rPr lang="ru-RU" dirty="0"/>
              <a:t>место – </a:t>
            </a:r>
            <a:r>
              <a:rPr lang="ru-RU" dirty="0" err="1"/>
              <a:t>Доткаев</a:t>
            </a:r>
            <a:r>
              <a:rPr lang="ru-RU" dirty="0"/>
              <a:t> Валерий, руководитель </a:t>
            </a:r>
            <a:r>
              <a:rPr lang="ru-RU" dirty="0" err="1"/>
              <a:t>Янчевская</a:t>
            </a:r>
            <a:r>
              <a:rPr lang="ru-RU" dirty="0"/>
              <a:t> Н.А.</a:t>
            </a:r>
          </a:p>
          <a:p>
            <a:r>
              <a:rPr lang="ru-RU" dirty="0" smtClean="0"/>
              <a:t>2 </a:t>
            </a:r>
            <a:r>
              <a:rPr lang="ru-RU" dirty="0"/>
              <a:t>место – Катаев </a:t>
            </a:r>
            <a:r>
              <a:rPr lang="ru-RU" dirty="0" smtClean="0"/>
              <a:t>Максим, руководитель </a:t>
            </a:r>
            <a:r>
              <a:rPr lang="ru-RU" dirty="0" err="1" smtClean="0"/>
              <a:t>Янчевская</a:t>
            </a:r>
            <a:r>
              <a:rPr lang="ru-RU" dirty="0" smtClean="0"/>
              <a:t> Н.А.</a:t>
            </a:r>
            <a:endParaRPr lang="ru-RU" dirty="0"/>
          </a:p>
          <a:p>
            <a:endParaRPr lang="ru-RU" dirty="0"/>
          </a:p>
          <a:p>
            <a:r>
              <a:rPr lang="ru-RU" dirty="0"/>
              <a:t>Номинация «Техническое творчество»</a:t>
            </a:r>
          </a:p>
          <a:p>
            <a:r>
              <a:rPr lang="ru-RU" dirty="0" smtClean="0"/>
              <a:t>3 </a:t>
            </a:r>
            <a:r>
              <a:rPr lang="ru-RU" dirty="0"/>
              <a:t>место – </a:t>
            </a:r>
            <a:r>
              <a:rPr lang="ru-RU" dirty="0" err="1"/>
              <a:t>Несен</a:t>
            </a:r>
            <a:r>
              <a:rPr lang="ru-RU" dirty="0"/>
              <a:t> Владислав, руководитель Федченко В.С.</a:t>
            </a:r>
          </a:p>
          <a:p>
            <a:r>
              <a:rPr lang="ru-RU" dirty="0" smtClean="0"/>
              <a:t>2 </a:t>
            </a:r>
            <a:r>
              <a:rPr lang="ru-RU" dirty="0"/>
              <a:t>место – </a:t>
            </a:r>
            <a:r>
              <a:rPr lang="ru-RU" dirty="0" err="1"/>
              <a:t>Трущелёв</a:t>
            </a:r>
            <a:r>
              <a:rPr lang="ru-RU" dirty="0"/>
              <a:t> Архип, </a:t>
            </a:r>
            <a:r>
              <a:rPr lang="ru-RU" dirty="0" err="1"/>
              <a:t>Трущелёв</a:t>
            </a:r>
            <a:r>
              <a:rPr lang="ru-RU" dirty="0"/>
              <a:t> Филипп, Андрейкин Андрей, Шлык Вера, </a:t>
            </a:r>
            <a:r>
              <a:rPr lang="ru-RU" dirty="0" err="1"/>
              <a:t>Куринских</a:t>
            </a:r>
            <a:r>
              <a:rPr lang="ru-RU" dirty="0"/>
              <a:t> Таисия, руководители: </a:t>
            </a:r>
            <a:r>
              <a:rPr lang="ru-RU" dirty="0" err="1"/>
              <a:t>Янчевская</a:t>
            </a:r>
            <a:r>
              <a:rPr lang="ru-RU" dirty="0"/>
              <a:t> Н.А., Гроза Н.Г., </a:t>
            </a:r>
            <a:r>
              <a:rPr lang="ru-RU" dirty="0" err="1"/>
              <a:t>Трущелёв</a:t>
            </a:r>
            <a:r>
              <a:rPr lang="ru-RU" dirty="0"/>
              <a:t> А.Н., Коренева Я.С.</a:t>
            </a:r>
          </a:p>
          <a:p>
            <a:r>
              <a:rPr lang="ru-RU" dirty="0" smtClean="0"/>
              <a:t>3 </a:t>
            </a:r>
            <a:r>
              <a:rPr lang="ru-RU" dirty="0"/>
              <a:t>место –</a:t>
            </a:r>
            <a:r>
              <a:rPr lang="ru-RU" dirty="0" err="1"/>
              <a:t>Трущелев</a:t>
            </a:r>
            <a:r>
              <a:rPr lang="ru-RU" dirty="0"/>
              <a:t> Филипп, </a:t>
            </a:r>
            <a:r>
              <a:rPr lang="ru-RU" dirty="0" err="1"/>
              <a:t>Трущелев</a:t>
            </a:r>
            <a:r>
              <a:rPr lang="ru-RU" dirty="0"/>
              <a:t> Архип, Фомичев Всеволод, руководитель </a:t>
            </a:r>
            <a:r>
              <a:rPr lang="ru-RU" dirty="0" err="1"/>
              <a:t>Янчевская</a:t>
            </a:r>
            <a:r>
              <a:rPr lang="ru-RU" dirty="0"/>
              <a:t> Н.А.</a:t>
            </a:r>
          </a:p>
        </p:txBody>
      </p:sp>
      <p:pic>
        <p:nvPicPr>
          <p:cNvPr id="5" name="Объект 4"/>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7529" r="7529" b="17367"/>
          <a:stretch/>
        </p:blipFill>
        <p:spPr>
          <a:xfrm>
            <a:off x="5904097" y="2037400"/>
            <a:ext cx="5251583" cy="3831693"/>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40" y="-89558"/>
            <a:ext cx="10058400" cy="1558344"/>
          </a:xfrm>
        </p:spPr>
        <p:txBody>
          <a:bodyPr>
            <a:normAutofit/>
          </a:bodyPr>
          <a:lstStyle/>
          <a:p>
            <a:pPr algn="ctr"/>
            <a:r>
              <a:rPr lang="ru-RU" sz="2800" b="1" dirty="0" smtClean="0"/>
              <a:t>МЕРОПРИЯТИЯ МУНИЦИПАЛЬНОГО УРОВНЯ</a:t>
            </a:r>
            <a:br>
              <a:rPr lang="ru-RU" sz="2800" b="1" dirty="0" smtClean="0"/>
            </a:br>
            <a:endParaRPr lang="ru-RU" sz="2000" i="1" dirty="0"/>
          </a:p>
        </p:txBody>
      </p:sp>
      <p:sp>
        <p:nvSpPr>
          <p:cNvPr id="7" name="Объект 6"/>
          <p:cNvSpPr>
            <a:spLocks noGrp="1"/>
          </p:cNvSpPr>
          <p:nvPr>
            <p:ph sz="half" idx="2"/>
          </p:nvPr>
        </p:nvSpPr>
        <p:spPr>
          <a:xfrm>
            <a:off x="6492240" y="1845734"/>
            <a:ext cx="4937760" cy="4023360"/>
          </a:xfrm>
        </p:spPr>
        <p:txBody>
          <a:bodyPr>
            <a:normAutofit lnSpcReduction="10000"/>
          </a:bodyPr>
          <a:lstStyle/>
          <a:p>
            <a:pPr marL="0" indent="0">
              <a:buNone/>
            </a:pPr>
            <a:r>
              <a:rPr lang="ru-RU" dirty="0" smtClean="0"/>
              <a:t>  Открытые соревнования "РОБО-СУМО</a:t>
            </a:r>
            <a:r>
              <a:rPr lang="ru-RU" dirty="0"/>
              <a:t>" </a:t>
            </a:r>
            <a:r>
              <a:rPr lang="ru-RU" dirty="0" smtClean="0"/>
              <a:t>прошли 03 </a:t>
            </a:r>
            <a:r>
              <a:rPr lang="ru-RU" dirty="0"/>
              <a:t>ноября 2022 года в лицее № 18 города Калининграда.</a:t>
            </a:r>
          </a:p>
          <a:p>
            <a:pPr marL="0" indent="0">
              <a:buNone/>
            </a:pPr>
            <a:r>
              <a:rPr lang="ru-RU" dirty="0" smtClean="0"/>
              <a:t>  В </a:t>
            </a:r>
            <a:r>
              <a:rPr lang="ru-RU" dirty="0"/>
              <a:t>соревнованиях принимали участие команды, которые собирали роботов с помощью конструкторов </a:t>
            </a:r>
            <a:r>
              <a:rPr lang="ru-RU" dirty="0" err="1"/>
              <a:t>LeGo-Mindstorms</a:t>
            </a:r>
            <a:r>
              <a:rPr lang="ru-RU" dirty="0"/>
              <a:t> NXT и EV3 и др.</a:t>
            </a:r>
          </a:p>
          <a:p>
            <a:pPr marL="0" indent="0">
              <a:buNone/>
            </a:pPr>
            <a:r>
              <a:rPr lang="ru-RU" dirty="0" smtClean="0"/>
              <a:t>  Две </a:t>
            </a:r>
            <a:r>
              <a:rPr lang="ru-RU" dirty="0"/>
              <a:t>команды Станции юных техников под руководством педагога Федченко Владимира Сергеевича успешно выступили и заняли призовые места.</a:t>
            </a:r>
          </a:p>
          <a:p>
            <a:pPr marL="0" indent="0">
              <a:buNone/>
            </a:pPr>
            <a:r>
              <a:rPr lang="ru-RU" dirty="0" smtClean="0"/>
              <a:t>  2 </a:t>
            </a:r>
            <a:r>
              <a:rPr lang="ru-RU" dirty="0"/>
              <a:t>место - Белый Артём, Андросов Платон</a:t>
            </a:r>
          </a:p>
          <a:p>
            <a:pPr marL="0" indent="0">
              <a:buNone/>
            </a:pPr>
            <a:r>
              <a:rPr lang="ru-RU" sz="1800" dirty="0" smtClean="0"/>
              <a:t>  3 </a:t>
            </a:r>
            <a:r>
              <a:rPr lang="ru-RU" dirty="0"/>
              <a:t>место - </a:t>
            </a:r>
            <a:r>
              <a:rPr lang="ru-RU" dirty="0" err="1"/>
              <a:t>Кулев</a:t>
            </a:r>
            <a:r>
              <a:rPr lang="ru-RU" dirty="0"/>
              <a:t> Кирилл, Вебер Дэвид</a:t>
            </a:r>
          </a:p>
        </p:txBody>
      </p:sp>
      <p:pic>
        <p:nvPicPr>
          <p:cNvPr id="10" name="Рисунок 9"/>
          <p:cNvPicPr>
            <a:picLocks noChangeAspect="1"/>
          </p:cNvPicPr>
          <p:nvPr/>
        </p:nvPicPr>
        <p:blipFill rotWithShape="1">
          <a:blip r:embed="rId2">
            <a:extLst>
              <a:ext uri="{28A0092B-C50C-407E-A947-70E740481C1C}">
                <a14:useLocalDpi xmlns:a14="http://schemas.microsoft.com/office/drawing/2010/main" val="0"/>
              </a:ext>
            </a:extLst>
          </a:blip>
          <a:srcRect l="6372" t="1" r="7002" b="-883"/>
          <a:stretch>
            <a:fillRect/>
          </a:stretch>
        </p:blipFill>
        <p:spPr>
          <a:xfrm>
            <a:off x="403410" y="2458072"/>
            <a:ext cx="5571847" cy="299605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178676" y="178676"/>
            <a:ext cx="4466896" cy="5690417"/>
          </a:xfrm>
        </p:spPr>
        <p:txBody>
          <a:bodyPr>
            <a:normAutofit lnSpcReduction="10000"/>
          </a:bodyPr>
          <a:lstStyle/>
          <a:p>
            <a:r>
              <a:rPr lang="ru-RU" dirty="0"/>
              <a:t>С 22 по 31 мая 2023 года на базе центра цифрового образования детей «IT-куб. лицей 18» проводился дистанционный открытый конкурс «</a:t>
            </a:r>
            <a:r>
              <a:rPr lang="ru-RU" dirty="0" err="1"/>
              <a:t>Хакатон</a:t>
            </a:r>
            <a:r>
              <a:rPr lang="ru-RU" dirty="0"/>
              <a:t>-IT #18».</a:t>
            </a:r>
          </a:p>
          <a:p>
            <a:pPr marL="0" indent="0">
              <a:buNone/>
            </a:pPr>
            <a:endParaRPr lang="ru-RU" dirty="0"/>
          </a:p>
          <a:p>
            <a:r>
              <a:rPr lang="ru-RU" dirty="0"/>
              <a:t>Номинация "Программирование на языке </a:t>
            </a:r>
            <a:r>
              <a:rPr lang="ru-RU" dirty="0" err="1"/>
              <a:t>Scratch</a:t>
            </a:r>
            <a:r>
              <a:rPr lang="ru-RU" dirty="0"/>
              <a:t> (10-12 лет)"</a:t>
            </a:r>
          </a:p>
          <a:p>
            <a:r>
              <a:rPr lang="ru-RU" dirty="0" smtClean="0"/>
              <a:t>2 место - </a:t>
            </a:r>
            <a:r>
              <a:rPr lang="ru-RU" dirty="0" err="1"/>
              <a:t>Ананевич</a:t>
            </a:r>
            <a:r>
              <a:rPr lang="ru-RU" dirty="0"/>
              <a:t> Виктор</a:t>
            </a:r>
          </a:p>
          <a:p>
            <a:r>
              <a:rPr lang="ru-RU" dirty="0" smtClean="0"/>
              <a:t>3 место - Нестеров </a:t>
            </a:r>
            <a:r>
              <a:rPr lang="ru-RU" dirty="0"/>
              <a:t>Никита</a:t>
            </a:r>
          </a:p>
          <a:p>
            <a:endParaRPr lang="ru-RU" dirty="0"/>
          </a:p>
          <a:p>
            <a:r>
              <a:rPr lang="ru-RU" dirty="0"/>
              <a:t>Номинация "Программирование на языке </a:t>
            </a:r>
            <a:r>
              <a:rPr lang="ru-RU" dirty="0" err="1"/>
              <a:t>Python</a:t>
            </a:r>
            <a:r>
              <a:rPr lang="ru-RU" dirty="0"/>
              <a:t> (13-15 лет)"</a:t>
            </a:r>
          </a:p>
          <a:p>
            <a:r>
              <a:rPr lang="ru-RU" dirty="0" smtClean="0"/>
              <a:t>1 место - </a:t>
            </a:r>
            <a:r>
              <a:rPr lang="ru-RU" dirty="0" err="1" smtClean="0"/>
              <a:t>Трущелёв</a:t>
            </a:r>
            <a:r>
              <a:rPr lang="ru-RU" dirty="0" smtClean="0"/>
              <a:t> </a:t>
            </a:r>
            <a:r>
              <a:rPr lang="ru-RU" dirty="0"/>
              <a:t>Архип</a:t>
            </a:r>
          </a:p>
          <a:p>
            <a:r>
              <a:rPr lang="ru-RU" dirty="0" smtClean="0"/>
              <a:t>2 место - Кустов </a:t>
            </a:r>
            <a:r>
              <a:rPr lang="ru-RU" dirty="0"/>
              <a:t>Артём</a:t>
            </a:r>
          </a:p>
          <a:p>
            <a:r>
              <a:rPr lang="ru-RU" dirty="0" smtClean="0"/>
              <a:t>3 место - Ахмедов </a:t>
            </a:r>
            <a:r>
              <a:rPr lang="ru-RU" dirty="0"/>
              <a:t>Руслан</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2094" y="178676"/>
            <a:ext cx="4365078" cy="3366106"/>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0608" y="2666532"/>
            <a:ext cx="4340834" cy="334379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74319"/>
            <a:ext cx="10058400" cy="1214846"/>
          </a:xfrm>
        </p:spPr>
        <p:txBody>
          <a:bodyPr>
            <a:noAutofit/>
          </a:bodyPr>
          <a:lstStyle/>
          <a:p>
            <a:pPr algn="ctr"/>
            <a:r>
              <a:rPr lang="en-US" sz="2800" dirty="0" smtClean="0"/>
              <a:t>III</a:t>
            </a:r>
            <a:r>
              <a:rPr lang="ru-RU" sz="2800" dirty="0" smtClean="0"/>
              <a:t> место </a:t>
            </a:r>
            <a:r>
              <a:rPr lang="ru-RU" sz="2800" dirty="0"/>
              <a:t>заняла команда МАУДО </a:t>
            </a:r>
            <a:r>
              <a:rPr lang="ru-RU" sz="2800" dirty="0" smtClean="0"/>
              <a:t>СЮТ в 3ем открытом городском конкурсе </a:t>
            </a:r>
            <a:r>
              <a:rPr lang="ru-RU" sz="2800" dirty="0"/>
              <a:t>креативных проектов и идей по развитию городской инфраструктуры "Город Калининград - город будущего глазами детей"</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94600" y="1846262"/>
            <a:ext cx="5910407" cy="3938732"/>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157327" y="1846262"/>
            <a:ext cx="2845705" cy="4022725"/>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dirty="0" smtClean="0"/>
              <a:t>Фролова Виолетта стала финалистом конкурса чтецов «Я, конечно, вернусь!»</a:t>
            </a:r>
            <a:endParaRPr lang="ru-RU" sz="2800" dirty="0"/>
          </a:p>
        </p:txBody>
      </p:sp>
      <p:pic>
        <p:nvPicPr>
          <p:cNvPr id="5" name="Объект 4"/>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988493" y="1970690"/>
            <a:ext cx="4051574" cy="4051574"/>
          </a:xfrm>
        </p:spPr>
      </p:pic>
      <p:pic>
        <p:nvPicPr>
          <p:cNvPr id="4" name="Объект 3"/>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542311" y="1970690"/>
            <a:ext cx="3898298" cy="3898298"/>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437882"/>
            <a:ext cx="10058400" cy="1184856"/>
          </a:xfrm>
        </p:spPr>
        <p:txBody>
          <a:bodyPr>
            <a:noAutofit/>
          </a:bodyPr>
          <a:lstStyle/>
          <a:p>
            <a:pPr algn="ctr"/>
            <a:r>
              <a:rPr lang="ru-RU" sz="2800" dirty="0"/>
              <a:t>III Городской фестиваль технологических компетенций "</a:t>
            </a:r>
            <a:r>
              <a:rPr lang="ru-RU" sz="2800" dirty="0" err="1"/>
              <a:t>ТехноАрт</a:t>
            </a:r>
            <a:r>
              <a:rPr lang="ru-RU" sz="2800" dirty="0"/>
              <a:t>"</a:t>
            </a:r>
            <a:br>
              <a:rPr lang="ru-RU" sz="2800" dirty="0"/>
            </a:br>
            <a:endParaRPr lang="ru-RU" sz="2800" dirty="0"/>
          </a:p>
        </p:txBody>
      </p:sp>
      <p:sp>
        <p:nvSpPr>
          <p:cNvPr id="3" name="Объект 2"/>
          <p:cNvSpPr>
            <a:spLocks noGrp="1"/>
          </p:cNvSpPr>
          <p:nvPr>
            <p:ph sz="half" idx="1"/>
          </p:nvPr>
        </p:nvSpPr>
        <p:spPr>
          <a:xfrm>
            <a:off x="1097280" y="1845734"/>
            <a:ext cx="4210444" cy="4023359"/>
          </a:xfrm>
        </p:spPr>
        <p:txBody>
          <a:bodyPr>
            <a:normAutofit/>
          </a:bodyPr>
          <a:lstStyle/>
          <a:p>
            <a:r>
              <a:rPr lang="ru-RU" dirty="0" smtClean="0"/>
              <a:t>Обучающиеся </a:t>
            </a:r>
            <a:r>
              <a:rPr lang="ru-RU" dirty="0"/>
              <a:t>Станции юных техников под руководством педагога Федченко Владимира Сергеевича участвовали в Фестивале по направлению "IT-компетенция" и завоевали призовые места.</a:t>
            </a:r>
          </a:p>
          <a:p>
            <a:pPr marL="0" indent="0">
              <a:buNone/>
            </a:pPr>
            <a:endParaRPr lang="ru-RU" dirty="0" smtClean="0"/>
          </a:p>
          <a:p>
            <a:pPr marL="0" indent="0">
              <a:buNone/>
            </a:pPr>
            <a:r>
              <a:rPr lang="ru-RU" dirty="0" smtClean="0"/>
              <a:t>  2 </a:t>
            </a:r>
            <a:r>
              <a:rPr lang="ru-RU" dirty="0"/>
              <a:t>место - номинация "Робототехника" - Алешин </a:t>
            </a:r>
            <a:r>
              <a:rPr lang="ru-RU" dirty="0" err="1"/>
              <a:t>глеб</a:t>
            </a:r>
            <a:r>
              <a:rPr lang="ru-RU" dirty="0"/>
              <a:t>, </a:t>
            </a:r>
            <a:r>
              <a:rPr lang="ru-RU" dirty="0" err="1"/>
              <a:t>Власина</a:t>
            </a:r>
            <a:r>
              <a:rPr lang="ru-RU" dirty="0"/>
              <a:t> Евгения</a:t>
            </a:r>
          </a:p>
          <a:p>
            <a:r>
              <a:rPr lang="ru-RU" dirty="0" smtClean="0"/>
              <a:t>3 </a:t>
            </a:r>
            <a:r>
              <a:rPr lang="ru-RU" dirty="0"/>
              <a:t>место - номинация "</a:t>
            </a:r>
            <a:r>
              <a:rPr lang="ru-RU" dirty="0" err="1"/>
              <a:t>Алгоритмика</a:t>
            </a:r>
            <a:r>
              <a:rPr lang="ru-RU" dirty="0"/>
              <a:t>" - Новицкий Егор</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6480" y="1845734"/>
            <a:ext cx="5025576" cy="429230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450762"/>
            <a:ext cx="10058400" cy="1286600"/>
          </a:xfrm>
        </p:spPr>
        <p:txBody>
          <a:bodyPr>
            <a:normAutofit/>
          </a:bodyPr>
          <a:lstStyle/>
          <a:p>
            <a:pPr algn="ctr"/>
            <a:r>
              <a:rPr lang="ru-RU" sz="2800" dirty="0"/>
              <a:t>IV </a:t>
            </a:r>
            <a:r>
              <a:rPr lang="ru-RU" sz="2800" dirty="0" smtClean="0"/>
              <a:t>городской конкурс </a:t>
            </a:r>
            <a:r>
              <a:rPr lang="ru-RU" sz="2800" dirty="0"/>
              <a:t>детско-юношеского творчества «КОСМОГРАД</a:t>
            </a:r>
            <a:r>
              <a:rPr lang="ru-RU" sz="2800" dirty="0" smtClean="0"/>
              <a:t>», посвящённый </a:t>
            </a:r>
            <a:r>
              <a:rPr lang="ru-RU" sz="2800" dirty="0"/>
              <a:t>90-летию со дня рождения лётчика-космонавта, Героя Советского Союза Виктора Ивановича </a:t>
            </a:r>
            <a:r>
              <a:rPr lang="ru-RU" sz="2800" dirty="0" err="1"/>
              <a:t>Пацаева</a:t>
            </a:r>
            <a:endParaRPr lang="ru-RU" sz="2800" i="1" dirty="0"/>
          </a:p>
        </p:txBody>
      </p:sp>
      <p:sp>
        <p:nvSpPr>
          <p:cNvPr id="3" name="Объект 2"/>
          <p:cNvSpPr>
            <a:spLocks noGrp="1"/>
          </p:cNvSpPr>
          <p:nvPr>
            <p:ph sz="half" idx="1"/>
          </p:nvPr>
        </p:nvSpPr>
        <p:spPr>
          <a:xfrm>
            <a:off x="498190" y="1845735"/>
            <a:ext cx="4937760" cy="4481494"/>
          </a:xfrm>
        </p:spPr>
        <p:txBody>
          <a:bodyPr>
            <a:noAutofit/>
          </a:bodyPr>
          <a:lstStyle/>
          <a:p>
            <a:r>
              <a:rPr lang="ru-RU" sz="1200" dirty="0" smtClean="0"/>
              <a:t>Номинация </a:t>
            </a:r>
            <a:r>
              <a:rPr lang="ru-RU" sz="1200" dirty="0"/>
              <a:t>"Изобразительное искусство"</a:t>
            </a:r>
          </a:p>
          <a:p>
            <a:r>
              <a:rPr lang="ru-RU" sz="1200" dirty="0" smtClean="0"/>
              <a:t>1 </a:t>
            </a:r>
            <a:r>
              <a:rPr lang="ru-RU" sz="1200" dirty="0"/>
              <a:t>место - </a:t>
            </a:r>
            <a:r>
              <a:rPr lang="ru-RU" sz="1200" dirty="0" err="1"/>
              <a:t>Янчевский</a:t>
            </a:r>
            <a:r>
              <a:rPr lang="ru-RU" sz="1200" dirty="0"/>
              <a:t> Александр </a:t>
            </a:r>
            <a:r>
              <a:rPr lang="ru-RU" sz="1200" dirty="0" smtClean="0"/>
              <a:t>, Гарбузова Юлия, Стахович Екатерина, Федотова Елизавета</a:t>
            </a:r>
            <a:endParaRPr lang="ru-RU" sz="1200" dirty="0"/>
          </a:p>
          <a:p>
            <a:r>
              <a:rPr lang="ru-RU" sz="1200" dirty="0" smtClean="0"/>
              <a:t>Номинация </a:t>
            </a:r>
            <a:r>
              <a:rPr lang="ru-RU" sz="1200" dirty="0"/>
              <a:t>"Декоративно-прикладное творчество"</a:t>
            </a:r>
          </a:p>
          <a:p>
            <a:r>
              <a:rPr lang="ru-RU" sz="1200" dirty="0" smtClean="0"/>
              <a:t>1 </a:t>
            </a:r>
            <a:r>
              <a:rPr lang="ru-RU" sz="1200" dirty="0"/>
              <a:t>место - </a:t>
            </a:r>
            <a:r>
              <a:rPr lang="ru-RU" sz="1200" dirty="0" err="1"/>
              <a:t>Брантовы</a:t>
            </a:r>
            <a:r>
              <a:rPr lang="ru-RU" sz="1200" dirty="0"/>
              <a:t> Анна и Мария, Душка Полина </a:t>
            </a:r>
          </a:p>
          <a:p>
            <a:r>
              <a:rPr lang="ru-RU" sz="1200" dirty="0" smtClean="0"/>
              <a:t>2 </a:t>
            </a:r>
            <a:r>
              <a:rPr lang="ru-RU" sz="1200" dirty="0"/>
              <a:t>место - </a:t>
            </a:r>
            <a:r>
              <a:rPr lang="ru-RU" sz="1200" dirty="0" err="1"/>
              <a:t>Дубицкая</a:t>
            </a:r>
            <a:r>
              <a:rPr lang="ru-RU" sz="1200" dirty="0"/>
              <a:t> </a:t>
            </a:r>
            <a:r>
              <a:rPr lang="ru-RU" sz="1200" dirty="0" smtClean="0"/>
              <a:t>Дарья</a:t>
            </a:r>
            <a:endParaRPr lang="ru-RU" sz="1200" dirty="0"/>
          </a:p>
          <a:p>
            <a:r>
              <a:rPr lang="ru-RU" sz="1200" dirty="0" smtClean="0"/>
              <a:t>Номинация </a:t>
            </a:r>
            <a:r>
              <a:rPr lang="ru-RU" sz="1200" dirty="0"/>
              <a:t>"Техническое творчество"</a:t>
            </a:r>
          </a:p>
          <a:p>
            <a:r>
              <a:rPr lang="ru-RU" sz="1200" dirty="0" smtClean="0"/>
              <a:t>1 </a:t>
            </a:r>
            <a:r>
              <a:rPr lang="ru-RU" sz="1200" dirty="0"/>
              <a:t>место - </a:t>
            </a:r>
            <a:r>
              <a:rPr lang="ru-RU" sz="1200" dirty="0" err="1"/>
              <a:t>Доткаев</a:t>
            </a:r>
            <a:r>
              <a:rPr lang="ru-RU" sz="1200" dirty="0"/>
              <a:t> </a:t>
            </a:r>
            <a:r>
              <a:rPr lang="ru-RU" sz="1200" dirty="0" smtClean="0"/>
              <a:t>Валерий, </a:t>
            </a:r>
            <a:r>
              <a:rPr lang="ru-RU" sz="1200" dirty="0" err="1"/>
              <a:t>Ананевич</a:t>
            </a:r>
            <a:r>
              <a:rPr lang="ru-RU" sz="1200" dirty="0"/>
              <a:t> Виктор, </a:t>
            </a:r>
            <a:r>
              <a:rPr lang="ru-RU" sz="1200" dirty="0" err="1"/>
              <a:t>Власина</a:t>
            </a:r>
            <a:r>
              <a:rPr lang="ru-RU" sz="1200" dirty="0"/>
              <a:t> </a:t>
            </a:r>
            <a:r>
              <a:rPr lang="ru-RU" sz="1200" dirty="0" smtClean="0"/>
              <a:t>Евгения, </a:t>
            </a:r>
            <a:r>
              <a:rPr lang="ru-RU" sz="1200" dirty="0"/>
              <a:t>Савинов </a:t>
            </a:r>
            <a:r>
              <a:rPr lang="ru-RU" sz="1200" dirty="0" smtClean="0"/>
              <a:t>Михаил</a:t>
            </a:r>
            <a:endParaRPr lang="ru-RU" sz="1200" dirty="0"/>
          </a:p>
          <a:p>
            <a:r>
              <a:rPr lang="ru-RU" sz="1200" dirty="0" smtClean="0"/>
              <a:t>2 </a:t>
            </a:r>
            <a:r>
              <a:rPr lang="ru-RU" sz="1200" dirty="0"/>
              <a:t>место - </a:t>
            </a:r>
            <a:r>
              <a:rPr lang="ru-RU" sz="1200" dirty="0" err="1"/>
              <a:t>Будунов</a:t>
            </a:r>
            <a:r>
              <a:rPr lang="ru-RU" sz="1200" dirty="0"/>
              <a:t> </a:t>
            </a:r>
            <a:r>
              <a:rPr lang="ru-RU" sz="1200" dirty="0" smtClean="0"/>
              <a:t>Матвей, </a:t>
            </a:r>
            <a:r>
              <a:rPr lang="ru-RU" sz="1200" dirty="0" err="1" smtClean="0"/>
              <a:t>Трущелёв</a:t>
            </a:r>
            <a:r>
              <a:rPr lang="ru-RU" sz="1200" dirty="0" smtClean="0"/>
              <a:t> </a:t>
            </a:r>
            <a:r>
              <a:rPr lang="ru-RU" sz="1200" dirty="0"/>
              <a:t>Филипп и </a:t>
            </a:r>
            <a:r>
              <a:rPr lang="ru-RU" sz="1200" dirty="0" err="1"/>
              <a:t>Дженуарди</a:t>
            </a:r>
            <a:r>
              <a:rPr lang="ru-RU" sz="1200" dirty="0"/>
              <a:t> </a:t>
            </a:r>
            <a:r>
              <a:rPr lang="ru-RU" sz="1200" dirty="0" smtClean="0"/>
              <a:t>Альберто</a:t>
            </a:r>
            <a:endParaRPr lang="ru-RU" sz="1200" dirty="0"/>
          </a:p>
          <a:p>
            <a:r>
              <a:rPr lang="ru-RU" sz="1200" dirty="0" smtClean="0"/>
              <a:t>3 </a:t>
            </a:r>
            <a:r>
              <a:rPr lang="ru-RU" sz="1200" dirty="0"/>
              <a:t>место - Голуб </a:t>
            </a:r>
            <a:r>
              <a:rPr lang="ru-RU" sz="1200" dirty="0" smtClean="0"/>
              <a:t>Владислав, </a:t>
            </a:r>
            <a:r>
              <a:rPr lang="ru-RU" sz="1200" dirty="0" err="1" smtClean="0"/>
              <a:t>Балахонова</a:t>
            </a:r>
            <a:r>
              <a:rPr lang="ru-RU" sz="1200" dirty="0" smtClean="0"/>
              <a:t> </a:t>
            </a:r>
            <a:r>
              <a:rPr lang="ru-RU" sz="1200" dirty="0"/>
              <a:t>Надежда, Филиппова Мария, </a:t>
            </a:r>
            <a:r>
              <a:rPr lang="ru-RU" sz="1200" dirty="0" smtClean="0"/>
              <a:t>Власова Екатерина</a:t>
            </a:r>
            <a:r>
              <a:rPr lang="ru-RU" sz="1200" dirty="0"/>
              <a:t>, </a:t>
            </a:r>
            <a:r>
              <a:rPr lang="ru-RU" sz="1200" dirty="0" err="1"/>
              <a:t>Мухутдинова</a:t>
            </a:r>
            <a:r>
              <a:rPr lang="ru-RU" sz="1200" dirty="0"/>
              <a:t> </a:t>
            </a:r>
            <a:r>
              <a:rPr lang="ru-RU" sz="1200" dirty="0" smtClean="0"/>
              <a:t>Марта</a:t>
            </a:r>
            <a:endParaRPr lang="ru-RU" sz="1200" dirty="0"/>
          </a:p>
          <a:p>
            <a:r>
              <a:rPr lang="ru-RU" sz="1200" dirty="0" smtClean="0"/>
              <a:t>Номинация </a:t>
            </a:r>
            <a:r>
              <a:rPr lang="ru-RU" sz="1200" dirty="0"/>
              <a:t>"Вокал"</a:t>
            </a:r>
          </a:p>
          <a:p>
            <a:r>
              <a:rPr lang="ru-RU" sz="1200" dirty="0" smtClean="0"/>
              <a:t>1 </a:t>
            </a:r>
            <a:r>
              <a:rPr lang="ru-RU" sz="1200" dirty="0"/>
              <a:t>место - </a:t>
            </a:r>
            <a:r>
              <a:rPr lang="ru-RU" sz="1200" dirty="0" err="1"/>
              <a:t>Брантовы</a:t>
            </a:r>
            <a:r>
              <a:rPr lang="ru-RU" sz="1200" dirty="0"/>
              <a:t> Анна и Мария, Душка </a:t>
            </a:r>
            <a:r>
              <a:rPr lang="ru-RU" sz="1200" dirty="0" smtClean="0"/>
              <a:t>Полина</a:t>
            </a:r>
            <a:endParaRPr lang="ru-RU" sz="1200" dirty="0"/>
          </a:p>
        </p:txBody>
      </p:sp>
      <p:pic>
        <p:nvPicPr>
          <p:cNvPr id="5" name="Объект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710562" y="1901024"/>
            <a:ext cx="2845705" cy="4022725"/>
          </a:xfr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83734" y="1845735"/>
            <a:ext cx="2884817" cy="407801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0"/>
            <a:ext cx="10058400" cy="1254954"/>
          </a:xfrm>
        </p:spPr>
        <p:txBody>
          <a:bodyPr>
            <a:noAutofit/>
          </a:bodyPr>
          <a:lstStyle/>
          <a:p>
            <a:pPr algn="ctr"/>
            <a:r>
              <a:rPr lang="ru-RU" sz="2800" dirty="0"/>
              <a:t> Открытый городской конкурс учебных проектов в сфере дополнительного образования «</a:t>
            </a:r>
            <a:r>
              <a:rPr lang="ru-RU" sz="2800" dirty="0" err="1"/>
              <a:t>ПроектоБУМ</a:t>
            </a:r>
            <a:r>
              <a:rPr lang="ru-RU" sz="2800" dirty="0"/>
              <a:t> -2023»</a:t>
            </a:r>
          </a:p>
        </p:txBody>
      </p:sp>
      <p:sp>
        <p:nvSpPr>
          <p:cNvPr id="3" name="Объект 2"/>
          <p:cNvSpPr>
            <a:spLocks noGrp="1"/>
          </p:cNvSpPr>
          <p:nvPr>
            <p:ph sz="half" idx="1"/>
          </p:nvPr>
        </p:nvSpPr>
        <p:spPr>
          <a:xfrm>
            <a:off x="273049" y="1868521"/>
            <a:ext cx="5094514" cy="4476689"/>
          </a:xfrm>
        </p:spPr>
        <p:txBody>
          <a:bodyPr>
            <a:normAutofit fontScale="85000" lnSpcReduction="20000"/>
          </a:bodyPr>
          <a:lstStyle/>
          <a:p>
            <a:pPr marL="0" indent="0" algn="ctr">
              <a:buNone/>
            </a:pPr>
            <a:r>
              <a:rPr lang="ru-RU" dirty="0" smtClean="0"/>
              <a:t>1 </a:t>
            </a:r>
            <a:r>
              <a:rPr lang="ru-RU" dirty="0"/>
              <a:t>место - Белый Артём - "Высокотехнологичная мышеловка" </a:t>
            </a:r>
            <a:endParaRPr lang="ru-RU" dirty="0" smtClean="0"/>
          </a:p>
          <a:p>
            <a:pPr marL="0" indent="0" algn="ctr">
              <a:buNone/>
            </a:pPr>
            <a:r>
              <a:rPr lang="ru-RU" dirty="0" smtClean="0"/>
              <a:t>2 </a:t>
            </a:r>
            <a:r>
              <a:rPr lang="ru-RU" dirty="0"/>
              <a:t>место - Василиса </a:t>
            </a:r>
            <a:r>
              <a:rPr lang="ru-RU" dirty="0" err="1"/>
              <a:t>Арбина</a:t>
            </a:r>
            <a:r>
              <a:rPr lang="ru-RU" dirty="0"/>
              <a:t>, Василиса </a:t>
            </a:r>
            <a:r>
              <a:rPr lang="ru-RU" dirty="0" err="1"/>
              <a:t>Голопуро</a:t>
            </a:r>
            <a:r>
              <a:rPr lang="ru-RU" dirty="0"/>
              <a:t>, Рома Кравченко - "Светильник-ночник" </a:t>
            </a:r>
            <a:endParaRPr lang="ru-RU" dirty="0" smtClean="0"/>
          </a:p>
          <a:p>
            <a:pPr marL="0" indent="0" algn="ctr">
              <a:buNone/>
            </a:pPr>
            <a:r>
              <a:rPr lang="ru-RU" dirty="0" smtClean="0"/>
              <a:t>2 </a:t>
            </a:r>
            <a:r>
              <a:rPr lang="ru-RU" dirty="0"/>
              <a:t>место - Нестерова Никита - «Переложить спички» </a:t>
            </a:r>
            <a:endParaRPr lang="ru-RU" dirty="0" smtClean="0"/>
          </a:p>
          <a:p>
            <a:pPr marL="0" indent="0" algn="ctr">
              <a:buNone/>
            </a:pPr>
            <a:r>
              <a:rPr lang="ru-RU" dirty="0" smtClean="0"/>
              <a:t>2 </a:t>
            </a:r>
            <a:r>
              <a:rPr lang="ru-RU" dirty="0"/>
              <a:t>место - </a:t>
            </a:r>
            <a:r>
              <a:rPr lang="ru-RU" dirty="0" err="1"/>
              <a:t>Доткаев</a:t>
            </a:r>
            <a:r>
              <a:rPr lang="ru-RU" dirty="0"/>
              <a:t> Валерий - проект «Чистюля» </a:t>
            </a:r>
            <a:endParaRPr lang="ru-RU" dirty="0" smtClean="0"/>
          </a:p>
          <a:p>
            <a:pPr marL="0" indent="0" algn="ctr">
              <a:buNone/>
            </a:pPr>
            <a:r>
              <a:rPr lang="ru-RU" dirty="0" smtClean="0"/>
              <a:t>3 </a:t>
            </a:r>
            <a:r>
              <a:rPr lang="ru-RU" dirty="0"/>
              <a:t>место - </a:t>
            </a:r>
            <a:r>
              <a:rPr lang="ru-RU" dirty="0" err="1"/>
              <a:t>Ананевич</a:t>
            </a:r>
            <a:r>
              <a:rPr lang="ru-RU" dirty="0"/>
              <a:t> Виктор, </a:t>
            </a:r>
            <a:r>
              <a:rPr lang="ru-RU" dirty="0" err="1"/>
              <a:t>Власина</a:t>
            </a:r>
            <a:r>
              <a:rPr lang="ru-RU" dirty="0"/>
              <a:t> Евгения - "Робот-сеялка" </a:t>
            </a:r>
            <a:endParaRPr lang="ru-RU" dirty="0" smtClean="0"/>
          </a:p>
          <a:p>
            <a:pPr marL="0" indent="0" algn="ctr">
              <a:buNone/>
            </a:pPr>
            <a:r>
              <a:rPr lang="ru-RU" dirty="0" smtClean="0"/>
              <a:t>3 </a:t>
            </a:r>
            <a:r>
              <a:rPr lang="ru-RU" dirty="0"/>
              <a:t>место - </a:t>
            </a:r>
            <a:r>
              <a:rPr lang="ru-RU" dirty="0" err="1"/>
              <a:t>Янчевский</a:t>
            </a:r>
            <a:r>
              <a:rPr lang="ru-RU" dirty="0"/>
              <a:t> Александр - «Компьютерная игра Морской бой» </a:t>
            </a:r>
            <a:endParaRPr lang="ru-RU" dirty="0" smtClean="0"/>
          </a:p>
          <a:p>
            <a:pPr marL="0" indent="0" algn="ctr">
              <a:buNone/>
            </a:pPr>
            <a:r>
              <a:rPr lang="ru-RU" dirty="0" smtClean="0"/>
              <a:t>3 </a:t>
            </a:r>
            <a:r>
              <a:rPr lang="ru-RU" dirty="0"/>
              <a:t>место - </a:t>
            </a:r>
            <a:r>
              <a:rPr lang="ru-RU" dirty="0" err="1"/>
              <a:t>Янчевский</a:t>
            </a:r>
            <a:r>
              <a:rPr lang="ru-RU" dirty="0"/>
              <a:t> Артём - «Компьютерная игра Крестики-Нолики» </a:t>
            </a:r>
            <a:endParaRPr lang="ru-RU" dirty="0" smtClean="0"/>
          </a:p>
          <a:p>
            <a:pPr marL="0" indent="0" algn="ctr">
              <a:buNone/>
            </a:pPr>
            <a:r>
              <a:rPr lang="ru-RU" dirty="0" smtClean="0"/>
              <a:t>3 </a:t>
            </a:r>
            <a:r>
              <a:rPr lang="ru-RU" dirty="0"/>
              <a:t>место - </a:t>
            </a:r>
            <a:r>
              <a:rPr lang="ru-RU" dirty="0" err="1"/>
              <a:t>Трущелёв</a:t>
            </a:r>
            <a:r>
              <a:rPr lang="ru-RU" dirty="0"/>
              <a:t> Филипп, </a:t>
            </a:r>
            <a:r>
              <a:rPr lang="ru-RU" dirty="0" err="1"/>
              <a:t>Дженуарди</a:t>
            </a:r>
            <a:r>
              <a:rPr lang="ru-RU" dirty="0"/>
              <a:t> Альберто - «Умный флагшток» </a:t>
            </a:r>
            <a:endParaRPr lang="ru-RU" dirty="0" smtClean="0"/>
          </a:p>
          <a:p>
            <a:pPr marL="0" indent="0" algn="ctr">
              <a:buNone/>
            </a:pPr>
            <a:r>
              <a:rPr lang="ru-RU" dirty="0" smtClean="0"/>
              <a:t>3 </a:t>
            </a:r>
            <a:r>
              <a:rPr lang="ru-RU" dirty="0"/>
              <a:t>место - Савинов Михаил - «Город-дом «Поплавок</a:t>
            </a:r>
            <a:r>
              <a:rPr lang="ru-RU" dirty="0" smtClean="0"/>
              <a:t>»</a:t>
            </a: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49159" y="1868521"/>
            <a:ext cx="5623035" cy="42172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425002"/>
            <a:ext cx="10058400" cy="938870"/>
          </a:xfrm>
        </p:spPr>
        <p:txBody>
          <a:bodyPr>
            <a:noAutofit/>
          </a:bodyPr>
          <a:lstStyle/>
          <a:p>
            <a:pPr algn="ctr"/>
            <a:r>
              <a:rPr lang="ru-RU" sz="2400" dirty="0" smtClean="0"/>
              <a:t>Городской </a:t>
            </a:r>
            <a:r>
              <a:rPr lang="ru-RU" sz="2400" dirty="0"/>
              <a:t>конкурс "Молодежь против коррупции"</a:t>
            </a:r>
          </a:p>
        </p:txBody>
      </p:sp>
      <p:sp>
        <p:nvSpPr>
          <p:cNvPr id="3" name="Объект 2"/>
          <p:cNvSpPr>
            <a:spLocks noGrp="1"/>
          </p:cNvSpPr>
          <p:nvPr>
            <p:ph sz="half" idx="1"/>
          </p:nvPr>
        </p:nvSpPr>
        <p:spPr>
          <a:xfrm>
            <a:off x="540232" y="1845735"/>
            <a:ext cx="4937760" cy="4023359"/>
          </a:xfrm>
        </p:spPr>
        <p:txBody>
          <a:bodyPr>
            <a:normAutofit lnSpcReduction="10000"/>
          </a:bodyPr>
          <a:lstStyle/>
          <a:p>
            <a:pPr algn="ctr"/>
            <a:r>
              <a:rPr lang="ru-RU" dirty="0" smtClean="0"/>
              <a:t>Возрастная категория 5-6 классы:</a:t>
            </a:r>
          </a:p>
          <a:p>
            <a:pPr marL="0" indent="0" algn="ctr">
              <a:buNone/>
            </a:pPr>
            <a:r>
              <a:rPr lang="ru-RU" dirty="0"/>
              <a:t> </a:t>
            </a:r>
            <a:r>
              <a:rPr lang="ru-RU" dirty="0" smtClean="0"/>
              <a:t> III </a:t>
            </a:r>
            <a:r>
              <a:rPr lang="ru-RU" dirty="0"/>
              <a:t>место – Тураева </a:t>
            </a:r>
            <a:r>
              <a:rPr lang="ru-RU" dirty="0" err="1"/>
              <a:t>Насиба</a:t>
            </a:r>
            <a:r>
              <a:rPr lang="ru-RU" dirty="0"/>
              <a:t>, </a:t>
            </a:r>
            <a:r>
              <a:rPr lang="ru-RU" dirty="0" err="1"/>
              <a:t>Осинская</a:t>
            </a:r>
            <a:r>
              <a:rPr lang="ru-RU" dirty="0"/>
              <a:t> Милана и </a:t>
            </a:r>
            <a:r>
              <a:rPr lang="ru-RU" dirty="0" err="1"/>
              <a:t>Будунов</a:t>
            </a:r>
            <a:r>
              <a:rPr lang="ru-RU" dirty="0"/>
              <a:t> </a:t>
            </a:r>
            <a:r>
              <a:rPr lang="ru-RU" dirty="0" smtClean="0"/>
              <a:t>Матвей</a:t>
            </a:r>
          </a:p>
          <a:p>
            <a:pPr marL="0" indent="0" algn="ctr">
              <a:buNone/>
            </a:pPr>
            <a:endParaRPr lang="ru-RU" dirty="0"/>
          </a:p>
          <a:p>
            <a:pPr marL="0" indent="0" algn="ctr">
              <a:buNone/>
            </a:pPr>
            <a:r>
              <a:rPr lang="ru-RU" dirty="0" smtClean="0"/>
              <a:t>Возрастная </a:t>
            </a:r>
            <a:r>
              <a:rPr lang="ru-RU" dirty="0"/>
              <a:t>категория 7-8 </a:t>
            </a:r>
            <a:r>
              <a:rPr lang="ru-RU" dirty="0" smtClean="0"/>
              <a:t>классы:</a:t>
            </a:r>
            <a:endParaRPr lang="ru-RU" dirty="0"/>
          </a:p>
          <a:p>
            <a:pPr marL="0" indent="0" algn="ctr">
              <a:buNone/>
            </a:pPr>
            <a:r>
              <a:rPr lang="ru-RU" dirty="0" smtClean="0"/>
              <a:t>I </a:t>
            </a:r>
            <a:r>
              <a:rPr lang="ru-RU" dirty="0"/>
              <a:t>место – Редина Маргарита, </a:t>
            </a:r>
            <a:r>
              <a:rPr lang="ru-RU" dirty="0" err="1"/>
              <a:t>Трущелёв</a:t>
            </a:r>
            <a:r>
              <a:rPr lang="ru-RU" dirty="0"/>
              <a:t> Архип, </a:t>
            </a:r>
            <a:r>
              <a:rPr lang="ru-RU" dirty="0" err="1"/>
              <a:t>Доткаев</a:t>
            </a:r>
            <a:r>
              <a:rPr lang="ru-RU" dirty="0"/>
              <a:t> Валерий, Чалов </a:t>
            </a:r>
            <a:r>
              <a:rPr lang="ru-RU" dirty="0" smtClean="0"/>
              <a:t>Илья</a:t>
            </a:r>
          </a:p>
          <a:p>
            <a:pPr marL="0" indent="0" algn="ctr">
              <a:buNone/>
            </a:pPr>
            <a:endParaRPr lang="ru-RU" dirty="0"/>
          </a:p>
          <a:p>
            <a:pPr algn="ctr"/>
            <a:r>
              <a:rPr lang="ru-RU" dirty="0" smtClean="0"/>
              <a:t>Возрастная </a:t>
            </a:r>
            <a:r>
              <a:rPr lang="ru-RU" dirty="0"/>
              <a:t>категория 9-11 </a:t>
            </a:r>
            <a:r>
              <a:rPr lang="ru-RU" dirty="0" smtClean="0"/>
              <a:t>классы:</a:t>
            </a:r>
            <a:endParaRPr lang="ru-RU" dirty="0"/>
          </a:p>
          <a:p>
            <a:pPr algn="ctr"/>
            <a:r>
              <a:rPr lang="ru-RU" dirty="0" smtClean="0"/>
              <a:t>II </a:t>
            </a:r>
            <a:r>
              <a:rPr lang="ru-RU" dirty="0"/>
              <a:t>место – </a:t>
            </a:r>
            <a:r>
              <a:rPr lang="ru-RU" dirty="0" err="1"/>
              <a:t>Лабковская</a:t>
            </a:r>
            <a:r>
              <a:rPr lang="ru-RU" dirty="0"/>
              <a:t> Анна, </a:t>
            </a:r>
            <a:r>
              <a:rPr lang="ru-RU" dirty="0" err="1"/>
              <a:t>Трущелёв</a:t>
            </a:r>
            <a:r>
              <a:rPr lang="ru-RU" dirty="0"/>
              <a:t> Филипп, Катаев </a:t>
            </a:r>
            <a:r>
              <a:rPr lang="ru-RU" dirty="0" smtClean="0"/>
              <a:t>Максим</a:t>
            </a:r>
            <a:endParaRPr lang="ru-RU" dirty="0"/>
          </a:p>
        </p:txBody>
      </p:sp>
      <p:pic>
        <p:nvPicPr>
          <p:cNvPr id="5" name="Объект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866845" y="1966583"/>
            <a:ext cx="2856618" cy="2006327"/>
          </a:xfr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6845" y="4172847"/>
            <a:ext cx="2851802" cy="2022998"/>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6751" y="2933414"/>
            <a:ext cx="3509897" cy="24788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40" y="336331"/>
            <a:ext cx="10058400" cy="1064698"/>
          </a:xfrm>
        </p:spPr>
        <p:txBody>
          <a:bodyPr>
            <a:noAutofit/>
          </a:bodyPr>
          <a:lstStyle/>
          <a:p>
            <a:pPr algn="ctr"/>
            <a:r>
              <a:rPr lang="ru-RU" sz="2400" dirty="0"/>
              <a:t> СТАНЦИЯ ЮНЫХ ТЕХНИКОВ вошла в число </a:t>
            </a:r>
            <a:r>
              <a:rPr lang="ru-RU" sz="2400" dirty="0" err="1"/>
              <a:t>эковолонтёров</a:t>
            </a:r>
            <a:r>
              <a:rPr lang="ru-RU" sz="2400" dirty="0"/>
              <a:t> научно-экологического проекта Чистая вода — основа жизни .</a:t>
            </a:r>
          </a:p>
        </p:txBody>
      </p:sp>
      <p:pic>
        <p:nvPicPr>
          <p:cNvPr id="4" name="Объект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76246" y="2221677"/>
            <a:ext cx="4938712" cy="3271896"/>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9104" y="2221677"/>
            <a:ext cx="4938710" cy="32718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643" y="386366"/>
            <a:ext cx="10058400" cy="797202"/>
          </a:xfrm>
        </p:spPr>
        <p:txBody>
          <a:bodyPr>
            <a:normAutofit/>
          </a:bodyPr>
          <a:lstStyle/>
          <a:p>
            <a:pPr algn="ctr"/>
            <a:r>
              <a:rPr lang="ru-RU" sz="4400" b="1" dirty="0" smtClean="0"/>
              <a:t>МУНИЦИПАЛЬНАЯ ОПОРНАЯ ПЛОЩАДКА</a:t>
            </a:r>
            <a:endParaRPr lang="ru-RU" sz="4400" b="1" dirty="0"/>
          </a:p>
        </p:txBody>
      </p:sp>
      <p:sp>
        <p:nvSpPr>
          <p:cNvPr id="3" name="Объект 2"/>
          <p:cNvSpPr>
            <a:spLocks noGrp="1"/>
          </p:cNvSpPr>
          <p:nvPr>
            <p:ph sz="half" idx="1"/>
          </p:nvPr>
        </p:nvSpPr>
        <p:spPr>
          <a:xfrm>
            <a:off x="811368" y="1845735"/>
            <a:ext cx="5471866" cy="4400519"/>
          </a:xfrm>
        </p:spPr>
        <p:txBody>
          <a:bodyPr>
            <a:normAutofit fontScale="92500" lnSpcReduction="20000"/>
          </a:bodyPr>
          <a:lstStyle/>
          <a:p>
            <a:r>
              <a:rPr lang="ru-RU" dirty="0" smtClean="0"/>
              <a:t>В рамках Муниципальной опорной площадки на базе Станции юных техников были организованы различные мероприятия:</a:t>
            </a:r>
          </a:p>
          <a:p>
            <a:pPr>
              <a:buFont typeface="Arial" panose="020B0604020202020204" pitchFamily="34" charset="0"/>
              <a:buChar char="•"/>
            </a:pPr>
            <a:r>
              <a:rPr lang="ru-RU" dirty="0" smtClean="0"/>
              <a:t>Выставка детский работ, посвященная дню Космонавтики;</a:t>
            </a:r>
          </a:p>
          <a:p>
            <a:pPr>
              <a:buFont typeface="Arial" panose="020B0604020202020204" pitchFamily="34" charset="0"/>
              <a:buChar char="•"/>
            </a:pPr>
            <a:r>
              <a:rPr lang="ru-RU" dirty="0" smtClean="0"/>
              <a:t>Конкурс детского рисунка, посвященный празднованию Дня народного единства;</a:t>
            </a:r>
          </a:p>
          <a:p>
            <a:pPr>
              <a:buFont typeface="Arial" panose="020B0604020202020204" pitchFamily="34" charset="0"/>
              <a:buChar char="•"/>
            </a:pPr>
            <a:r>
              <a:rPr lang="ru-RU" dirty="0" smtClean="0"/>
              <a:t>Конкурс-выставка военной техники, приуроченный к празднованию Дня защитника Отечества;</a:t>
            </a:r>
          </a:p>
          <a:p>
            <a:pPr>
              <a:buFont typeface="Arial" panose="020B0604020202020204" pitchFamily="34" charset="0"/>
              <a:buChar char="•"/>
            </a:pPr>
            <a:r>
              <a:rPr lang="ru-RU" dirty="0" smtClean="0"/>
              <a:t>Уроки Мужества, приуроченные ко Дню защитника Отечества;</a:t>
            </a:r>
          </a:p>
          <a:p>
            <a:pPr>
              <a:buFont typeface="Arial" panose="020B0604020202020204" pitchFamily="34" charset="0"/>
              <a:buChar char="•"/>
            </a:pPr>
            <a:r>
              <a:rPr lang="ru-RU" dirty="0" smtClean="0"/>
              <a:t>Выставка детских работ «Мы помним», посвященная празднованию 77-летию Победы в ВОВ.;</a:t>
            </a:r>
          </a:p>
          <a:p>
            <a:pPr>
              <a:buFont typeface="Arial" panose="020B0604020202020204" pitchFamily="34" charset="0"/>
              <a:buChar char="•"/>
            </a:pPr>
            <a:r>
              <a:rPr lang="ru-RU" dirty="0" smtClean="0"/>
              <a:t>Проектная деятельность в течение учебного года.</a:t>
            </a:r>
          </a:p>
        </p:txBody>
      </p:sp>
      <p:pic>
        <p:nvPicPr>
          <p:cNvPr id="5" name="Объект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96610" y="2069266"/>
            <a:ext cx="4937125" cy="3702843"/>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80967">
            <a:off x="325820" y="369042"/>
            <a:ext cx="3762703" cy="2822027"/>
          </a:xfrm>
          <a:prstGeom prst="rect">
            <a:avLst/>
          </a:prstGeom>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8290" y="3594538"/>
            <a:ext cx="3360346" cy="2522885"/>
          </a:xfrm>
          <a:prstGeom prst="rect">
            <a:avLst/>
          </a:prstGeom>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3387" y="140441"/>
            <a:ext cx="4372304" cy="3279228"/>
          </a:xfrm>
          <a:prstGeom prst="rect">
            <a:avLst/>
          </a:prstGeom>
        </p:spPr>
      </p:pic>
      <p:pic>
        <p:nvPicPr>
          <p:cNvPr id="5" name="Рисунок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40616" y="3203028"/>
            <a:ext cx="3687648" cy="27657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8720" y="286603"/>
            <a:ext cx="10058400" cy="1450757"/>
          </a:xfrm>
        </p:spPr>
        <p:txBody>
          <a:bodyPr>
            <a:noAutofit/>
          </a:bodyPr>
          <a:lstStyle/>
          <a:p>
            <a:pPr algn="ctr"/>
            <a:r>
              <a:rPr lang="ru-RU" sz="2400" b="1" dirty="0" smtClean="0"/>
              <a:t>Станция юных техников провела совместно </a:t>
            </a:r>
            <a:r>
              <a:rPr lang="ru-RU" sz="2400" b="1" dirty="0"/>
              <a:t>с ГИБДД 39, </a:t>
            </a:r>
            <a:r>
              <a:rPr lang="ru-RU" sz="2400" b="1" dirty="0" smtClean="0"/>
              <a:t>Калининградским областным отделением </a:t>
            </a:r>
            <a:r>
              <a:rPr lang="ru-RU" sz="2400" b="1" dirty="0"/>
              <a:t>ОО "ВОА", Региональное отделение ООДЮО "ЮИД" и АНО «</a:t>
            </a:r>
            <a:r>
              <a:rPr lang="ru-RU" sz="2400" b="1" dirty="0" err="1"/>
              <a:t>ЦПиОБЖ</a:t>
            </a:r>
            <a:r>
              <a:rPr lang="ru-RU" sz="2400" b="1" dirty="0"/>
              <a:t> «БЕЗОПАСНЫЙ </a:t>
            </a:r>
            <a:r>
              <a:rPr lang="ru-RU" sz="2400" b="1" dirty="0" smtClean="0"/>
              <a:t>РЕГИОН» на базе МАОУ СОШ №57 городские </a:t>
            </a:r>
            <a:r>
              <a:rPr lang="ru-RU" sz="2400" b="1" dirty="0"/>
              <a:t>соревнования "За рулём - в будущее", приуроченные к 50-летнему юбилею движения ЮИД и Всероссийского общества автомобилистов.</a:t>
            </a:r>
          </a:p>
        </p:txBody>
      </p:sp>
      <p:pic>
        <p:nvPicPr>
          <p:cNvPr id="5" name="Объект 4"/>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3027" r="16042"/>
          <a:stretch/>
        </p:blipFill>
        <p:spPr>
          <a:xfrm>
            <a:off x="609599" y="1911611"/>
            <a:ext cx="5022126" cy="3984693"/>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97217" y="1911611"/>
            <a:ext cx="5312925" cy="3984693"/>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56754"/>
            <a:ext cx="10058400" cy="1346254"/>
          </a:xfrm>
        </p:spPr>
        <p:txBody>
          <a:bodyPr>
            <a:noAutofit/>
          </a:bodyPr>
          <a:lstStyle/>
          <a:p>
            <a:pPr algn="ctr"/>
            <a:r>
              <a:rPr lang="ru-RU" sz="2400" dirty="0"/>
              <a:t>Сотрудники Госавтоинспекции и ПДН совместно с педагогами МАУДО Станция юных техников </a:t>
            </a:r>
            <a:r>
              <a:rPr lang="ru-RU" sz="2400" dirty="0" smtClean="0"/>
              <a:t>проводят </a:t>
            </a:r>
            <a:r>
              <a:rPr lang="ru-RU" sz="2400" dirty="0"/>
              <a:t>занятия для </a:t>
            </a:r>
            <a:r>
              <a:rPr lang="ru-RU" sz="2400" dirty="0" smtClean="0"/>
              <a:t>школ и детских садов Калининграда и Калининградской области в течение всего учебного года на </a:t>
            </a:r>
            <a:r>
              <a:rPr lang="ru-RU" sz="2400" dirty="0"/>
              <a:t>базе мобильного комплекса "Лаборатория безопасности".</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96963" y="2026830"/>
            <a:ext cx="4938712" cy="3661591"/>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18238" y="2004275"/>
            <a:ext cx="4937125" cy="3706700"/>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309" y="3205656"/>
            <a:ext cx="3489301" cy="2616975"/>
          </a:xfrm>
          <a:prstGeom prst="rect">
            <a:avLst/>
          </a:prstGeom>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0418" y="211055"/>
            <a:ext cx="3492936" cy="2619702"/>
          </a:xfrm>
          <a:prstGeom prst="rect">
            <a:avLst/>
          </a:prstGeom>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309" y="176050"/>
            <a:ext cx="3489301" cy="2619702"/>
          </a:xfrm>
          <a:prstGeom prst="rect">
            <a:avLst/>
          </a:prstGeom>
        </p:spPr>
      </p:pic>
      <p:pic>
        <p:nvPicPr>
          <p:cNvPr id="5" name="Рисунок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9162" y="176050"/>
            <a:ext cx="3489301" cy="2619702"/>
          </a:xfrm>
          <a:prstGeom prst="rect">
            <a:avLst/>
          </a:prstGeom>
        </p:spPr>
      </p:pic>
      <p:pic>
        <p:nvPicPr>
          <p:cNvPr id="6" name="Рисунок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29161" y="3205656"/>
            <a:ext cx="3489301" cy="2619702"/>
          </a:xfrm>
          <a:prstGeom prst="rect">
            <a:avLst/>
          </a:prstGeom>
        </p:spPr>
      </p:pic>
      <p:pic>
        <p:nvPicPr>
          <p:cNvPr id="7" name="Рисунок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64869" y="3196034"/>
            <a:ext cx="3498485" cy="262659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Участие педагогов в благотворительных акциях и открытых мастер-классах</a:t>
            </a:r>
            <a:endParaRPr lang="ru-RU" dirty="0"/>
          </a:p>
        </p:txBody>
      </p:sp>
      <p:pic>
        <p:nvPicPr>
          <p:cNvPr id="7" name="Объект 6"/>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6521"/>
          <a:stretch/>
        </p:blipFill>
        <p:spPr>
          <a:xfrm>
            <a:off x="2942382" y="3255571"/>
            <a:ext cx="4122792" cy="2778025"/>
          </a:xfrm>
        </p:spPr>
      </p:pic>
      <p:pic>
        <p:nvPicPr>
          <p:cNvPr id="8" name="Объект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065174" y="1933023"/>
            <a:ext cx="4090506" cy="2924073"/>
          </a:xfrm>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189" y="1933023"/>
            <a:ext cx="2578811" cy="3276607"/>
          </a:xfrm>
          <a:prstGeom prst="rect">
            <a:avLst/>
          </a:prstGeom>
        </p:spPr>
      </p:pic>
    </p:spTree>
    <p:extLst>
      <p:ext uri="{BB962C8B-B14F-4D97-AF65-F5344CB8AC3E}">
        <p14:creationId xmlns:p14="http://schemas.microsoft.com/office/powerpoint/2010/main" val="91559726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399244"/>
            <a:ext cx="10058400" cy="1081825"/>
          </a:xfrm>
        </p:spPr>
        <p:txBody>
          <a:bodyPr>
            <a:normAutofit fontScale="90000"/>
          </a:bodyPr>
          <a:lstStyle/>
          <a:p>
            <a:pPr algn="ctr"/>
            <a:r>
              <a:rPr lang="ru-RU" sz="4400" b="1" dirty="0" smtClean="0"/>
              <a:t>УЧАСТИЕ В АКЦИЯХ, ФЛЕШМОБАХ И РАДИОПЕРЕДАЧАХ ПО ПРОПАГАНДЕ БДД</a:t>
            </a:r>
            <a:endParaRPr lang="ru-RU" sz="4400" b="1"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96963" y="1985031"/>
            <a:ext cx="4938712" cy="3745189"/>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18238" y="2004275"/>
            <a:ext cx="4937125" cy="3706700"/>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6963" y="656823"/>
            <a:ext cx="10058400" cy="565383"/>
          </a:xfrm>
        </p:spPr>
        <p:txBody>
          <a:bodyPr>
            <a:noAutofit/>
          </a:bodyPr>
          <a:lstStyle/>
          <a:p>
            <a:pPr algn="ctr"/>
            <a:r>
              <a:rPr lang="ru-RU" sz="4400" b="1" dirty="0" smtClean="0"/>
              <a:t>СУББОТНИКИ</a:t>
            </a:r>
            <a:endParaRPr lang="ru-RU" sz="4400" b="1" dirty="0"/>
          </a:p>
        </p:txBody>
      </p:sp>
      <p:pic>
        <p:nvPicPr>
          <p:cNvPr id="5" name="Объект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650680" y="1879027"/>
            <a:ext cx="5363634" cy="4022725"/>
          </a:xfrm>
        </p:spPr>
      </p:pic>
      <p:pic>
        <p:nvPicPr>
          <p:cNvPr id="9" name="Объект 8"/>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647894" y="1879026"/>
            <a:ext cx="3017043" cy="4022725"/>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618186"/>
            <a:ext cx="10058400" cy="875763"/>
          </a:xfrm>
        </p:spPr>
        <p:txBody>
          <a:bodyPr>
            <a:noAutofit/>
          </a:bodyPr>
          <a:lstStyle/>
          <a:p>
            <a:pPr algn="ctr"/>
            <a:r>
              <a:rPr lang="ru-RU" sz="4400" b="1" dirty="0" smtClean="0"/>
              <a:t>ОБУЧЕНИЕ ПЕДАГОГОВ</a:t>
            </a:r>
            <a:br>
              <a:rPr lang="ru-RU" sz="4400" b="1" dirty="0" smtClean="0"/>
            </a:br>
            <a:r>
              <a:rPr lang="ru-RU" sz="2800" i="1" dirty="0" smtClean="0"/>
              <a:t>Ежегодно педагоги Станции юных техников активно повышаю свои профессиональные компетенции и уровень квалификации </a:t>
            </a:r>
            <a:endParaRPr lang="ru-RU" sz="4400" i="1"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rot="4186634">
            <a:off x="1040789" y="1859646"/>
            <a:ext cx="2843887" cy="4022725"/>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rot="6534370">
            <a:off x="7972143" y="1825914"/>
            <a:ext cx="3065484" cy="4336178"/>
          </a:xfr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5029" y="1897692"/>
            <a:ext cx="2790095" cy="39466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0"/>
            <a:ext cx="10058400" cy="1845734"/>
          </a:xfrm>
        </p:spPr>
        <p:txBody>
          <a:bodyPr>
            <a:noAutofit/>
          </a:bodyPr>
          <a:lstStyle/>
          <a:p>
            <a:pPr algn="ctr"/>
            <a:r>
              <a:rPr lang="ru-RU" sz="4400" b="1" dirty="0" smtClean="0"/>
              <a:t>УЧАСТИЕ ПЕДАГОГОВ СТАНЦИИ ЮНЫХ ТЕХНИКОВ В РАЗЛИЧНЫХ МАССОВЫХ МЕРОПРИЯТИЯХ</a:t>
            </a:r>
            <a:endParaRPr lang="ru-RU" sz="4400" b="1" dirty="0"/>
          </a:p>
        </p:txBody>
      </p:sp>
      <p:sp>
        <p:nvSpPr>
          <p:cNvPr id="3" name="Объект 2"/>
          <p:cNvSpPr>
            <a:spLocks noGrp="1"/>
          </p:cNvSpPr>
          <p:nvPr>
            <p:ph sz="half" idx="1"/>
          </p:nvPr>
        </p:nvSpPr>
        <p:spPr>
          <a:xfrm>
            <a:off x="1360037" y="2844215"/>
            <a:ext cx="5030253" cy="2705246"/>
          </a:xfrm>
        </p:spPr>
        <p:txBody>
          <a:bodyPr/>
          <a:lstStyle/>
          <a:p>
            <a:r>
              <a:rPr lang="ru-RU" dirty="0"/>
              <a:t>Педагоги Станции юных техников Гроза Надежда Григорьевна и </a:t>
            </a:r>
            <a:r>
              <a:rPr lang="ru-RU" dirty="0" err="1"/>
              <a:t>Янчевская</a:t>
            </a:r>
            <a:r>
              <a:rPr lang="ru-RU" dirty="0"/>
              <a:t> Надежда Александровна стали участниками открытого музыкального фестиваля «Моя Россия».</a:t>
            </a:r>
          </a:p>
        </p:txBody>
      </p:sp>
      <p:pic>
        <p:nvPicPr>
          <p:cNvPr id="5" name="Объект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010400" y="1845734"/>
            <a:ext cx="3079531" cy="4308153"/>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Autofit/>
          </a:bodyPr>
          <a:lstStyle/>
          <a:p>
            <a:pPr algn="ctr"/>
            <a:r>
              <a:rPr lang="ru-RU" sz="2400" dirty="0" err="1" smtClean="0"/>
              <a:t>Смольянова</a:t>
            </a:r>
            <a:r>
              <a:rPr lang="ru-RU" sz="2400" dirty="0"/>
              <a:t> Екатерина Сергеевна была отмечена дипломом за достижения в патриотическом воспитании в номинации "</a:t>
            </a:r>
            <a:r>
              <a:rPr lang="ru-RU" sz="2400" dirty="0" smtClean="0"/>
              <a:t>Педагогика</a:t>
            </a:r>
            <a:r>
              <a:rPr lang="ru-RU" sz="2400" dirty="0"/>
              <a:t>« конкурса «Патриот Земли Российской имени Великого князя Александра Невского за достижения в области патриотического воспитания»</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07568" y="1794824"/>
            <a:ext cx="2782384" cy="4022725"/>
          </a:xfrm>
        </p:spPr>
      </p:pic>
      <p:pic>
        <p:nvPicPr>
          <p:cNvPr id="6" name="Объект 5"/>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9720" t="-1813" r="17190" b="-1258"/>
          <a:stretch/>
        </p:blipFill>
        <p:spPr>
          <a:xfrm>
            <a:off x="5711321" y="1794824"/>
            <a:ext cx="5213131" cy="4125601"/>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7923" y="363000"/>
            <a:ext cx="11560629" cy="1287888"/>
          </a:xfrm>
        </p:spPr>
        <p:txBody>
          <a:bodyPr>
            <a:noAutofit/>
          </a:bodyPr>
          <a:lstStyle/>
          <a:p>
            <a:pPr algn="ctr"/>
            <a:r>
              <a:rPr lang="ru-RU" sz="2800" dirty="0"/>
              <a:t>Педагог дополнительного образования Станции юных техников </a:t>
            </a:r>
            <a:r>
              <a:rPr lang="ru-RU" sz="2800" dirty="0" err="1"/>
              <a:t>Янчевская</a:t>
            </a:r>
            <a:r>
              <a:rPr lang="ru-RU" sz="2800" dirty="0"/>
              <a:t> Надежда Александровна стала победителем </a:t>
            </a:r>
            <a:r>
              <a:rPr lang="ru-RU" sz="2800" dirty="0" smtClean="0"/>
              <a:t/>
            </a:r>
            <a:br>
              <a:rPr lang="ru-RU" sz="2800" dirty="0" smtClean="0"/>
            </a:br>
            <a:r>
              <a:rPr lang="ru-RU" sz="2800" dirty="0" smtClean="0"/>
              <a:t>в </a:t>
            </a:r>
            <a:r>
              <a:rPr lang="ru-RU" sz="2800" dirty="0"/>
              <a:t>номинации "Воспитать </a:t>
            </a:r>
            <a:r>
              <a:rPr lang="ru-RU" sz="2800" dirty="0" smtClean="0"/>
              <a:t>Исследователя« в конкурсе </a:t>
            </a:r>
            <a:r>
              <a:rPr lang="ru-RU" sz="2800" dirty="0"/>
              <a:t>профессионального мастерства - "Сердце отдаю детям"</a:t>
            </a:r>
          </a:p>
        </p:txBody>
      </p:sp>
      <p:pic>
        <p:nvPicPr>
          <p:cNvPr id="4" name="Объект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10653" y="1848472"/>
            <a:ext cx="3197374" cy="4263166"/>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3961" y="1848472"/>
            <a:ext cx="3199032" cy="42653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Ретро">
  <a:themeElements>
    <a:clrScheme name="Ретро">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Ретро">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Retrospect</Template>
  <TotalTime>0</TotalTime>
  <Words>4193</Words>
  <Application>Microsoft Office PowerPoint</Application>
  <PresentationFormat>Широкоэкранный</PresentationFormat>
  <Paragraphs>357</Paragraphs>
  <Slides>58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58</vt:i4>
      </vt:variant>
    </vt:vector>
  </HeadingPairs>
  <TitlesOfParts>
    <vt:vector size="63" baseType="lpstr">
      <vt:lpstr>Arial</vt:lpstr>
      <vt:lpstr>Calibri</vt:lpstr>
      <vt:lpstr>Calibri Light</vt:lpstr>
      <vt:lpstr>Times New Roman</vt:lpstr>
      <vt:lpstr>Ретро</vt:lpstr>
      <vt:lpstr>Презентация PowerPoint</vt:lpstr>
      <vt:lpstr>Презентация PowerPoint</vt:lpstr>
      <vt:lpstr>Нормативно – правовая база</vt:lpstr>
      <vt:lpstr>УСЛОВИЯ ОРГАНИЗАЦИИ ОБРАЗОВАТЕЛЬНОГО ПРОЦЕССА ТИП ЗДАНИЙ – НЕЖИЛОЕ ЗДАНИЕ (УЧЕБНОЕ) ГОД ВВОДА В ЭКСПЛУАТАЦИЮ – 1945 ГОД (ПОСТРОЕНО В 1896 ГОДУ)  РЕАЛЬНАЯ НАПОЛНЯЕМОСТЬ: ОДНОВРЕМЕННО МОГУТ ЗАНИМАТЬСЯ 120 ОБУЧАЮЩИХСЯ ДАННЫЕ О НАЛИЧИИ МАТЕРИАЛЬНО – ТЕХНИЧЕСКОЙ БАЗЫ:  ОДНОВРЕМЕННО МОГУТ ЗАНИМАТЬСЯ 120 ОБУЧАЮЩИХСЯ</vt:lpstr>
      <vt:lpstr>Принципы образовательной деятельности в 2022-2023 учебном году. Работа учреждения осуществлялась на основании Плана работы учреждения на 2022-2023 учебный год, в соответствии с Планом работы комитета по образованию администрации городского округа «Город Калининград» на 2022-2023 учебный год, выполнялись Постановления и Приказы Правительства РФ, Министерства образования Калининградской области. Педагогический коллектив с учетом приоритетных направлений образования, требований к дополнительному образованию, определил в новом учебном году цель, задачи, стратегические направления работы учреждения. Целью деятельности Станции юных техников в 2022-2023 учебном году было - создание условий для самореализации и развития талантов, воспитания гармонично развитой и социально ответственной личности, расширение возможностей персонализации дополнительного образования детей, интеграции его ресурсов в индивидуальные образовательные траектории, повышение доступности качественных программ дополнительного образования для каждого ребенка на базе МАУДО СЮТ.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 2021-2022 учебном году, сроком на два года в соответствии с приказом администрации городского округа «Город Калининград» комитета по образованию от 11.11.2021г. № ПД-КпО-919 на базе МАУДО СЮТ с МАДОУ ЦРР д/с № 121, МАОУ СОШ № 25 с УИОП «Город Калининград» утверждена муниципальная опорная площадка по теме «Интеграция дополнительного и общего образования для достижения нового качества результатов в научно-технической деятельности обучающихся».  </vt:lpstr>
      <vt:lpstr>Реализация работы ресурсного центра по профилактике детского дорожно-транспортного травматизма «Лаборатория безопасности»  в 2022 - 2023 учебном году   </vt:lpstr>
      <vt:lpstr>Проблемы, решавшиеся в текущем учебном году, пути их решения.</vt:lpstr>
      <vt:lpstr>Ежегодно учащиеся Станции юных техников принимают активное участие в массовых мероприятиях различного уровня: от муниципальных до международных. </vt:lpstr>
      <vt:lpstr>МЕРОПРИЯТИЯ МЕЖДУНАРОДНОГО УРОВНЯ Международный конкурс детский конкурс «Школьный патент – шаг в будущее!»</vt:lpstr>
      <vt:lpstr>Ежегодно обучающиеся и педагоги станции принимают участие в  международном историческом диктанте на тему событий Великой отечественной войны, который проводится с 2019 года для популяризации изучения ВОВ.</vt:lpstr>
      <vt:lpstr>Обучающиеся станции стали финалистами конкурса «Янтарная нота — зажги звезду» в рамках международного проекта «Паруса Духа» </vt:lpstr>
      <vt:lpstr>Учащиеся объединения «АртКолор» вошли в лонг лист Международного конкурса детского рисунка «Моя Россия»</vt:lpstr>
      <vt:lpstr>МЕРОПРИЯТИЯ ВСЕРОССИЙСКОГО УРОВНЯ </vt:lpstr>
      <vt:lpstr>18 февраля прошло награждение Всероссийского конкурса «Лето.Лагерь.Like», которое состоялось в Москве в КЦ «Вдохновение». 2 место занял Доткаев Валерий в категории "Фотография"</vt:lpstr>
      <vt:lpstr>Машурик Дарья и Данко Таисия заняли второе место в номинации «Игра» Всероссийского конкурса «БЕЗОПАСНАЯ ДОРОГА - ДЕТЯМ»</vt:lpstr>
      <vt:lpstr>Учащиеся детско-юношеской автошколы приняли участие во Всероссийской электронной олимпиаде по пожарной безопасности.</vt:lpstr>
      <vt:lpstr>Всероссийский конкурс для детей дошкольного возраста "ДОШКОЛЬНЫЙ ПАТЕНТ - ВЗГЛЯД В БУДУЩЕЕ!"</vt:lpstr>
      <vt:lpstr>Обучающиеся детско-юношеской автошколы приняли участие во Всероссийском правовом (юридическом) диктанте.</vt:lpstr>
      <vt:lpstr>.  Хасьянова Виктория стала ПОБЕДИТЕЛЕМ всероссийского конкурса юных сказочников "Территория сказок", который проводился в рамках проекта «Территория сказок: формирование культурного единства России и Донбасса детскими писателями и юными сказочниками» при поддержке Президентского фонда культурных инициатив.</vt:lpstr>
      <vt:lpstr>МЕРОПРИЯТИЯ РЕГИОНАЛЬНОГО УРОВНЯ </vt:lpstr>
      <vt:lpstr>Хасьянова Виктория и Наумчук Ярослава стали победительницами областного конкурса детских плакатов по пропаганде безопасности дорожного движения "ЮИД 50 ЛЕТ"</vt:lpstr>
      <vt:lpstr>Творческий конкурс «Ребенок и право» </vt:lpstr>
      <vt:lpstr> Трущелев Филипп занял 2 место в региональном этапе Всероссийского конкурса «Моя малая родина: природа, культура и этнос» с проектом "Путешествие по Куршской косе"</vt:lpstr>
      <vt:lpstr>2 место заняла команда МАУДО СЮТ в российском рейтинговом событии по сценическим и уличным танцевальным направлениям "DanceFloorMasters 2023"</vt:lpstr>
      <vt:lpstr>Обучающиеся объединения «Судомоделирование» стали победителями XXV-го областного конкурса по стендовому судомоделизму, посвященного Дню защитника Отечества</vt:lpstr>
      <vt:lpstr>Трущелев Архип стал победителем областного конкурса творческих работ обучающихся образовательных организаций «Вечное слово» </vt:lpstr>
      <vt:lpstr>Региональный фестиваль детских инновационных проектов "ИНОТ_39"</vt:lpstr>
      <vt:lpstr>Воспитанники детско-юношеской автошколы Станции юных техников заняли призовые места в возрастной категории 12-14 лет в областном конкурсе рисунков по пропаганде безопасности дорожного движения.</vt:lpstr>
      <vt:lpstr>Открытый творческий образовательный конкурс «Атомная энергия – наш друг», посвященыый 30-летию АО «Концерн Росэнергоатом» и 15-летию Госкорпорации «Росатом»</vt:lpstr>
      <vt:lpstr>МЕРОПРИЯТИЯ МУНИЦИПАЛЬНОГО УРОВНЯ </vt:lpstr>
      <vt:lpstr>Презентация PowerPoint</vt:lpstr>
      <vt:lpstr>III место заняла команда МАУДО СЮТ в 3ем открытом городском конкурсе креативных проектов и идей по развитию городской инфраструктуры "Город Калининград - город будущего глазами детей"</vt:lpstr>
      <vt:lpstr>Фролова Виолетта стала финалистом конкурса чтецов «Я, конечно, вернусь!»</vt:lpstr>
      <vt:lpstr>III Городской фестиваль технологических компетенций "ТехноАрт" </vt:lpstr>
      <vt:lpstr>IV городской конкурс детско-юношеского творчества «КОСМОГРАД», посвящённый 90-летию со дня рождения лётчика-космонавта, Героя Советского Союза Виктора Ивановича Пацаева</vt:lpstr>
      <vt:lpstr> Открытый городской конкурс учебных проектов в сфере дополнительного образования «ПроектоБУМ -2023»</vt:lpstr>
      <vt:lpstr>Городской конкурс "Молодежь против коррупции"</vt:lpstr>
      <vt:lpstr> СТАНЦИЯ ЮНЫХ ТЕХНИКОВ вошла в число эковолонтёров научно-экологического проекта Чистая вода — основа жизни .</vt:lpstr>
      <vt:lpstr>МУНИЦИПАЛЬНАЯ ОПОРНАЯ ПЛОЩАДКА</vt:lpstr>
      <vt:lpstr>Презентация PowerPoint</vt:lpstr>
      <vt:lpstr>Станция юных техников провела совместно с ГИБДД 39, Калининградским областным отделением ОО "ВОА", Региональное отделение ООДЮО "ЮИД" и АНО «ЦПиОБЖ «БЕЗОПАСНЫЙ РЕГИОН» на базе МАОУ СОШ №57 городские соревнования "За рулём - в будущее", приуроченные к 50-летнему юбилею движения ЮИД и Всероссийского общества автомобилистов.</vt:lpstr>
      <vt:lpstr>Сотрудники Госавтоинспекции и ПДН совместно с педагогами МАУДО Станция юных техников проводят занятия для школ и детских садов Калининграда и Калининградской области в течение всего учебного года на базе мобильного комплекса "Лаборатория безопасности".</vt:lpstr>
      <vt:lpstr>Презентация PowerPoint</vt:lpstr>
      <vt:lpstr>Участие педагогов в благотворительных акциях и открытых мастер-классах</vt:lpstr>
      <vt:lpstr>УЧАСТИЕ В АКЦИЯХ, ФЛЕШМОБАХ И РАДИОПЕРЕДАЧАХ ПО ПРОПАГАНДЕ БДД</vt:lpstr>
      <vt:lpstr>СУББОТНИКИ</vt:lpstr>
      <vt:lpstr>ОБУЧЕНИЕ ПЕДАГОГОВ Ежегодно педагоги Станции юных техников активно повышаю свои профессиональные компетенции и уровень квалификации </vt:lpstr>
      <vt:lpstr>УЧАСТИЕ ПЕДАГОГОВ СТАНЦИИ ЮНЫХ ТЕХНИКОВ В РАЗЛИЧНЫХ МАССОВЫХ МЕРОПРИЯТИЯХ</vt:lpstr>
      <vt:lpstr>Смольянова Екатерина Сергеевна была отмечена дипломом за достижения в патриотическом воспитании в номинации "Педагогика« конкурса «Патриот Земли Российской имени Великого князя Александра Невского за достижения в области патриотического воспитания»</vt:lpstr>
      <vt:lpstr>Педагог дополнительного образования Станции юных техников Янчевская Надежда Александровна стала победителем  в номинации "Воспитать Исследователя« в конкурсе профессионального мастерства - "Сердце отдаю детям"</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cp:revision>
  <dcterms:created xsi:type="dcterms:W3CDTF">2020-11-09T07:22:00Z</dcterms:created>
  <dcterms:modified xsi:type="dcterms:W3CDTF">2023-11-07T08:06:33Z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292E884BADF24DF6B7A85DFE6FCE0DD0</vt:lpwstr>
  </property>
  <property fmtid="{D5CDD505-2E9C-101B-9397-08002B2CF9AE}" pid="3" name="KSOProductBuildVer">
    <vt:lpwstr>1049-11.2.0.11440</vt:lpwstr>
  </property>
</Properties>
</file>