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1"/>
  </p:sldMasterIdLst>
  <p:notesMasterIdLst>
    <p:notesMasterId r:id="rId41"/>
  </p:notesMasterIdLst>
  <p:handoutMasterIdLst>
    <p:handoutMasterId r:id="rId42"/>
  </p:handoutMasterIdLst>
  <p:sldIdLst>
    <p:sldId id="302" r:id="rId2"/>
    <p:sldId id="303" r:id="rId3"/>
    <p:sldId id="299" r:id="rId4"/>
    <p:sldId id="300" r:id="rId5"/>
    <p:sldId id="301" r:id="rId6"/>
    <p:sldId id="304" r:id="rId7"/>
    <p:sldId id="305" r:id="rId8"/>
    <p:sldId id="306" r:id="rId9"/>
    <p:sldId id="307" r:id="rId10"/>
    <p:sldId id="308" r:id="rId11"/>
    <p:sldId id="309" r:id="rId12"/>
    <p:sldId id="310" r:id="rId13"/>
    <p:sldId id="311" r:id="rId14"/>
    <p:sldId id="312" r:id="rId15"/>
    <p:sldId id="313" r:id="rId16"/>
    <p:sldId id="258" r:id="rId17"/>
    <p:sldId id="259" r:id="rId18"/>
    <p:sldId id="264" r:id="rId19"/>
    <p:sldId id="265" r:id="rId20"/>
    <p:sldId id="270" r:id="rId21"/>
    <p:sldId id="320" r:id="rId22"/>
    <p:sldId id="272" r:id="rId23"/>
    <p:sldId id="273" r:id="rId24"/>
    <p:sldId id="274" r:id="rId25"/>
    <p:sldId id="275" r:id="rId26"/>
    <p:sldId id="271" r:id="rId27"/>
    <p:sldId id="323" r:id="rId28"/>
    <p:sldId id="332" r:id="rId29"/>
    <p:sldId id="334" r:id="rId30"/>
    <p:sldId id="330" r:id="rId31"/>
    <p:sldId id="331" r:id="rId32"/>
    <p:sldId id="290" r:id="rId33"/>
    <p:sldId id="325" r:id="rId34"/>
    <p:sldId id="296" r:id="rId35"/>
    <p:sldId id="329" r:id="rId36"/>
    <p:sldId id="288" r:id="rId37"/>
    <p:sldId id="336" r:id="rId38"/>
    <p:sldId id="297" r:id="rId39"/>
    <p:sldId id="289" r:id="rId40"/>
  </p:sldIdLst>
  <p:sldSz cx="12192000" cy="6858000"/>
  <p:notesSz cx="6858000" cy="9144000"/>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6C6C"/>
    <a:srgbClr val="FFFFFF"/>
    <a:srgbClr val="CCE3F5"/>
    <a:srgbClr val="2E57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83707" autoAdjust="0"/>
  </p:normalViewPr>
  <p:slideViewPr>
    <p:cSldViewPr snapToGrid="0">
      <p:cViewPr varScale="1">
        <p:scale>
          <a:sx n="91" d="100"/>
          <a:sy n="91" d="100"/>
        </p:scale>
        <p:origin x="534" y="84"/>
      </p:cViewPr>
      <p:guideLst/>
    </p:cSldViewPr>
  </p:slideViewPr>
  <p:notesTextViewPr>
    <p:cViewPr>
      <p:scale>
        <a:sx n="1" d="1"/>
        <a:sy n="1" d="1"/>
      </p:scale>
      <p:origin x="0" y="0"/>
    </p:cViewPr>
  </p:notesTextViewPr>
  <p:notesViewPr>
    <p:cSldViewPr snapToGrid="0">
      <p:cViewPr varScale="1">
        <p:scale>
          <a:sx n="69" d="100"/>
          <a:sy n="69" d="100"/>
        </p:scale>
        <p:origin x="278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ru-RU"/>
              <a:t>Квалификация педагогов в</a:t>
            </a:r>
          </a:p>
          <a:p>
            <a:pPr>
              <a:defRPr/>
            </a:pPr>
            <a:r>
              <a:rPr lang="ru-RU"/>
              <a:t> МАУДО СЮТ</a:t>
            </a:r>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Квалификация педагогов в МАУДО СЮТ</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9432-4017-A0BA-E7B39FDBA310}"/>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9432-4017-A0BA-E7B39FDBA310}"/>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9432-4017-A0BA-E7B39FDBA310}"/>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9432-4017-A0BA-E7B39FDBA31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Лист1!$A$2:$A$5</c:f>
              <c:strCache>
                <c:ptCount val="4"/>
                <c:pt idx="0">
                  <c:v>Высшая</c:v>
                </c:pt>
                <c:pt idx="1">
                  <c:v>Первая </c:v>
                </c:pt>
                <c:pt idx="2">
                  <c:v>С.З.Д.</c:v>
                </c:pt>
                <c:pt idx="3">
                  <c:v>Менее 2-х лет</c:v>
                </c:pt>
              </c:strCache>
            </c:strRef>
          </c:cat>
          <c:val>
            <c:numRef>
              <c:f>Лист1!$B$2:$B$5</c:f>
              <c:numCache>
                <c:formatCode>General</c:formatCode>
                <c:ptCount val="4"/>
                <c:pt idx="0">
                  <c:v>4</c:v>
                </c:pt>
                <c:pt idx="1">
                  <c:v>8</c:v>
                </c:pt>
                <c:pt idx="2">
                  <c:v>0</c:v>
                </c:pt>
                <c:pt idx="3">
                  <c:v>3</c:v>
                </c:pt>
              </c:numCache>
            </c:numRef>
          </c:val>
          <c:extLst>
            <c:ext xmlns:c16="http://schemas.microsoft.com/office/drawing/2014/chart" uri="{C3380CC4-5D6E-409C-BE32-E72D297353CC}">
              <c16:uniqueId val="{00000008-9432-4017-A0BA-E7B39FDBA310}"/>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ru-RU"/>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ru-RU"/>
              <a:t>Возрастной состав </a:t>
            </a:r>
          </a:p>
          <a:p>
            <a:pPr>
              <a:defRPr/>
            </a:pPr>
            <a:r>
              <a:rPr lang="ru-RU"/>
              <a:t>педагогов МАУДО СЮТ</a:t>
            </a:r>
          </a:p>
        </c:rich>
      </c:tx>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ru-RU"/>
        </a:p>
      </c:txPr>
    </c:title>
    <c:autoTitleDeleted val="0"/>
    <c:plotArea>
      <c:layout/>
      <c:pieChart>
        <c:varyColors val="1"/>
        <c:ser>
          <c:idx val="0"/>
          <c:order val="0"/>
          <c:tx>
            <c:strRef>
              <c:f>Лист1!$B$1</c:f>
              <c:strCache>
                <c:ptCount val="1"/>
                <c:pt idx="0">
                  <c:v>Возрастной состав педагогов МАУДО СЮТ</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017-4A62-A611-FE19C2279A3F}"/>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017-4A62-A611-FE19C2279A3F}"/>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3017-4A62-A611-FE19C2279A3F}"/>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3017-4A62-A611-FE19C2279A3F}"/>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Лист1!$A$2:$A$5</c:f>
              <c:strCache>
                <c:ptCount val="4"/>
                <c:pt idx="0">
                  <c:v>До 30 лет</c:v>
                </c:pt>
                <c:pt idx="1">
                  <c:v>До 45 лет</c:v>
                </c:pt>
                <c:pt idx="2">
                  <c:v>До 55 лет</c:v>
                </c:pt>
                <c:pt idx="3">
                  <c:v>Старше 55 лет</c:v>
                </c:pt>
              </c:strCache>
            </c:strRef>
          </c:cat>
          <c:val>
            <c:numRef>
              <c:f>Лист1!$B$2:$B$5</c:f>
              <c:numCache>
                <c:formatCode>General</c:formatCode>
                <c:ptCount val="4"/>
                <c:pt idx="0">
                  <c:v>3</c:v>
                </c:pt>
                <c:pt idx="1">
                  <c:v>7</c:v>
                </c:pt>
                <c:pt idx="2">
                  <c:v>3</c:v>
                </c:pt>
                <c:pt idx="3">
                  <c:v>2</c:v>
                </c:pt>
              </c:numCache>
            </c:numRef>
          </c:val>
          <c:extLst>
            <c:ext xmlns:c16="http://schemas.microsoft.com/office/drawing/2014/chart" uri="{C3380CC4-5D6E-409C-BE32-E72D297353CC}">
              <c16:uniqueId val="{00000008-3017-4A62-A611-FE19C2279A3F}"/>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ru-RU"/>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ru-RU" sz="1600" dirty="0"/>
              <a:t>Анализ деятельности учреждения по направлениям реализуемых программ (количество обучающихся)</a:t>
            </a:r>
          </a:p>
        </c:rich>
      </c:tx>
      <c:layout>
        <c:manualLayout>
          <c:xMode val="edge"/>
          <c:yMode val="edge"/>
          <c:x val="0.19445182140408773"/>
          <c:y val="0"/>
        </c:manualLayout>
      </c:layout>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Техническое</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Лист1!$A$2:$A$5</c:f>
              <c:strCache>
                <c:ptCount val="4"/>
                <c:pt idx="0">
                  <c:v>2020-2021</c:v>
                </c:pt>
                <c:pt idx="1">
                  <c:v>2021-2022</c:v>
                </c:pt>
                <c:pt idx="2">
                  <c:v>2022-2023</c:v>
                </c:pt>
                <c:pt idx="3">
                  <c:v>2023-2024</c:v>
                </c:pt>
              </c:strCache>
            </c:strRef>
          </c:cat>
          <c:val>
            <c:numRef>
              <c:f>Лист1!$B$2:$B$5</c:f>
              <c:numCache>
                <c:formatCode>General</c:formatCode>
                <c:ptCount val="4"/>
                <c:pt idx="0">
                  <c:v>923</c:v>
                </c:pt>
                <c:pt idx="1">
                  <c:v>918</c:v>
                </c:pt>
                <c:pt idx="2">
                  <c:v>887</c:v>
                </c:pt>
                <c:pt idx="3">
                  <c:v>920</c:v>
                </c:pt>
              </c:numCache>
            </c:numRef>
          </c:val>
          <c:extLst>
            <c:ext xmlns:c16="http://schemas.microsoft.com/office/drawing/2014/chart" uri="{C3380CC4-5D6E-409C-BE32-E72D297353CC}">
              <c16:uniqueId val="{00000000-BBF0-49D4-95D4-F6B974D253B4}"/>
            </c:ext>
          </c:extLst>
        </c:ser>
        <c:ser>
          <c:idx val="1"/>
          <c:order val="1"/>
          <c:tx>
            <c:strRef>
              <c:f>Лист1!$C$1</c:f>
              <c:strCache>
                <c:ptCount val="1"/>
                <c:pt idx="0">
                  <c:v>Соц.-гуманитарное</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Лист1!$A$2:$A$5</c:f>
              <c:strCache>
                <c:ptCount val="4"/>
                <c:pt idx="0">
                  <c:v>2020-2021</c:v>
                </c:pt>
                <c:pt idx="1">
                  <c:v>2021-2022</c:v>
                </c:pt>
                <c:pt idx="2">
                  <c:v>2022-2023</c:v>
                </c:pt>
                <c:pt idx="3">
                  <c:v>2023-2024</c:v>
                </c:pt>
              </c:strCache>
            </c:strRef>
          </c:cat>
          <c:val>
            <c:numRef>
              <c:f>Лист1!$C$2:$C$5</c:f>
              <c:numCache>
                <c:formatCode>General</c:formatCode>
                <c:ptCount val="4"/>
                <c:pt idx="0">
                  <c:v>561</c:v>
                </c:pt>
                <c:pt idx="1">
                  <c:v>810</c:v>
                </c:pt>
                <c:pt idx="2">
                  <c:v>820</c:v>
                </c:pt>
                <c:pt idx="3">
                  <c:v>820</c:v>
                </c:pt>
              </c:numCache>
            </c:numRef>
          </c:val>
          <c:extLst>
            <c:ext xmlns:c16="http://schemas.microsoft.com/office/drawing/2014/chart" uri="{C3380CC4-5D6E-409C-BE32-E72D297353CC}">
              <c16:uniqueId val="{00000001-BBF0-49D4-95D4-F6B974D253B4}"/>
            </c:ext>
          </c:extLst>
        </c:ser>
        <c:ser>
          <c:idx val="2"/>
          <c:order val="2"/>
          <c:tx>
            <c:strRef>
              <c:f>Лист1!$D$1</c:f>
              <c:strCache>
                <c:ptCount val="1"/>
                <c:pt idx="0">
                  <c:v>Естеств.-научное</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Лист1!$A$2:$A$5</c:f>
              <c:strCache>
                <c:ptCount val="4"/>
                <c:pt idx="0">
                  <c:v>2020-2021</c:v>
                </c:pt>
                <c:pt idx="1">
                  <c:v>2021-2022</c:v>
                </c:pt>
                <c:pt idx="2">
                  <c:v>2022-2023</c:v>
                </c:pt>
                <c:pt idx="3">
                  <c:v>2023-2024</c:v>
                </c:pt>
              </c:strCache>
            </c:strRef>
          </c:cat>
          <c:val>
            <c:numRef>
              <c:f>Лист1!$D$2:$D$5</c:f>
              <c:numCache>
                <c:formatCode>General</c:formatCode>
                <c:ptCount val="4"/>
                <c:pt idx="1">
                  <c:v>225</c:v>
                </c:pt>
                <c:pt idx="2">
                  <c:v>225</c:v>
                </c:pt>
                <c:pt idx="3">
                  <c:v>225</c:v>
                </c:pt>
              </c:numCache>
            </c:numRef>
          </c:val>
          <c:extLst>
            <c:ext xmlns:c16="http://schemas.microsoft.com/office/drawing/2014/chart" uri="{C3380CC4-5D6E-409C-BE32-E72D297353CC}">
              <c16:uniqueId val="{00000002-BBF0-49D4-95D4-F6B974D253B4}"/>
            </c:ext>
          </c:extLst>
        </c:ser>
        <c:ser>
          <c:idx val="3"/>
          <c:order val="3"/>
          <c:tx>
            <c:strRef>
              <c:f>Лист1!$E$1</c:f>
              <c:strCache>
                <c:ptCount val="1"/>
                <c:pt idx="0">
                  <c:v>Художественное</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Лист1!$A$2:$A$5</c:f>
              <c:strCache>
                <c:ptCount val="4"/>
                <c:pt idx="0">
                  <c:v>2020-2021</c:v>
                </c:pt>
                <c:pt idx="1">
                  <c:v>2021-2022</c:v>
                </c:pt>
                <c:pt idx="2">
                  <c:v>2022-2023</c:v>
                </c:pt>
                <c:pt idx="3">
                  <c:v>2023-2024</c:v>
                </c:pt>
              </c:strCache>
            </c:strRef>
          </c:cat>
          <c:val>
            <c:numRef>
              <c:f>Лист1!$E$2:$E$5</c:f>
              <c:numCache>
                <c:formatCode>General</c:formatCode>
                <c:ptCount val="4"/>
                <c:pt idx="1">
                  <c:v>120</c:v>
                </c:pt>
                <c:pt idx="2">
                  <c:v>145</c:v>
                </c:pt>
                <c:pt idx="3">
                  <c:v>140</c:v>
                </c:pt>
              </c:numCache>
            </c:numRef>
          </c:val>
          <c:extLst>
            <c:ext xmlns:c16="http://schemas.microsoft.com/office/drawing/2014/chart" uri="{C3380CC4-5D6E-409C-BE32-E72D297353CC}">
              <c16:uniqueId val="{00000003-BBF0-49D4-95D4-F6B974D253B4}"/>
            </c:ext>
          </c:extLst>
        </c:ser>
        <c:ser>
          <c:idx val="4"/>
          <c:order val="4"/>
          <c:tx>
            <c:strRef>
              <c:f>Лист1!$F$1</c:f>
              <c:strCache>
                <c:ptCount val="1"/>
                <c:pt idx="0">
                  <c:v>Туристко-краеведческое</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Лист1!$A$2:$A$5</c:f>
              <c:strCache>
                <c:ptCount val="4"/>
                <c:pt idx="0">
                  <c:v>2020-2021</c:v>
                </c:pt>
                <c:pt idx="1">
                  <c:v>2021-2022</c:v>
                </c:pt>
                <c:pt idx="2">
                  <c:v>2022-2023</c:v>
                </c:pt>
                <c:pt idx="3">
                  <c:v>2023-2024</c:v>
                </c:pt>
              </c:strCache>
            </c:strRef>
          </c:cat>
          <c:val>
            <c:numRef>
              <c:f>Лист1!$F$2:$F$5</c:f>
              <c:numCache>
                <c:formatCode>General</c:formatCode>
                <c:ptCount val="4"/>
                <c:pt idx="1">
                  <c:v>50</c:v>
                </c:pt>
                <c:pt idx="2">
                  <c:v>50</c:v>
                </c:pt>
                <c:pt idx="3">
                  <c:v>50</c:v>
                </c:pt>
              </c:numCache>
            </c:numRef>
          </c:val>
          <c:extLst>
            <c:ext xmlns:c16="http://schemas.microsoft.com/office/drawing/2014/chart" uri="{C3380CC4-5D6E-409C-BE32-E72D297353CC}">
              <c16:uniqueId val="{00000004-BBF0-49D4-95D4-F6B974D253B4}"/>
            </c:ext>
          </c:extLst>
        </c:ser>
        <c:dLbls>
          <c:dLblPos val="outEnd"/>
          <c:showLegendKey val="0"/>
          <c:showVal val="1"/>
          <c:showCatName val="0"/>
          <c:showSerName val="0"/>
          <c:showPercent val="0"/>
          <c:showBubbleSize val="0"/>
        </c:dLbls>
        <c:gapWidth val="444"/>
        <c:overlap val="-90"/>
        <c:axId val="992500400"/>
        <c:axId val="992506384"/>
      </c:barChart>
      <c:catAx>
        <c:axId val="992500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ru-RU"/>
          </a:p>
        </c:txPr>
        <c:crossAx val="992506384"/>
        <c:crosses val="autoZero"/>
        <c:auto val="1"/>
        <c:lblAlgn val="ctr"/>
        <c:lblOffset val="100"/>
        <c:noMultiLvlLbl val="0"/>
      </c:catAx>
      <c:valAx>
        <c:axId val="992506384"/>
        <c:scaling>
          <c:orientation val="minMax"/>
        </c:scaling>
        <c:delete val="1"/>
        <c:axPos val="l"/>
        <c:numFmt formatCode="General" sourceLinked="1"/>
        <c:majorTickMark val="none"/>
        <c:minorTickMark val="none"/>
        <c:tickLblPos val="nextTo"/>
        <c:crossAx val="99250040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DD16947-ECFC-420A-926F-174223016572}" type="datetime1">
              <a:rPr lang="ru-RU" smtClean="0"/>
              <a:t>08.10.2024</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1C4B79F2-7C6A-497B-9A4A-8ACE18746CB2}" type="slidenum">
              <a:rPr lang="ru-RU" smtClean="0"/>
              <a:t>‹#›</a:t>
            </a:fld>
            <a:endParaRPr lang="ru-RU"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C54858-8AC1-4038-B6BD-519804A0AA60}" type="datetime1">
              <a:rPr lang="ru-RU" smtClean="0"/>
              <a:t>08.10.2024</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262A795-6F94-4A96-B820-B9038480D048}" type="slidenum">
              <a:rPr lang="ru-RU" noProof="0" smtClean="0"/>
              <a:t>‹#›</a:t>
            </a:fld>
            <a:endParaRPr lang="ru-RU" noProof="0"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rtl="0"/>
            <a:fld id="{237FE10E-7688-4AAF-A536-CFA480B79A70}" type="datetime1">
              <a:rPr lang="ru-RU" noProof="0" smtClean="0"/>
              <a:t>08.10.2024</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6C41B39D-2E41-46D3-8A6B-C11F4FFB853B}" type="datetime1">
              <a:rPr lang="ru-RU" noProof="0" smtClean="0"/>
              <a:t>08.10.2024</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rtl="0"/>
            <a:fld id="{E327A68C-9EA6-43C7-A486-2FF969F5CF0B}" type="datetime1">
              <a:rPr lang="ru-RU" noProof="0" smtClean="0"/>
              <a:t>08.10.2024</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rtl="0"/>
            <a:fld id="{05E6433C-341A-4F8B-9476-F9C3E096DC01}" type="datetime1">
              <a:rPr lang="ru-RU" noProof="0" smtClean="0"/>
              <a:t>08.10.2024</a:t>
            </a:fld>
            <a:endParaRPr lang="ru-RU" noProof="0" dirty="0"/>
          </a:p>
        </p:txBody>
      </p:sp>
      <p:sp>
        <p:nvSpPr>
          <p:cNvPr id="6" name="Footer Placeholder 5"/>
          <p:cNvSpPr>
            <a:spLocks noGrp="1"/>
          </p:cNvSpPr>
          <p:nvPr>
            <p:ph type="ftr" sz="quarter" idx="11"/>
          </p:nvPr>
        </p:nvSpPr>
        <p:spPr/>
        <p:txBody>
          <a:bodyPr/>
          <a:lstStyle/>
          <a:p>
            <a:pPr rtl="0"/>
            <a:endParaRPr lang="ru-RU" noProof="0" dirty="0"/>
          </a:p>
        </p:txBody>
      </p:sp>
      <p:sp>
        <p:nvSpPr>
          <p:cNvPr id="7" name="Slide Number Placeholder 6"/>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5"/>
            <a:ext cx="493776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286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rtl="0"/>
            <a:fld id="{E86512C5-AF41-4407-9A8D-FDA3CFFC0857}" type="datetime1">
              <a:rPr lang="ru-RU" noProof="0" smtClean="0"/>
              <a:t>08.10.2024</a:t>
            </a:fld>
            <a:endParaRPr lang="ru-RU" noProof="0" dirty="0"/>
          </a:p>
        </p:txBody>
      </p:sp>
      <p:sp>
        <p:nvSpPr>
          <p:cNvPr id="8" name="Footer Placeholder 7"/>
          <p:cNvSpPr>
            <a:spLocks noGrp="1"/>
          </p:cNvSpPr>
          <p:nvPr>
            <p:ph type="ftr" sz="quarter" idx="11"/>
          </p:nvPr>
        </p:nvSpPr>
        <p:spPr/>
        <p:txBody>
          <a:bodyPr/>
          <a:lstStyle/>
          <a:p>
            <a:pPr rtl="0"/>
            <a:endParaRPr lang="ru-RU" noProof="0" dirty="0"/>
          </a:p>
        </p:txBody>
      </p:sp>
      <p:sp>
        <p:nvSpPr>
          <p:cNvPr id="9" name="Slide Number Placeholder 8"/>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rtl="0"/>
            <a:fld id="{41E0AC5F-13FB-4523-BF00-501B04C3BB6D}" type="datetime1">
              <a:rPr lang="ru-RU" noProof="0" smtClean="0"/>
              <a:t>08.10.2024</a:t>
            </a:fld>
            <a:endParaRPr lang="ru-RU" noProof="0" dirty="0"/>
          </a:p>
        </p:txBody>
      </p:sp>
      <p:sp>
        <p:nvSpPr>
          <p:cNvPr id="4" name="Footer Placeholder 3"/>
          <p:cNvSpPr>
            <a:spLocks noGrp="1"/>
          </p:cNvSpPr>
          <p:nvPr>
            <p:ph type="ftr" sz="quarter" idx="11"/>
          </p:nvPr>
        </p:nvSpPr>
        <p:spPr/>
        <p:txBody>
          <a:bodyPr/>
          <a:lstStyle/>
          <a:p>
            <a:pPr rtl="0"/>
            <a:endParaRPr lang="ru-RU" noProof="0" dirty="0"/>
          </a:p>
        </p:txBody>
      </p:sp>
      <p:sp>
        <p:nvSpPr>
          <p:cNvPr id="5" name="Slide Number Placeholder 4"/>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rtl="0"/>
            <a:fld id="{1137AEC7-9978-4A4E-9DC4-1AF2565A2397}" type="datetime1">
              <a:rPr lang="ru-RU" noProof="0" smtClean="0"/>
              <a:t>08.10.2024</a:t>
            </a:fld>
            <a:endParaRPr lang="ru-RU" noProof="0" dirty="0"/>
          </a:p>
        </p:txBody>
      </p:sp>
      <p:sp>
        <p:nvSpPr>
          <p:cNvPr id="8" name="Footer Placeholder 7"/>
          <p:cNvSpPr>
            <a:spLocks noGrp="1"/>
          </p:cNvSpPr>
          <p:nvPr>
            <p:ph type="ftr" sz="quarter" idx="11"/>
          </p:nvPr>
        </p:nvSpPr>
        <p:spPr/>
        <p:txBody>
          <a:bodyPr/>
          <a:lstStyle>
            <a:lvl1pPr>
              <a:defRPr>
                <a:solidFill>
                  <a:srgbClr val="FFFFFF"/>
                </a:solidFill>
              </a:defRPr>
            </a:lvl1pPr>
          </a:lstStyle>
          <a:p>
            <a:pPr rtl="0"/>
            <a:endParaRPr lang="ru-RU" noProof="0" dirty="0"/>
          </a:p>
        </p:txBody>
      </p:sp>
      <p:sp>
        <p:nvSpPr>
          <p:cNvPr id="9" name="Slide Number Placeholder 8"/>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rtl="0"/>
            <a:fld id="{0D854DC3-8A14-43B0-9E50-152D156F7AFE}" type="datetime1">
              <a:rPr lang="ru-RU" noProof="0" smtClean="0"/>
              <a:t>08.10.2024</a:t>
            </a:fld>
            <a:endParaRPr lang="ru-RU" noProof="0"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rtl="0"/>
            <a:endParaRPr lang="ru-RU" noProof="0"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rtl="0"/>
            <a:fld id="{39C322A6-A07A-4901-8F30-4396EF66C96C}" type="datetime1">
              <a:rPr lang="ru-RU" noProof="0" smtClean="0"/>
              <a:t>08.10.2024</a:t>
            </a:fld>
            <a:endParaRPr lang="ru-RU" noProof="0" dirty="0"/>
          </a:p>
        </p:txBody>
      </p:sp>
      <p:sp>
        <p:nvSpPr>
          <p:cNvPr id="6" name="Footer Placeholder 5"/>
          <p:cNvSpPr>
            <a:spLocks noGrp="1"/>
          </p:cNvSpPr>
          <p:nvPr>
            <p:ph type="ftr" sz="quarter" idx="11"/>
          </p:nvPr>
        </p:nvSpPr>
        <p:spPr/>
        <p:txBody>
          <a:bodyPr/>
          <a:lstStyle/>
          <a:p>
            <a:pPr rtl="0"/>
            <a:endParaRPr lang="ru-RU" noProof="0" dirty="0"/>
          </a:p>
        </p:txBody>
      </p:sp>
      <p:sp>
        <p:nvSpPr>
          <p:cNvPr id="7" name="Slide Number Placeholder 6"/>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1762BD50-8A1F-4CA2-B30E-81FABBC9C978}" type="datetime1">
              <a:rPr lang="ru-RU" noProof="0" smtClean="0"/>
              <a:t>08.10.2024</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rtl="0"/>
            <a:fld id="{8718929F-6FE6-41F1-B055-03150648DDBF}" type="datetime1">
              <a:rPr lang="ru-RU" noProof="0" smtClean="0"/>
              <a:t>08.10.2024</a:t>
            </a:fld>
            <a:endParaRPr lang="ru-RU" noProof="0" dirty="0"/>
          </a:p>
        </p:txBody>
      </p:sp>
      <p:sp>
        <p:nvSpPr>
          <p:cNvPr id="5" name="Footer Placeholder 4"/>
          <p:cNvSpPr>
            <a:spLocks noGrp="1"/>
          </p:cNvSpPr>
          <p:nvPr>
            <p:ph type="ftr" sz="quarter" idx="11"/>
          </p:nvPr>
        </p:nvSpPr>
        <p:spPr/>
        <p:txBody>
          <a:bodyPr/>
          <a:lstStyle/>
          <a:p>
            <a:pPr rtl="0"/>
            <a:endParaRPr lang="ru-RU" noProof="0" dirty="0"/>
          </a:p>
        </p:txBody>
      </p:sp>
      <p:sp>
        <p:nvSpPr>
          <p:cNvPr id="6" name="Slide Number Placeholder 5"/>
          <p:cNvSpPr>
            <a:spLocks noGrp="1"/>
          </p:cNvSpPr>
          <p:nvPr>
            <p:ph type="sldNum" sz="quarter" idx="12"/>
          </p:nvPr>
        </p:nvSpPr>
        <p:spPr/>
        <p:txBody>
          <a:bodyPr/>
          <a:lstStyle/>
          <a:p>
            <a:pPr rtl="0"/>
            <a:fld id="{6D22F896-40B5-4ADD-8801-0D06FADFA095}" type="slidenum">
              <a:rPr lang="ru-RU" noProof="0" smtClean="0"/>
              <a:t>‹#›</a:t>
            </a:fld>
            <a:endParaRPr lang="ru-RU" noProof="0"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rtl="0"/>
            <a:fld id="{05E6433C-341A-4F8B-9476-F9C3E096DC01}" type="datetime1">
              <a:rPr lang="ru-RU" noProof="0" smtClean="0"/>
              <a:t>08.10.2024</a:t>
            </a:fld>
            <a:endParaRPr lang="ru-RU" noProof="0"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rtl="0"/>
            <a:endParaRPr lang="ru-RU" noProof="0"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rtl="0"/>
            <a:fld id="{6D22F896-40B5-4ADD-8801-0D06FADFA095}" type="slidenum">
              <a:rPr lang="ru-RU" noProof="0" smtClean="0"/>
              <a:t>‹#›</a:t>
            </a:fld>
            <a:endParaRPr lang="ru-RU" noProof="0"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17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800" kern="1200">
          <a:solidFill>
            <a:schemeClr val="tx1">
              <a:lumMod val="75000"/>
              <a:lumOff val="25000"/>
            </a:schemeClr>
          </a:solidFill>
          <a:latin typeface="+mn-lt"/>
          <a:ea typeface="+mn-ea"/>
          <a:cs typeface="+mn-cs"/>
        </a:defRPr>
      </a:lvl2pPr>
      <a:lvl3pPr marL="56705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3pPr>
      <a:lvl4pPr marL="74993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4pPr>
      <a:lvl5pPr marL="932815" indent="-18288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5pPr>
      <a:lvl6pPr marL="109982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6pPr>
      <a:lvl7pPr marL="129984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7pPr>
      <a:lvl8pPr marL="1499870"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8pPr>
      <a:lvl9pPr marL="1699895" indent="-228600" algn="l" defTabSz="914400" rtl="0" eaLnBrk="1" latinLnBrk="0" hangingPunct="1">
        <a:lnSpc>
          <a:spcPct val="90000"/>
        </a:lnSpc>
        <a:spcBef>
          <a:spcPts val="200"/>
        </a:spcBef>
        <a:spcAft>
          <a:spcPts val="400"/>
        </a:spcAft>
        <a:buClr>
          <a:schemeClr val="accent1"/>
        </a:buClr>
        <a:buFont typeface="Calibri" panose="020F0502020204030204"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sut39.ru/"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gsyut@edu.klgd.ru" TargetMode="External"/><Relationship Id="rId2" Type="http://schemas.openxmlformats.org/officeDocument/2006/relationships/hyperlink" Target="http://sut39.ru/"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 Id="rId5" Type="http://schemas.openxmlformats.org/officeDocument/2006/relationships/image" Target="../media/image8.jpg"/><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4.xml"/><Relationship Id="rId4" Type="http://schemas.openxmlformats.org/officeDocument/2006/relationships/image" Target="../media/image31.jpg"/></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43025" y="3573463"/>
            <a:ext cx="9505950" cy="2061210"/>
          </a:xfrm>
          <a:prstGeom prst="rect">
            <a:avLst/>
          </a:prstGeom>
          <a:noFill/>
        </p:spPr>
        <p:txBody>
          <a:bodyPr>
            <a:spAutoFit/>
          </a:bodyPr>
          <a:lstStyle/>
          <a:p>
            <a:pPr algn="ctr" eaLnBrk="1" hangingPunct="1">
              <a:defRPr/>
            </a:pPr>
            <a:r>
              <a:rPr lang="ru-RU" sz="36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ПУБЛИЧНЫЙ ОТЧЕТ  </a:t>
            </a:r>
          </a:p>
          <a:p>
            <a:pPr algn="ctr" eaLnBrk="1" hangingPunct="1">
              <a:defRPr/>
            </a:pP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директора муниципального автономного учреждения дополнительного образования города Калининграда </a:t>
            </a:r>
          </a:p>
          <a:p>
            <a:pPr algn="ctr" eaLnBrk="1" hangingPunct="1">
              <a:defRPr/>
            </a:pP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Станция юных техников за </a:t>
            </a:r>
            <a:r>
              <a:rPr lang="ru-RU" sz="2400" b="1" dirty="0" smtClean="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2023-2024 </a:t>
            </a:r>
            <a:r>
              <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учебный </a:t>
            </a:r>
            <a:r>
              <a:rPr lang="ru-RU" sz="2400" b="1" dirty="0" smtClean="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год</a:t>
            </a:r>
            <a:endParaRPr lang="ru-RU" sz="24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defRPr/>
            </a:pPr>
            <a:r>
              <a:rPr lang="ru-RU" sz="2000" dirty="0">
                <a:latin typeface="Times New Roman" panose="02020603050405020304" pitchFamily="18" charset="0"/>
                <a:cs typeface="Times New Roman" panose="02020603050405020304" pitchFamily="18" charset="0"/>
              </a:rPr>
              <a:t>Сайт учреждения: </a:t>
            </a:r>
            <a:r>
              <a:rPr lang="en-US" sz="2000" dirty="0">
                <a:latin typeface="Times New Roman" panose="02020603050405020304" pitchFamily="18" charset="0"/>
                <a:cs typeface="Times New Roman" panose="02020603050405020304" pitchFamily="18" charset="0"/>
                <a:hlinkClick r:id="rId2"/>
              </a:rPr>
              <a:t>https://sut39.ru/</a:t>
            </a:r>
            <a:endParaRPr lang="ru-RU" sz="2000" b="1" dirty="0">
              <a:ln w="0"/>
              <a:solidFill>
                <a:schemeClr val="accent2">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4073" y="974673"/>
            <a:ext cx="2583854" cy="2542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Прямоугольник 3"/>
          <p:cNvSpPr/>
          <p:nvPr/>
        </p:nvSpPr>
        <p:spPr>
          <a:xfrm>
            <a:off x="1963739" y="5673725"/>
            <a:ext cx="8713787" cy="2368550"/>
          </a:xfrm>
          <a:prstGeom prst="rect">
            <a:avLst/>
          </a:prstGeom>
          <a:noFill/>
        </p:spPr>
        <p:txBody>
          <a:bodyPr>
            <a:spAutoFit/>
          </a:bodyPr>
          <a:lstStyle/>
          <a:p>
            <a:pPr algn="ctr" eaLnBrk="1" hangingPunct="1">
              <a:defRPr/>
            </a:pPr>
            <a:endParaRPr lang="ru-RU" sz="2000" b="1" dirty="0">
              <a:latin typeface="Times New Roman" panose="02020603050405020304" pitchFamily="18" charset="0"/>
              <a:cs typeface="Times New Roman" panose="02020603050405020304" pitchFamily="18" charset="0"/>
            </a:endParaRPr>
          </a:p>
          <a:p>
            <a:pPr algn="ctr" eaLnBrk="1" hangingPunct="1">
              <a:defRPr/>
            </a:pPr>
            <a:r>
              <a:rPr lang="ru-RU" sz="2000" b="1" dirty="0">
                <a:latin typeface="Times New Roman" panose="02020603050405020304" pitchFamily="18" charset="0"/>
                <a:cs typeface="Times New Roman" panose="02020603050405020304" pitchFamily="18" charset="0"/>
              </a:rPr>
              <a:t>Адрес: </a:t>
            </a:r>
            <a:r>
              <a:rPr lang="ru-RU" sz="2000" dirty="0">
                <a:latin typeface="Times New Roman" panose="02020603050405020304" pitchFamily="18" charset="0"/>
                <a:cs typeface="Times New Roman" panose="02020603050405020304" pitchFamily="18" charset="0"/>
              </a:rPr>
              <a:t>236006, Калининград, Московский проспект, дом </a:t>
            </a:r>
            <a:r>
              <a:rPr lang="ru-RU" sz="2000" dirty="0" smtClean="0">
                <a:latin typeface="Times New Roman" panose="02020603050405020304" pitchFamily="18" charset="0"/>
                <a:cs typeface="Times New Roman" panose="02020603050405020304" pitchFamily="18" charset="0"/>
              </a:rPr>
              <a:t>98 </a:t>
            </a:r>
            <a:endParaRPr lang="ru-RU" sz="2000" dirty="0">
              <a:latin typeface="Times New Roman" panose="02020603050405020304" pitchFamily="18" charset="0"/>
              <a:cs typeface="Times New Roman" panose="02020603050405020304" pitchFamily="18" charset="0"/>
            </a:endParaRPr>
          </a:p>
          <a:p>
            <a:pPr algn="ctr" eaLnBrk="1" hangingPunct="1">
              <a:defRPr/>
            </a:pPr>
            <a:endParaRPr lang="ru-RU" sz="2000" b="1" dirty="0">
              <a:latin typeface="Times New Roman" panose="02020603050405020304" pitchFamily="18" charset="0"/>
              <a:cs typeface="Times New Roman" panose="02020603050405020304" pitchFamily="18" charset="0"/>
            </a:endParaRPr>
          </a:p>
          <a:p>
            <a:pPr algn="ctr" eaLnBrk="1" hangingPunct="1">
              <a:defRPr/>
            </a:pPr>
            <a:endParaRPr lang="ru-RU" sz="2800" dirty="0">
              <a:latin typeface="Times New Roman" panose="02020603050405020304" pitchFamily="18" charset="0"/>
              <a:cs typeface="Times New Roman" panose="02020603050405020304" pitchFamily="18" charset="0"/>
            </a:endParaRPr>
          </a:p>
          <a:p>
            <a:pPr algn="ctr" eaLnBrk="1" hangingPunct="1">
              <a:defRPr/>
            </a:pPr>
            <a:endParaRPr lang="ru-RU" sz="6000" dirty="0">
              <a:ln w="0"/>
              <a:effectLst>
                <a:outerShdw blurRad="38100" dist="19050" dir="2700000" algn="tl" rotWithShape="0">
                  <a:schemeClr val="dk1">
                    <a:alpha val="40000"/>
                  </a:schemeClr>
                </a:outerShdw>
              </a:effectLst>
            </a:endParaRPr>
          </a:p>
        </p:txBody>
      </p:sp>
      <p:sp>
        <p:nvSpPr>
          <p:cNvPr id="20485" name="Прямоугольник 4"/>
          <p:cNvSpPr>
            <a:spLocks noChangeArrowheads="1"/>
          </p:cNvSpPr>
          <p:nvPr/>
        </p:nvSpPr>
        <p:spPr bwMode="auto">
          <a:xfrm>
            <a:off x="1524000" y="333376"/>
            <a:ext cx="914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ru-RU" sz="1600" b="1" dirty="0">
                <a:solidFill>
                  <a:schemeClr val="accent2">
                    <a:lumMod val="50000"/>
                  </a:schemeClr>
                </a:solidFill>
                <a:latin typeface="Times New Roman" panose="02020603050405020304" pitchFamily="18" charset="0"/>
                <a:cs typeface="Times New Roman" panose="02020603050405020304" pitchFamily="18" charset="0"/>
              </a:rPr>
              <a:t>Учредитель: Комитет по образованию администрации городского округа </a:t>
            </a:r>
          </a:p>
          <a:p>
            <a:pPr algn="ctr" eaLnBrk="1" hangingPunct="1"/>
            <a:r>
              <a:rPr lang="ru-RU" sz="1600" b="1" dirty="0">
                <a:solidFill>
                  <a:schemeClr val="accent2">
                    <a:lumMod val="50000"/>
                  </a:schemeClr>
                </a:solidFill>
                <a:latin typeface="Times New Roman" panose="02020603050405020304" pitchFamily="18" charset="0"/>
                <a:cs typeface="Times New Roman" panose="02020603050405020304" pitchFamily="18" charset="0"/>
              </a:rPr>
              <a:t>«Город Калининград»</a:t>
            </a:r>
            <a:endParaRPr lang="ru-RU" sz="1600" dirty="0">
              <a:solidFill>
                <a:schemeClr val="accent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16" presetClass="entr" presetSubtype="37"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2000"/>
                                        <p:tgtEl>
                                          <p:spTgt spid="4"/>
                                        </p:tgtEl>
                                      </p:cBhvr>
                                    </p:animEffect>
                                  </p:childTnLst>
                                </p:cTn>
                              </p:par>
                            </p:childTnLst>
                          </p:cTn>
                        </p:par>
                        <p:par>
                          <p:cTn id="14" fill="hold">
                            <p:stCondLst>
                              <p:cond delay="4000"/>
                            </p:stCondLst>
                            <p:childTnLst>
                              <p:par>
                                <p:cTn id="15" presetID="2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211637" y="507831"/>
            <a:ext cx="11813020"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indent="450850">
              <a:lnSpc>
                <a:spcPct val="120000"/>
              </a:lnSpc>
              <a:spcBef>
                <a:spcPts val="1000"/>
              </a:spcBef>
              <a:buSzPct val="125000"/>
              <a:buFont typeface="Arial" panose="020B0604020202020204" pitchFamily="34" charset="0"/>
              <a:buChar char="•"/>
              <a:defRPr sz="2400">
                <a:solidFill>
                  <a:schemeClr val="tx1"/>
                </a:solidFill>
                <a:latin typeface="Tw Cen MT" panose="020B0602020104020603" pitchFamily="34" charset="0"/>
              </a:defRPr>
            </a:lvl1pPr>
            <a:lvl2pPr marL="742950" indent="-285750">
              <a:lnSpc>
                <a:spcPct val="120000"/>
              </a:lnSpc>
              <a:spcBef>
                <a:spcPts val="500"/>
              </a:spcBef>
              <a:buSzPct val="125000"/>
              <a:buFont typeface="Arial" panose="020B0604020202020204" pitchFamily="34" charset="0"/>
              <a:buChar char="•"/>
              <a:defRPr sz="2000">
                <a:solidFill>
                  <a:schemeClr val="tx1"/>
                </a:solidFill>
                <a:latin typeface="Tw Cen MT" panose="020B0602020104020603" pitchFamily="34" charset="0"/>
              </a:defRPr>
            </a:lvl2pPr>
            <a:lvl3pPr marL="1143000" indent="-228600">
              <a:lnSpc>
                <a:spcPct val="120000"/>
              </a:lnSpc>
              <a:spcBef>
                <a:spcPts val="500"/>
              </a:spcBef>
              <a:buSzPct val="125000"/>
              <a:buFont typeface="Arial" panose="020B0604020202020204" pitchFamily="34" charset="0"/>
              <a:buChar char="•"/>
              <a:defRPr>
                <a:solidFill>
                  <a:schemeClr val="tx1"/>
                </a:solidFill>
                <a:latin typeface="Tw Cen MT" panose="020B0602020104020603" pitchFamily="34" charset="0"/>
              </a:defRPr>
            </a:lvl3pPr>
            <a:lvl4pPr marL="1600200" indent="-228600">
              <a:lnSpc>
                <a:spcPct val="120000"/>
              </a:lnSpc>
              <a:spcBef>
                <a:spcPts val="500"/>
              </a:spcBef>
              <a:buSzPct val="125000"/>
              <a:buFont typeface="Arial" panose="020B0604020202020204" pitchFamily="34" charset="0"/>
              <a:buChar char="•"/>
              <a:defRPr sz="1600">
                <a:solidFill>
                  <a:schemeClr val="tx1"/>
                </a:solidFill>
                <a:latin typeface="Tw Cen MT" panose="020B0602020104020603" pitchFamily="34" charset="0"/>
              </a:defRPr>
            </a:lvl4pPr>
            <a:lvl5pPr marL="2057400" indent="-228600">
              <a:lnSpc>
                <a:spcPct val="120000"/>
              </a:lnSpc>
              <a:spcBef>
                <a:spcPts val="500"/>
              </a:spcBef>
              <a:buSzPct val="125000"/>
              <a:buFont typeface="Arial" panose="020B0604020202020204" pitchFamily="34" charset="0"/>
              <a:buChar char="•"/>
              <a:defRPr sz="1600">
                <a:solidFill>
                  <a:schemeClr val="tx1"/>
                </a:solidFill>
                <a:latin typeface="Tw Cen MT" panose="020B0602020104020603" pitchFamily="34" charset="0"/>
              </a:defRPr>
            </a:lvl5pPr>
            <a:lvl6pPr marL="25146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6pPr>
            <a:lvl7pPr marL="29718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7pPr>
            <a:lvl8pPr marL="34290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8pPr>
            <a:lvl9pPr marL="3886200" indent="-228600" eaLnBrk="0" fontAlgn="base" hangingPunct="0">
              <a:lnSpc>
                <a:spcPct val="120000"/>
              </a:lnSpc>
              <a:spcBef>
                <a:spcPts val="500"/>
              </a:spcBef>
              <a:spcAft>
                <a:spcPct val="0"/>
              </a:spcAft>
              <a:buSzPct val="125000"/>
              <a:buFont typeface="Arial" panose="020B0604020202020204" pitchFamily="34" charset="0"/>
              <a:buChar char="•"/>
              <a:defRPr sz="1600">
                <a:solidFill>
                  <a:schemeClr val="tx1"/>
                </a:solidFill>
                <a:latin typeface="Tw Cen MT" panose="020B0602020104020603" pitchFamily="34" charset="0"/>
              </a:defRPr>
            </a:lvl9pPr>
          </a:lstStyle>
          <a:p>
            <a:pPr algn="ctr">
              <a:lnSpc>
                <a:spcPct val="100000"/>
              </a:lnSpc>
              <a:spcBef>
                <a:spcPct val="0"/>
              </a:spcBef>
              <a:buSzTx/>
              <a:buFontTx/>
              <a:buNone/>
              <a:defRPr/>
            </a:pPr>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Муниципальное автономное учреждение дополнительного образования города Калининграда </a:t>
            </a:r>
          </a:p>
          <a:p>
            <a:pPr algn="ctr">
              <a:lnSpc>
                <a:spcPct val="100000"/>
              </a:lnSpc>
              <a:spcBef>
                <a:spcPct val="0"/>
              </a:spcBef>
              <a:buSzTx/>
              <a:buFontTx/>
              <a:buNone/>
              <a:defRPr/>
            </a:pPr>
            <a:r>
              <a:rPr lang="ru-RU" sz="1800" dirty="0" smtClean="0">
                <a:solidFill>
                  <a:schemeClr val="accent2">
                    <a:lumMod val="75000"/>
                  </a:schemeClr>
                </a:solidFill>
                <a:latin typeface="Times New Roman" panose="02020603050405020304" pitchFamily="18" charset="0"/>
                <a:cs typeface="Times New Roman" panose="02020603050405020304" pitchFamily="18" charset="0"/>
              </a:rPr>
              <a:t>Станция юных техников (</a:t>
            </a:r>
            <a:r>
              <a:rPr lang="ru-RU" sz="1800" b="1" dirty="0" smtClean="0">
                <a:solidFill>
                  <a:schemeClr val="accent2">
                    <a:lumMod val="75000"/>
                  </a:schemeClr>
                </a:solidFill>
                <a:latin typeface="Times New Roman" panose="02020603050405020304" pitchFamily="18" charset="0"/>
                <a:cs typeface="Times New Roman" panose="02020603050405020304" pitchFamily="18" charset="0"/>
              </a:rPr>
              <a:t>МАУДО СЮТ)</a:t>
            </a:r>
            <a:r>
              <a:rPr lang="ru-RU" sz="1700" dirty="0" smtClean="0">
                <a:solidFill>
                  <a:schemeClr val="bg1"/>
                </a:solidFill>
                <a:latin typeface="Times New Roman" panose="02020603050405020304" pitchFamily="18" charset="0"/>
                <a:cs typeface="Times New Roman" panose="02020603050405020304" pitchFamily="18" charset="0"/>
              </a:rPr>
              <a:t>1, 8(4012</a:t>
            </a:r>
            <a:r>
              <a:rPr lang="ru-RU" sz="1700" dirty="0">
                <a:solidFill>
                  <a:schemeClr val="bg1"/>
                </a:solidFill>
                <a:latin typeface="Times New Roman" panose="02020603050405020304" pitchFamily="18" charset="0"/>
                <a:cs typeface="Times New Roman" panose="02020603050405020304" pitchFamily="18" charset="0"/>
              </a:rPr>
              <a:t>) </a:t>
            </a:r>
            <a:r>
              <a:rPr lang="ru-RU" sz="1700" dirty="0" smtClean="0">
                <a:solidFill>
                  <a:schemeClr val="bg1"/>
                </a:solidFill>
                <a:latin typeface="Times New Roman" panose="02020603050405020304" pitchFamily="18" charset="0"/>
                <a:cs typeface="Times New Roman" panose="02020603050405020304" pitchFamily="18" charset="0"/>
              </a:rPr>
              <a:t>98-40-93, </a:t>
            </a:r>
            <a:endParaRPr lang="ru-RU" sz="1700" b="1" dirty="0" smtClean="0">
              <a:solidFill>
                <a:schemeClr val="bg1"/>
              </a:solidFill>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400" b="1" dirty="0">
                <a:solidFill>
                  <a:schemeClr val="accent2">
                    <a:lumMod val="50000"/>
                  </a:schemeClr>
                </a:solidFill>
                <a:latin typeface="Times New Roman" panose="02020603050405020304" pitchFamily="18" charset="0"/>
                <a:cs typeface="Times New Roman" panose="02020603050405020304" pitchFamily="18" charset="0"/>
              </a:rPr>
              <a:t>сайт учреждения</a:t>
            </a:r>
            <a:r>
              <a:rPr lang="ru-RU" sz="1400" dirty="0">
                <a:solidFill>
                  <a:schemeClr val="accent2">
                    <a:lumMod val="50000"/>
                  </a:schemeClr>
                </a:solidFill>
                <a:latin typeface="Times New Roman" panose="02020603050405020304" pitchFamily="18" charset="0"/>
                <a:cs typeface="Times New Roman" panose="02020603050405020304" pitchFamily="18" charset="0"/>
              </a:rPr>
              <a:t> </a:t>
            </a:r>
            <a:r>
              <a:rPr lang="ru-RU" sz="1400" u="sng" dirty="0">
                <a:solidFill>
                  <a:schemeClr val="accent2">
                    <a:lumMod val="50000"/>
                  </a:schemeClr>
                </a:solidFill>
                <a:latin typeface="Times New Roman" panose="02020603050405020304" pitchFamily="18" charset="0"/>
                <a:cs typeface="Times New Roman" panose="02020603050405020304" pitchFamily="18" charset="0"/>
                <a:hlinkClick r:id="rId2"/>
              </a:rPr>
              <a:t>http://sut39.ru/</a:t>
            </a:r>
            <a:r>
              <a:rPr lang="ru-RU" sz="1400" dirty="0">
                <a:solidFill>
                  <a:schemeClr val="accent2">
                    <a:lumMod val="50000"/>
                  </a:schemeClr>
                </a:solidFill>
                <a:latin typeface="Times New Roman" panose="02020603050405020304" pitchFamily="18" charset="0"/>
                <a:cs typeface="Times New Roman" panose="02020603050405020304" pitchFamily="18" charset="0"/>
              </a:rPr>
              <a:t> </a:t>
            </a:r>
            <a:r>
              <a:rPr lang="en-US" sz="1400" b="1" dirty="0">
                <a:solidFill>
                  <a:schemeClr val="accent2">
                    <a:lumMod val="50000"/>
                  </a:schemeClr>
                </a:solidFill>
                <a:latin typeface="Times New Roman" panose="02020603050405020304" pitchFamily="18" charset="0"/>
                <a:cs typeface="Times New Roman" panose="02020603050405020304" pitchFamily="18" charset="0"/>
              </a:rPr>
              <a:t>e</a:t>
            </a:r>
            <a:r>
              <a:rPr lang="ru-RU" sz="1400" b="1" dirty="0">
                <a:solidFill>
                  <a:schemeClr val="accent2">
                    <a:lumMod val="50000"/>
                  </a:schemeClr>
                </a:solidFill>
                <a:latin typeface="Times New Roman" panose="02020603050405020304" pitchFamily="18" charset="0"/>
                <a:cs typeface="Times New Roman" panose="02020603050405020304" pitchFamily="18" charset="0"/>
              </a:rPr>
              <a:t>-</a:t>
            </a:r>
            <a:r>
              <a:rPr lang="en-US" sz="1400" b="1" dirty="0">
                <a:solidFill>
                  <a:schemeClr val="accent2">
                    <a:lumMod val="50000"/>
                  </a:schemeClr>
                </a:solidFill>
                <a:latin typeface="Times New Roman" panose="02020603050405020304" pitchFamily="18" charset="0"/>
                <a:cs typeface="Times New Roman" panose="02020603050405020304" pitchFamily="18" charset="0"/>
              </a:rPr>
              <a:t>mail</a:t>
            </a:r>
            <a:r>
              <a:rPr lang="ru-RU" sz="1400" b="1" dirty="0">
                <a:solidFill>
                  <a:schemeClr val="accent2">
                    <a:lumMod val="50000"/>
                  </a:schemeClr>
                </a:solidFill>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hlinkClick r:id="rId3"/>
              </a:rPr>
              <a:t>gsyut@edu.klgd.ru</a:t>
            </a:r>
            <a:endParaRPr lang="ru-RU" sz="1400" dirty="0" smtClean="0">
              <a:latin typeface="Times New Roman" panose="02020603050405020304" pitchFamily="18" charset="0"/>
              <a:cs typeface="Times New Roman" panose="02020603050405020304" pitchFamily="18" charset="0"/>
            </a:endParaRPr>
          </a:p>
          <a:p>
            <a:pPr>
              <a:lnSpc>
                <a:spcPct val="100000"/>
              </a:lnSpc>
              <a:spcBef>
                <a:spcPct val="0"/>
              </a:spcBef>
              <a:buSzTx/>
              <a:buFontTx/>
              <a:buNone/>
              <a:defRPr/>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Год основания учреждения: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1976 год</a:t>
            </a:r>
          </a:p>
          <a:p>
            <a:pPr>
              <a:lnSpc>
                <a:spcPct val="100000"/>
              </a:lnSpc>
              <a:spcBef>
                <a:spcPct val="0"/>
              </a:spcBef>
              <a:buSzTx/>
              <a:buFontTx/>
              <a:buNone/>
              <a:defRPr/>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Лицензия: </a:t>
            </a:r>
            <a:r>
              <a:rPr lang="ru-RU" sz="1400" dirty="0">
                <a:solidFill>
                  <a:schemeClr val="accent2">
                    <a:lumMod val="50000"/>
                  </a:schemeClr>
                </a:solidFill>
                <a:latin typeface="Times New Roman" panose="02020603050405020304" pitchFamily="18" charset="0"/>
                <a:cs typeface="Times New Roman" panose="02020603050405020304" pitchFamily="18" charset="0"/>
              </a:rPr>
              <a:t>№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ДО-1762 </a:t>
            </a:r>
            <a:r>
              <a:rPr lang="ru-RU" sz="1400" dirty="0">
                <a:solidFill>
                  <a:schemeClr val="accent2">
                    <a:lumMod val="50000"/>
                  </a:schemeClr>
                </a:solidFill>
                <a:latin typeface="Times New Roman" panose="02020603050405020304" pitchFamily="18" charset="0"/>
                <a:cs typeface="Times New Roman" panose="02020603050405020304" pitchFamily="18" charset="0"/>
              </a:rPr>
              <a:t>от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28 июня 2021 </a:t>
            </a:r>
            <a:r>
              <a:rPr lang="ru-RU" sz="1400" dirty="0">
                <a:solidFill>
                  <a:schemeClr val="accent2">
                    <a:lumMod val="50000"/>
                  </a:schemeClr>
                </a:solidFill>
                <a:latin typeface="Times New Roman" panose="02020603050405020304" pitchFamily="18" charset="0"/>
                <a:cs typeface="Times New Roman" panose="02020603050405020304" pitchFamily="18" charset="0"/>
              </a:rPr>
              <a:t>г</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p>
          <a:p>
            <a:pPr>
              <a:lnSpc>
                <a:spcPct val="100000"/>
              </a:lnSpc>
              <a:spcBef>
                <a:spcPct val="0"/>
              </a:spcBef>
              <a:buSzTx/>
              <a:buFontTx/>
              <a:buNone/>
              <a:defRPr/>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Руководство учреждения:</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p>
          <a:p>
            <a:pPr>
              <a:lnSpc>
                <a:spcPct val="100000"/>
              </a:lnSpc>
              <a:spcBef>
                <a:spcPct val="0"/>
              </a:spcBef>
              <a:buSzTx/>
              <a:buFontTx/>
              <a:buNone/>
              <a:defRPr/>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Директор:                         Стецюк Ольга Евгеньевна</a:t>
            </a:r>
          </a:p>
          <a:p>
            <a:pPr>
              <a:lnSpc>
                <a:spcPct val="100000"/>
              </a:lnSpc>
              <a:spcBef>
                <a:spcPct val="0"/>
              </a:spcBef>
              <a:buSzTx/>
              <a:buFontTx/>
              <a:buNone/>
              <a:defRPr/>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Заместитель директора: Королёва Ольга Александровна</a:t>
            </a:r>
          </a:p>
          <a:p>
            <a:pPr>
              <a:lnSpc>
                <a:spcPct val="100000"/>
              </a:lnSpc>
              <a:spcBef>
                <a:spcPct val="0"/>
              </a:spcBef>
              <a:buSzTx/>
              <a:buFontTx/>
              <a:buNone/>
              <a:defRPr/>
            </a:pPr>
            <a:r>
              <a:rPr lang="ru-RU" sz="1400" dirty="0">
                <a:solidFill>
                  <a:schemeClr val="accent2">
                    <a:lumMod val="50000"/>
                  </a:schemeClr>
                </a:solidFill>
                <a:latin typeface="Times New Roman" panose="02020603050405020304" pitchFamily="18" charset="0"/>
                <a:cs typeface="Times New Roman" panose="02020603050405020304" pitchFamily="18" charset="0"/>
              </a:rPr>
              <a:t>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Борисов Сергей Александрович</a:t>
            </a:r>
          </a:p>
          <a:p>
            <a:pPr>
              <a:lnSpc>
                <a:spcPct val="100000"/>
              </a:lnSpc>
              <a:spcBef>
                <a:spcPct val="0"/>
              </a:spcBef>
              <a:buSzTx/>
              <a:buFontTx/>
              <a:buNone/>
              <a:defRPr/>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Главный бухгалтер:         </a:t>
            </a: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Язовитенко</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Оксана Николаевна</a:t>
            </a:r>
          </a:p>
          <a:p>
            <a:pPr>
              <a:lnSpc>
                <a:spcPct val="100000"/>
              </a:lnSpc>
              <a:spcBef>
                <a:spcPct val="0"/>
              </a:spcBef>
              <a:buSzTx/>
              <a:buFontTx/>
              <a:buNone/>
              <a:defRPr/>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Педагогические работники</a:t>
            </a:r>
            <a:r>
              <a:rPr lang="ru-RU" sz="1400" b="1" dirty="0">
                <a:solidFill>
                  <a:schemeClr val="accent2">
                    <a:lumMod val="50000"/>
                  </a:schemeClr>
                </a:solidFill>
                <a:latin typeface="Times New Roman" panose="02020603050405020304" pitchFamily="18" charset="0"/>
                <a:cs typeface="Times New Roman" panose="02020603050405020304" pitchFamily="18" charset="0"/>
              </a:rPr>
              <a:t>:</a:t>
            </a:r>
            <a:endParaRPr lang="ru-RU" sz="1400" dirty="0" smtClean="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a:solidFill>
                  <a:schemeClr val="accent2">
                    <a:lumMod val="50000"/>
                  </a:schemeClr>
                </a:solidFill>
                <a:latin typeface="Times New Roman" panose="02020603050405020304" pitchFamily="18" charset="0"/>
                <a:cs typeface="Times New Roman" panose="02020603050405020304" pitchFamily="18" charset="0"/>
              </a:rPr>
              <a:t>Гроза Надежда Григорьевна</a:t>
            </a:r>
          </a:p>
          <a:p>
            <a:pPr>
              <a:lnSpc>
                <a:spcPct val="100000"/>
              </a:lnSpc>
              <a:spcBef>
                <a:spcPts val="0"/>
              </a:spcBef>
            </a:pPr>
            <a:r>
              <a:rPr lang="ru-RU" sz="1400" dirty="0" err="1">
                <a:solidFill>
                  <a:schemeClr val="accent2">
                    <a:lumMod val="50000"/>
                  </a:schemeClr>
                </a:solidFill>
                <a:latin typeface="Times New Roman" panose="02020603050405020304" pitchFamily="18" charset="0"/>
                <a:cs typeface="Times New Roman" panose="02020603050405020304" pitchFamily="18" charset="0"/>
              </a:rPr>
              <a:t>Гупало</a:t>
            </a:r>
            <a:r>
              <a:rPr lang="ru-RU" sz="1400" dirty="0">
                <a:solidFill>
                  <a:schemeClr val="accent2">
                    <a:lumMod val="50000"/>
                  </a:schemeClr>
                </a:solidFill>
                <a:latin typeface="Times New Roman" panose="02020603050405020304" pitchFamily="18" charset="0"/>
                <a:cs typeface="Times New Roman" panose="02020603050405020304" pitchFamily="18" charset="0"/>
              </a:rPr>
              <a:t> Лилия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Леонидовна</a:t>
            </a:r>
          </a:p>
          <a:p>
            <a:pPr>
              <a:lnSpc>
                <a:spcPct val="100000"/>
              </a:lnSpc>
              <a:spcBef>
                <a:spcPts val="0"/>
              </a:spcBef>
            </a:pPr>
            <a:r>
              <a:rPr lang="ru-RU" sz="1400" dirty="0">
                <a:solidFill>
                  <a:schemeClr val="accent2">
                    <a:lumMod val="50000"/>
                  </a:schemeClr>
                </a:solidFill>
                <a:latin typeface="Times New Roman" panose="02020603050405020304" pitchFamily="18" charset="0"/>
                <a:cs typeface="Times New Roman" panose="02020603050405020304" pitchFamily="18" charset="0"/>
              </a:rPr>
              <a:t>Клепикова Елизавета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Григорьевна</a:t>
            </a:r>
          </a:p>
          <a:p>
            <a:pPr>
              <a:lnSpc>
                <a:spcPct val="100000"/>
              </a:lnSpc>
              <a:spcBef>
                <a:spcPts val="0"/>
              </a:spcBef>
            </a:pP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Лавренчук</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r>
              <a:rPr lang="ru-RU" sz="1400" dirty="0">
                <a:solidFill>
                  <a:schemeClr val="accent2">
                    <a:lumMod val="50000"/>
                  </a:schemeClr>
                </a:solidFill>
                <a:latin typeface="Times New Roman" panose="02020603050405020304" pitchFamily="18" charset="0"/>
                <a:cs typeface="Times New Roman" panose="02020603050405020304" pitchFamily="18" charset="0"/>
              </a:rPr>
              <a:t>Мария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Александровна</a:t>
            </a:r>
          </a:p>
          <a:p>
            <a:pPr>
              <a:lnSpc>
                <a:spcPct val="100000"/>
              </a:lnSpc>
              <a:spcBef>
                <a:spcPts val="0"/>
              </a:spcBef>
            </a:pPr>
            <a:r>
              <a:rPr lang="ru-RU" sz="1400" dirty="0" err="1">
                <a:solidFill>
                  <a:schemeClr val="accent2">
                    <a:lumMod val="50000"/>
                  </a:schemeClr>
                </a:solidFill>
                <a:latin typeface="Times New Roman" panose="02020603050405020304" pitchFamily="18" charset="0"/>
                <a:cs typeface="Times New Roman" panose="02020603050405020304" pitchFamily="18" charset="0"/>
              </a:rPr>
              <a:t>Мартышевский</a:t>
            </a:r>
            <a:r>
              <a:rPr lang="ru-RU" sz="1400" dirty="0">
                <a:solidFill>
                  <a:schemeClr val="accent2">
                    <a:lumMod val="50000"/>
                  </a:schemeClr>
                </a:solidFill>
                <a:latin typeface="Times New Roman" panose="02020603050405020304" pitchFamily="18" charset="0"/>
                <a:cs typeface="Times New Roman" panose="02020603050405020304" pitchFamily="18" charset="0"/>
              </a:rPr>
              <a:t> Олег Вадимович</a:t>
            </a:r>
          </a:p>
          <a:p>
            <a:pPr>
              <a:lnSpc>
                <a:spcPct val="100000"/>
              </a:lnSpc>
              <a:spcBef>
                <a:spcPts val="0"/>
              </a:spcBef>
            </a:pPr>
            <a:r>
              <a:rPr lang="ru-RU" sz="1400" dirty="0" err="1">
                <a:solidFill>
                  <a:schemeClr val="accent2">
                    <a:lumMod val="50000"/>
                  </a:schemeClr>
                </a:solidFill>
                <a:latin typeface="Times New Roman" panose="02020603050405020304" pitchFamily="18" charset="0"/>
                <a:cs typeface="Times New Roman" panose="02020603050405020304" pitchFamily="18" charset="0"/>
              </a:rPr>
              <a:t>Наумчук</a:t>
            </a:r>
            <a:r>
              <a:rPr lang="ru-RU" sz="1400" dirty="0">
                <a:solidFill>
                  <a:schemeClr val="accent2">
                    <a:lumMod val="50000"/>
                  </a:schemeClr>
                </a:solidFill>
                <a:latin typeface="Times New Roman" panose="02020603050405020304" pitchFamily="18" charset="0"/>
                <a:cs typeface="Times New Roman" panose="02020603050405020304" pitchFamily="18" charset="0"/>
              </a:rPr>
              <a:t> Евгения Георгиевна</a:t>
            </a:r>
          </a:p>
          <a:p>
            <a:pPr>
              <a:lnSpc>
                <a:spcPct val="100000"/>
              </a:lnSpc>
              <a:spcBef>
                <a:spcPts val="0"/>
              </a:spcBef>
            </a:pPr>
            <a:r>
              <a:rPr lang="ru-RU" sz="1400" dirty="0">
                <a:solidFill>
                  <a:schemeClr val="accent2">
                    <a:lumMod val="50000"/>
                  </a:schemeClr>
                </a:solidFill>
                <a:latin typeface="Times New Roman" panose="02020603050405020304" pitchFamily="18" charset="0"/>
                <a:cs typeface="Times New Roman" panose="02020603050405020304" pitchFamily="18" charset="0"/>
              </a:rPr>
              <a:t>Овсянникова Елена Викторовна</a:t>
            </a:r>
          </a:p>
          <a:p>
            <a:pPr>
              <a:lnSpc>
                <a:spcPct val="100000"/>
              </a:lnSpc>
              <a:spcBef>
                <a:spcPts val="0"/>
              </a:spcBef>
            </a:pPr>
            <a:r>
              <a:rPr lang="ru-RU" sz="1400" dirty="0" err="1">
                <a:solidFill>
                  <a:schemeClr val="accent2">
                    <a:lumMod val="50000"/>
                  </a:schemeClr>
                </a:solidFill>
                <a:latin typeface="Times New Roman" panose="02020603050405020304" pitchFamily="18" charset="0"/>
                <a:cs typeface="Times New Roman" panose="02020603050405020304" pitchFamily="18" charset="0"/>
              </a:rPr>
              <a:t>Смольянова</a:t>
            </a:r>
            <a:r>
              <a:rPr lang="ru-RU" sz="1400" dirty="0">
                <a:solidFill>
                  <a:schemeClr val="accent2">
                    <a:lumMod val="50000"/>
                  </a:schemeClr>
                </a:solidFill>
                <a:latin typeface="Times New Roman" panose="02020603050405020304" pitchFamily="18" charset="0"/>
                <a:cs typeface="Times New Roman" panose="02020603050405020304" pitchFamily="18" charset="0"/>
              </a:rPr>
              <a:t> Екатерина Сергеевна </a:t>
            </a:r>
          </a:p>
          <a:p>
            <a:pPr>
              <a:lnSpc>
                <a:spcPct val="100000"/>
              </a:lnSpc>
              <a:spcBef>
                <a:spcPts val="0"/>
              </a:spcBef>
            </a:pPr>
            <a:r>
              <a:rPr lang="ru-RU" sz="1400" dirty="0" err="1">
                <a:solidFill>
                  <a:schemeClr val="accent2">
                    <a:lumMod val="50000"/>
                  </a:schemeClr>
                </a:solidFill>
                <a:latin typeface="Times New Roman" panose="02020603050405020304" pitchFamily="18" charset="0"/>
                <a:cs typeface="Times New Roman" panose="02020603050405020304" pitchFamily="18" charset="0"/>
              </a:rPr>
              <a:t>Трущелев</a:t>
            </a:r>
            <a:r>
              <a:rPr lang="ru-RU" sz="1400" dirty="0">
                <a:solidFill>
                  <a:schemeClr val="accent2">
                    <a:lumMod val="50000"/>
                  </a:schemeClr>
                </a:solidFill>
                <a:latin typeface="Times New Roman" panose="02020603050405020304" pitchFamily="18" charset="0"/>
                <a:cs typeface="Times New Roman" panose="02020603050405020304" pitchFamily="18" charset="0"/>
              </a:rPr>
              <a:t> Александр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Николаевич</a:t>
            </a:r>
          </a:p>
          <a:p>
            <a:pPr>
              <a:lnSpc>
                <a:spcPct val="100000"/>
              </a:lnSpc>
              <a:spcBef>
                <a:spcPts val="0"/>
              </a:spcBef>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Федченко Владимир Сергеевич</a:t>
            </a:r>
            <a:endParaRPr lang="ru-RU" sz="1400" dirty="0">
              <a:solidFill>
                <a:schemeClr val="accent2">
                  <a:lumMod val="50000"/>
                </a:schemeClr>
              </a:solidFill>
              <a:latin typeface="Times New Roman" panose="02020603050405020304" pitchFamily="18" charset="0"/>
              <a:cs typeface="Times New Roman" panose="02020603050405020304" pitchFamily="18" charset="0"/>
            </a:endParaRPr>
          </a:p>
          <a:p>
            <a:pPr>
              <a:lnSpc>
                <a:spcPct val="100000"/>
              </a:lnSpc>
              <a:spcBef>
                <a:spcPts val="0"/>
              </a:spcBef>
            </a:pPr>
            <a:r>
              <a:rPr lang="ru-RU" sz="1400" dirty="0" err="1" smtClean="0">
                <a:solidFill>
                  <a:schemeClr val="accent2">
                    <a:lumMod val="50000"/>
                  </a:schemeClr>
                </a:solidFill>
                <a:latin typeface="Times New Roman" panose="02020603050405020304" pitchFamily="18" charset="0"/>
                <a:cs typeface="Times New Roman" panose="02020603050405020304" pitchFamily="18" charset="0"/>
              </a:rPr>
              <a:t>Янчевская</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r>
              <a:rPr lang="ru-RU" sz="1400" dirty="0">
                <a:solidFill>
                  <a:schemeClr val="accent2">
                    <a:lumMod val="50000"/>
                  </a:schemeClr>
                </a:solidFill>
                <a:latin typeface="Times New Roman" panose="02020603050405020304" pitchFamily="18" charset="0"/>
                <a:cs typeface="Times New Roman" panose="02020603050405020304" pitchFamily="18" charset="0"/>
              </a:rPr>
              <a:t>Надежда </a:t>
            </a: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Александровна</a:t>
            </a:r>
          </a:p>
          <a:p>
            <a:pPr>
              <a:lnSpc>
                <a:spcPct val="100000"/>
              </a:lnSpc>
              <a:spcBef>
                <a:spcPts val="0"/>
              </a:spcBef>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 </a:t>
            </a:r>
            <a:r>
              <a:rPr lang="ru-RU" sz="1400" dirty="0">
                <a:solidFill>
                  <a:schemeClr val="accent2">
                    <a:lumMod val="50000"/>
                  </a:schemeClr>
                </a:solidFill>
                <a:latin typeface="Times New Roman" panose="02020603050405020304" pitchFamily="18" charset="0"/>
                <a:cs typeface="Times New Roman" panose="02020603050405020304" pitchFamily="18" charset="0"/>
              </a:rPr>
              <a:t>педагог-организатор</a:t>
            </a:r>
          </a:p>
          <a:p>
            <a:pPr>
              <a:lnSpc>
                <a:spcPct val="100000"/>
              </a:lnSpc>
              <a:spcBef>
                <a:spcPts val="0"/>
              </a:spcBef>
            </a:pPr>
            <a:r>
              <a:rPr lang="ru-RU" sz="1400" dirty="0" smtClean="0">
                <a:solidFill>
                  <a:schemeClr val="accent2">
                    <a:lumMod val="50000"/>
                  </a:schemeClr>
                </a:solidFill>
                <a:latin typeface="Times New Roman" panose="02020603050405020304" pitchFamily="18" charset="0"/>
                <a:cs typeface="Times New Roman" panose="02020603050405020304" pitchFamily="18" charset="0"/>
              </a:rPr>
              <a:t>Коренева Яна Сергеевна</a:t>
            </a:r>
            <a:endParaRPr lang="ru-RU" sz="1400" dirty="0">
              <a:solidFill>
                <a:schemeClr val="accent2">
                  <a:lumMod val="50000"/>
                </a:schemeClr>
              </a:solidFill>
              <a:latin typeface="Times New Roman" panose="02020603050405020304" pitchFamily="18" charset="0"/>
              <a:cs typeface="Times New Roman" panose="02020603050405020304" pitchFamily="18" charset="0"/>
            </a:endParaRPr>
          </a:p>
        </p:txBody>
      </p:sp>
      <p:pic>
        <p:nvPicPr>
          <p:cNvPr id="4" name="Рисунок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64914" y="3623768"/>
            <a:ext cx="2520950"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Таблица 1"/>
          <p:cNvGraphicFramePr>
            <a:graphicFrameLocks noGrp="1"/>
          </p:cNvGraphicFramePr>
          <p:nvPr/>
        </p:nvGraphicFramePr>
        <p:xfrm>
          <a:off x="4787108" y="4587240"/>
          <a:ext cx="4303486" cy="2009503"/>
        </p:xfrm>
        <a:graphic>
          <a:graphicData uri="http://schemas.openxmlformats.org/drawingml/2006/table">
            <a:tbl>
              <a:tblPr firstRow="1" bandRow="1">
                <a:tableStyleId>{2D5ABB26-0587-4C30-8999-92F81FD0307C}</a:tableStyleId>
              </a:tblPr>
              <a:tblGrid>
                <a:gridCol w="4303486">
                  <a:extLst>
                    <a:ext uri="{9D8B030D-6E8A-4147-A177-3AD203B41FA5}">
                      <a16:colId xmlns:a16="http://schemas.microsoft.com/office/drawing/2014/main" val="20000"/>
                    </a:ext>
                  </a:extLst>
                </a:gridCol>
              </a:tblGrid>
              <a:tr h="2009503">
                <a:tc>
                  <a:txBody>
                    <a:bodyPr/>
                    <a:lstStyle/>
                    <a:p>
                      <a:pPr marL="0" marR="0" lvl="0" indent="0" algn="l" defTabSz="457200" rtl="0" eaLnBrk="1" fontAlgn="auto" latinLnBrk="0" hangingPunct="1">
                        <a:lnSpc>
                          <a:spcPct val="100000"/>
                        </a:lnSpc>
                        <a:spcBef>
                          <a:spcPct val="0"/>
                        </a:spcBef>
                        <a:spcAft>
                          <a:spcPts val="0"/>
                        </a:spcAft>
                        <a:buClrTx/>
                        <a:buSzTx/>
                        <a:buFontTx/>
                        <a:buNone/>
                        <a:defRPr/>
                      </a:pPr>
                      <a:r>
                        <a:rPr kumimoji="0" lang="ru-RU" sz="1400" b="1" i="0" u="none" strike="noStrike" kern="1200" cap="none" spc="0" normalizeH="0" baseline="0" noProof="0" dirty="0" smtClean="0">
                          <a:ln>
                            <a:noFill/>
                          </a:ln>
                          <a:solidFill>
                            <a:srgbClr val="2683C6">
                              <a:lumMod val="50000"/>
                            </a:srgbClr>
                          </a:solidFill>
                          <a:effectLst/>
                          <a:uLnTx/>
                          <a:uFillTx/>
                          <a:latin typeface="Times New Roman" panose="02020603050405020304" pitchFamily="18" charset="0"/>
                          <a:ea typeface="+mn-ea"/>
                          <a:cs typeface="Times New Roman" panose="02020603050405020304" pitchFamily="18" charset="0"/>
                        </a:rPr>
                        <a:t>Совместители:</a:t>
                      </a:r>
                      <a:endParaRPr kumimoji="0" lang="ru-RU" sz="1400" b="0" i="0" u="none" strike="noStrike" kern="1200" cap="none" spc="0" normalizeH="0" baseline="0" noProof="0" dirty="0" smtClean="0">
                        <a:ln>
                          <a:noFill/>
                        </a:ln>
                        <a:solidFill>
                          <a:srgbClr val="2683C6">
                            <a:lumMod val="50000"/>
                          </a:srgbClr>
                        </a:solidFill>
                        <a:effectLst/>
                        <a:uLnTx/>
                        <a:uFillTx/>
                        <a:latin typeface="Times New Roman" panose="02020603050405020304" pitchFamily="18" charset="0"/>
                        <a:ea typeface="+mn-ea"/>
                        <a:cs typeface="Times New Roman" panose="02020603050405020304" pitchFamily="18" charset="0"/>
                      </a:endParaRPr>
                    </a:p>
                    <a:p>
                      <a:pPr marL="285750" indent="-285750">
                        <a:buFont typeface="Arial" panose="020B0604020202020204" pitchFamily="34" charset="0"/>
                        <a:buChar char="•"/>
                      </a:pPr>
                      <a:r>
                        <a:rPr lang="ru-RU" sz="1400" baseline="0" dirty="0" smtClean="0">
                          <a:solidFill>
                            <a:srgbClr val="2E5775"/>
                          </a:solidFill>
                          <a:latin typeface="Times New Roman" panose="02020603050405020304" pitchFamily="18" charset="0"/>
                          <a:cs typeface="Times New Roman" panose="02020603050405020304" pitchFamily="18" charset="0"/>
                        </a:rPr>
                        <a:t>Алтухов Владислав Олегович</a:t>
                      </a:r>
                    </a:p>
                    <a:p>
                      <a:pPr marL="285750" indent="-285750">
                        <a:buFont typeface="Arial" panose="020B0604020202020204" pitchFamily="34" charset="0"/>
                        <a:buChar char="•"/>
                      </a:pPr>
                      <a:r>
                        <a:rPr lang="ru-RU" sz="1400" baseline="0" dirty="0" smtClean="0">
                          <a:solidFill>
                            <a:srgbClr val="2E5775"/>
                          </a:solidFill>
                          <a:latin typeface="Times New Roman" panose="02020603050405020304" pitchFamily="18" charset="0"/>
                          <a:cs typeface="Times New Roman" panose="02020603050405020304" pitchFamily="18" charset="0"/>
                        </a:rPr>
                        <a:t>Петухова Александра Константиновна</a:t>
                      </a:r>
                    </a:p>
                    <a:p>
                      <a:pPr marL="0" indent="0">
                        <a:buFont typeface="Arial" panose="020B0604020202020204" pitchFamily="34" charset="0"/>
                        <a:buNone/>
                      </a:pPr>
                      <a:endParaRPr lang="ru-RU" sz="1800" dirty="0" smtClean="0">
                        <a:solidFill>
                          <a:srgbClr val="2E5775"/>
                        </a:solidFill>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endParaRPr lang="ru-RU" sz="1800" dirty="0">
                        <a:solidFill>
                          <a:srgbClr val="2E5775"/>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03476"/>
            <a:ext cx="10058400" cy="479696"/>
          </a:xfrm>
        </p:spPr>
        <p:txBody>
          <a:bodyPr>
            <a:normAutofit/>
          </a:bodyPr>
          <a:lstStyle/>
          <a:p>
            <a:pPr indent="450850" algn="ctr"/>
            <a:r>
              <a:rPr lang="ru-RU" sz="2800" b="1" dirty="0" smtClean="0">
                <a:solidFill>
                  <a:schemeClr val="tx1"/>
                </a:solidFill>
                <a:latin typeface="Times New Roman" panose="02020603050405020304" pitchFamily="18" charset="0"/>
                <a:cs typeface="Times New Roman" panose="02020603050405020304" pitchFamily="18" charset="0"/>
              </a:rPr>
              <a:t>Нормативно – правовая база</a:t>
            </a:r>
            <a:endParaRPr lang="ru-RU" sz="2800" b="1"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75112" y="683172"/>
            <a:ext cx="11502736" cy="6071809"/>
          </a:xfrm>
        </p:spPr>
        <p:txBody>
          <a:bodyPr>
            <a:normAutofit fontScale="92500" lnSpcReduction="20000"/>
          </a:bodyPr>
          <a:lstStyle/>
          <a:p>
            <a:pPr indent="0">
              <a:buNone/>
            </a:pPr>
            <a:r>
              <a:rPr lang="ru-RU" sz="1700" b="1" dirty="0" smtClean="0">
                <a:solidFill>
                  <a:schemeClr val="tx1"/>
                </a:solidFill>
                <a:latin typeface="Times New Roman" panose="02020603050405020304" pitchFamily="18" charset="0"/>
                <a:cs typeface="Times New Roman" panose="02020603050405020304" pitchFamily="18" charset="0"/>
              </a:rPr>
              <a:t>Устав учреждения: </a:t>
            </a:r>
            <a:r>
              <a:rPr lang="ru-RU" sz="1700" dirty="0" smtClean="0">
                <a:solidFill>
                  <a:schemeClr val="tx1"/>
                </a:solidFill>
                <a:latin typeface="Times New Roman" panose="02020603050405020304" pitchFamily="18" charset="0"/>
                <a:cs typeface="Times New Roman" panose="02020603050405020304" pitchFamily="18" charset="0"/>
              </a:rPr>
              <a:t>Устав муниципального автономного учреждения дополнительного образования города Калининграда Станции юных техников.</a:t>
            </a:r>
          </a:p>
          <a:p>
            <a:pPr indent="450850" algn="just"/>
            <a:r>
              <a:rPr lang="ru-RU" sz="1700" b="1" dirty="0" smtClean="0">
                <a:solidFill>
                  <a:schemeClr val="tx1"/>
                </a:solidFill>
                <a:latin typeface="Times New Roman" panose="02020603050405020304" pitchFamily="18" charset="0"/>
                <a:cs typeface="Times New Roman" panose="02020603050405020304" pitchFamily="18" charset="0"/>
              </a:rPr>
              <a:t>Договор о взаимоотношениях с Учредителем (дата подписания):</a:t>
            </a:r>
            <a:r>
              <a:rPr lang="ru-RU" sz="1700" dirty="0" smtClean="0">
                <a:solidFill>
                  <a:schemeClr val="tx1"/>
                </a:solidFill>
                <a:latin typeface="Times New Roman" panose="02020603050405020304" pitchFamily="18" charset="0"/>
                <a:cs typeface="Times New Roman" panose="02020603050405020304" pitchFamily="18" charset="0"/>
              </a:rPr>
              <a:t> от 01.01.2007г.</a:t>
            </a:r>
          </a:p>
          <a:p>
            <a:pPr indent="450850" algn="just"/>
            <a:r>
              <a:rPr lang="ru-RU" sz="1700" b="1" dirty="0" smtClean="0">
                <a:solidFill>
                  <a:schemeClr val="tx1"/>
                </a:solidFill>
                <a:latin typeface="Times New Roman" panose="02020603050405020304" pitchFamily="18" charset="0"/>
                <a:cs typeface="Times New Roman" panose="02020603050405020304" pitchFamily="18" charset="0"/>
              </a:rPr>
              <a:t>Договор о закреплении имущества в оперативное управление:</a:t>
            </a:r>
            <a:r>
              <a:rPr lang="ru-RU" sz="1700" dirty="0" smtClean="0">
                <a:solidFill>
                  <a:schemeClr val="tx1"/>
                </a:solidFill>
                <a:latin typeface="Times New Roman" panose="02020603050405020304" pitchFamily="18" charset="0"/>
                <a:cs typeface="Times New Roman" panose="02020603050405020304" pitchFamily="18" charset="0"/>
              </a:rPr>
              <a:t>  Свидетельство о государственной регистрации права от 17 июля 2013 года, регистрационный номер 39-АБ № 215183-объект права земельный участок кадастровый номер 39:15:132803:70; Свидетельство о государственной регистрации права от 09 ноября 2012 года, регистрационный номер 39-АБ № 108756 - нежилое спортивное здание кадастровый номер 39:15:132803:0:6</a:t>
            </a:r>
          </a:p>
          <a:p>
            <a:pPr indent="0" algn="just">
              <a:buNone/>
            </a:pPr>
            <a:r>
              <a:rPr lang="ru-RU" sz="1700" b="1" dirty="0" smtClean="0">
                <a:solidFill>
                  <a:schemeClr val="tx1"/>
                </a:solidFill>
                <a:latin typeface="Times New Roman" panose="02020603050405020304" pitchFamily="18" charset="0"/>
                <a:cs typeface="Times New Roman" panose="02020603050405020304" pitchFamily="18" charset="0"/>
              </a:rPr>
              <a:t>Условия безопасности жизнедеятельности </a:t>
            </a:r>
            <a:r>
              <a:rPr lang="ru-RU" sz="1700" dirty="0" smtClean="0">
                <a:solidFill>
                  <a:schemeClr val="tx1"/>
                </a:solidFill>
                <a:latin typeface="Times New Roman" panose="02020603050405020304" pitchFamily="18" charset="0"/>
                <a:cs typeface="Times New Roman" panose="02020603050405020304" pitchFamily="18" charset="0"/>
              </a:rPr>
              <a:t>(особенно при стихийных бедствиях, эпидемиях, попытках террористических актов</a:t>
            </a:r>
          </a:p>
          <a:p>
            <a:pPr>
              <a:spcBef>
                <a:spcPct val="0"/>
              </a:spcBef>
              <a:buNone/>
              <a:defRPr/>
            </a:pPr>
            <a:r>
              <a:rPr lang="ru-RU" sz="1700" dirty="0" smtClean="0">
                <a:solidFill>
                  <a:schemeClr val="tx1"/>
                </a:solidFill>
                <a:latin typeface="Times New Roman" panose="02020603050405020304" pitchFamily="18" charset="0"/>
                <a:cs typeface="Times New Roman" panose="02020603050405020304" pitchFamily="18" charset="0"/>
              </a:rPr>
              <a:t>Техническое состояние занимаемых помещений соответствует строительным и санитарно-гигиеническим нормам. Соблюдены требования норм и правил пожарной безопасности, созданы условия для соблюдения личной гигиены. Разрешения органов санитарно-эпидемиологического и пожарного надзора на проведение образовательного процесса имеется (акт приема учреждения к учебному 2013-2014 году).</a:t>
            </a:r>
          </a:p>
          <a:p>
            <a:pPr>
              <a:spcBef>
                <a:spcPct val="0"/>
              </a:spcBef>
              <a:buNone/>
              <a:defRPr/>
            </a:pPr>
            <a:r>
              <a:rPr lang="ru-RU" sz="1700" dirty="0" smtClean="0">
                <a:solidFill>
                  <a:schemeClr val="tx1"/>
                </a:solidFill>
                <a:latin typeface="Times New Roman" panose="02020603050405020304" pitchFamily="18" charset="0"/>
                <a:cs typeface="Times New Roman" panose="02020603050405020304" pitchFamily="18" charset="0"/>
              </a:rPr>
              <a:t>Естественное и искусственное освещение достаточное. Вентиляция естественная и принудительная. Водоснабжение и канализация от городских сетей. </a:t>
            </a:r>
          </a:p>
          <a:p>
            <a:pPr>
              <a:spcBef>
                <a:spcPct val="0"/>
              </a:spcBef>
              <a:buNone/>
              <a:defRPr/>
            </a:pPr>
            <a:r>
              <a:rPr lang="ru-RU" sz="1700" b="1" dirty="0" smtClean="0">
                <a:solidFill>
                  <a:schemeClr val="tx1"/>
                </a:solidFill>
                <a:latin typeface="Times New Roman" panose="02020603050405020304" pitchFamily="18" charset="0"/>
                <a:cs typeface="Times New Roman" panose="02020603050405020304" pitchFamily="18" charset="0"/>
              </a:rPr>
              <a:t>Установлены: </a:t>
            </a:r>
            <a:endParaRPr lang="ru-RU" sz="1700" dirty="0" smtClean="0">
              <a:solidFill>
                <a:schemeClr val="tx1"/>
              </a:solidFill>
              <a:latin typeface="Times New Roman" panose="02020603050405020304" pitchFamily="18" charset="0"/>
              <a:cs typeface="Times New Roman" panose="02020603050405020304" pitchFamily="18" charset="0"/>
            </a:endParaRP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-«Тревожная кнопка»;</a:t>
            </a: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a:t>
            </a:r>
            <a:r>
              <a:rPr lang="ru-RU" sz="1700" dirty="0" err="1" smtClean="0">
                <a:solidFill>
                  <a:schemeClr val="tx1"/>
                </a:solidFill>
                <a:latin typeface="Times New Roman" panose="02020603050405020304" pitchFamily="18" charset="0"/>
                <a:cs typeface="Times New Roman" panose="02020603050405020304" pitchFamily="18" charset="0"/>
              </a:rPr>
              <a:t>дымоотсекающие</a:t>
            </a:r>
            <a:r>
              <a:rPr lang="ru-RU" sz="1700" dirty="0" smtClean="0">
                <a:solidFill>
                  <a:schemeClr val="tx1"/>
                </a:solidFill>
                <a:latin typeface="Times New Roman" panose="02020603050405020304" pitchFamily="18" charset="0"/>
                <a:cs typeface="Times New Roman" panose="02020603050405020304" pitchFamily="18" charset="0"/>
              </a:rPr>
              <a:t> двери и дымовые </a:t>
            </a:r>
            <a:r>
              <a:rPr lang="ru-RU" sz="1700" dirty="0" err="1" smtClean="0">
                <a:solidFill>
                  <a:schemeClr val="tx1"/>
                </a:solidFill>
                <a:latin typeface="Times New Roman" panose="02020603050405020304" pitchFamily="18" charset="0"/>
                <a:cs typeface="Times New Roman" panose="02020603050405020304" pitchFamily="18" charset="0"/>
              </a:rPr>
              <a:t>извещатели</a:t>
            </a:r>
            <a:r>
              <a:rPr lang="ru-RU" sz="1700" dirty="0" smtClean="0">
                <a:solidFill>
                  <a:schemeClr val="tx1"/>
                </a:solidFill>
                <a:latin typeface="Times New Roman" panose="02020603050405020304" pitchFamily="18" charset="0"/>
                <a:cs typeface="Times New Roman" panose="02020603050405020304" pitchFamily="18" charset="0"/>
              </a:rPr>
              <a:t>;</a:t>
            </a: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-пожарно-охранная сигнализация;</a:t>
            </a: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-наружное освещение;</a:t>
            </a: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-установлено видеонаблюдение;</a:t>
            </a: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-число огнетушителей – 22 </a:t>
            </a:r>
            <a:r>
              <a:rPr lang="ru-RU" sz="1700" dirty="0" err="1" smtClean="0">
                <a:solidFill>
                  <a:schemeClr val="tx1"/>
                </a:solidFill>
                <a:latin typeface="Times New Roman" panose="02020603050405020304" pitchFamily="18" charset="0"/>
                <a:cs typeface="Times New Roman" panose="02020603050405020304" pitchFamily="18" charset="0"/>
              </a:rPr>
              <a:t>шт</a:t>
            </a:r>
            <a:r>
              <a:rPr lang="ru-RU" sz="1700" dirty="0" smtClean="0">
                <a:solidFill>
                  <a:schemeClr val="tx1"/>
                </a:solidFill>
                <a:latin typeface="Times New Roman" panose="02020603050405020304" pitchFamily="18" charset="0"/>
                <a:cs typeface="Times New Roman" panose="02020603050405020304" pitchFamily="18" charset="0"/>
              </a:rPr>
              <a:t>;</a:t>
            </a:r>
          </a:p>
          <a:p>
            <a:pPr>
              <a:spcBef>
                <a:spcPts val="0"/>
              </a:spcBef>
            </a:pPr>
            <a:r>
              <a:rPr lang="ru-RU" sz="1700" dirty="0" smtClean="0">
                <a:solidFill>
                  <a:schemeClr val="tx1"/>
                </a:solidFill>
                <a:latin typeface="Times New Roman" panose="02020603050405020304" pitchFamily="18" charset="0"/>
                <a:cs typeface="Times New Roman" panose="02020603050405020304" pitchFamily="18" charset="0"/>
              </a:rPr>
              <a:t>-система оповещения ГО и ЧС.</a:t>
            </a:r>
          </a:p>
          <a:p>
            <a:pPr>
              <a:spcBef>
                <a:spcPct val="0"/>
              </a:spcBef>
              <a:buNone/>
              <a:defRPr/>
            </a:pPr>
            <a:r>
              <a:rPr lang="ru-RU" sz="1700" b="1" dirty="0" smtClean="0">
                <a:solidFill>
                  <a:schemeClr val="tx1"/>
                </a:solidFill>
                <a:latin typeface="Times New Roman" panose="02020603050405020304" pitchFamily="18" charset="0"/>
                <a:cs typeface="Times New Roman" panose="02020603050405020304" pitchFamily="18" charset="0"/>
              </a:rPr>
              <a:t>Приказы по учреждению:</a:t>
            </a:r>
            <a:endParaRPr lang="ru-RU" sz="1700" dirty="0" smtClean="0">
              <a:solidFill>
                <a:schemeClr val="tx1"/>
              </a:solidFill>
              <a:latin typeface="Times New Roman" panose="02020603050405020304" pitchFamily="18" charset="0"/>
              <a:cs typeface="Times New Roman" panose="02020603050405020304" pitchFamily="18" charset="0"/>
            </a:endParaRPr>
          </a:p>
          <a:p>
            <a:pPr>
              <a:spcBef>
                <a:spcPct val="0"/>
              </a:spcBef>
              <a:buNone/>
              <a:defRPr/>
            </a:pPr>
            <a:r>
              <a:rPr lang="ru-RU" sz="1700" dirty="0" smtClean="0">
                <a:solidFill>
                  <a:schemeClr val="tx1"/>
                </a:solidFill>
                <a:latin typeface="Times New Roman" panose="02020603050405020304" pitchFamily="18" charset="0"/>
                <a:cs typeface="Times New Roman" panose="02020603050405020304" pitchFamily="18" charset="0"/>
              </a:rPr>
              <a:t>-об охране труда и соблюдению правил охраны труда;</a:t>
            </a:r>
          </a:p>
          <a:p>
            <a:pPr>
              <a:spcBef>
                <a:spcPct val="0"/>
              </a:spcBef>
              <a:buNone/>
              <a:defRPr/>
            </a:pPr>
            <a:r>
              <a:rPr lang="ru-RU" sz="1700" dirty="0" smtClean="0">
                <a:solidFill>
                  <a:schemeClr val="tx1"/>
                </a:solidFill>
                <a:latin typeface="Times New Roman" panose="02020603050405020304" pitchFamily="18" charset="0"/>
                <a:cs typeface="Times New Roman" panose="02020603050405020304" pitchFamily="18" charset="0"/>
              </a:rPr>
              <a:t>-о назначении уполномоченного ГО ЧС;</a:t>
            </a:r>
          </a:p>
          <a:p>
            <a:pPr>
              <a:spcBef>
                <a:spcPct val="0"/>
              </a:spcBef>
              <a:buNone/>
              <a:defRPr/>
            </a:pPr>
            <a:r>
              <a:rPr lang="ru-RU" sz="1700" dirty="0" smtClean="0">
                <a:solidFill>
                  <a:schemeClr val="tx1"/>
                </a:solidFill>
                <a:latin typeface="Times New Roman" panose="02020603050405020304" pitchFamily="18" charset="0"/>
                <a:cs typeface="Times New Roman" panose="02020603050405020304" pitchFamily="18" charset="0"/>
              </a:rPr>
              <a:t>-паспорт антитеррористической безопасности.</a:t>
            </a:r>
          </a:p>
          <a:p>
            <a:pPr>
              <a:spcBef>
                <a:spcPct val="0"/>
              </a:spcBef>
              <a:buNone/>
              <a:defRPr/>
            </a:pPr>
            <a:r>
              <a:rPr lang="ru-RU" sz="1700" dirty="0" smtClean="0">
                <a:solidFill>
                  <a:schemeClr val="tx1"/>
                </a:solidFill>
                <a:latin typeface="Times New Roman" panose="02020603050405020304" pitchFamily="18" charset="0"/>
                <a:cs typeface="Times New Roman" panose="02020603050405020304" pitchFamily="18" charset="0"/>
              </a:rPr>
              <a:t>Систематически проводятся беседы  о правилах безопасности и жизнедеятельности, ведется журнал инструктажа по технике безопасного поведения. Раз в полгода проводятся тренировки, очные занятия по эвакуации учащихся при экстренных ситуациях.</a:t>
            </a:r>
          </a:p>
          <a:p>
            <a:pPr>
              <a:spcBef>
                <a:spcPct val="0"/>
              </a:spcBef>
              <a:buNone/>
              <a:defRPr/>
            </a:pPr>
            <a:r>
              <a:rPr lang="ru-RU" sz="1400" b="1" dirty="0" smtClean="0">
                <a:solidFill>
                  <a:schemeClr val="tx1"/>
                </a:solidFill>
                <a:latin typeface="Times New Roman" panose="02020603050405020304" pitchFamily="18" charset="0"/>
                <a:cs typeface="Times New Roman" panose="02020603050405020304" pitchFamily="18" charset="0"/>
              </a:rPr>
              <a:t> </a:t>
            </a:r>
            <a:endParaRPr lang="ru-RU" sz="1400" dirty="0" smtClean="0">
              <a:solidFill>
                <a:schemeClr val="tx1"/>
              </a:solidFill>
              <a:latin typeface="Times New Roman" panose="02020603050405020304" pitchFamily="18" charset="0"/>
              <a:cs typeface="Times New Roman" panose="02020603050405020304" pitchFamily="18" charset="0"/>
            </a:endParaRPr>
          </a:p>
          <a:p>
            <a:pPr indent="0" algn="just">
              <a:buNone/>
            </a:pPr>
            <a:endParaRPr lang="ru-RU" sz="14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32818"/>
            <a:ext cx="9447711" cy="1223016"/>
          </a:xfrm>
        </p:spPr>
        <p:txBody>
          <a:bodyPr>
            <a:noAutofit/>
          </a:bodyPr>
          <a:lstStyle/>
          <a:p>
            <a:pPr algn="ctr"/>
            <a:r>
              <a:rPr lang="ru-RU" sz="1600" b="1" dirty="0">
                <a:solidFill>
                  <a:schemeClr val="tx1"/>
                </a:solidFill>
                <a:latin typeface="Times New Roman" panose="02020603050405020304" pitchFamily="18" charset="0"/>
                <a:cs typeface="Times New Roman" panose="02020603050405020304" pitchFamily="18" charset="0"/>
              </a:rPr>
              <a:t>УСЛОВИЯ ОРГАНИЗАЦИИ ОБРАЗОВАТЕЛЬНОГО ПРОЦЕССА</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ТИП ЗДАНИЙ</a:t>
            </a:r>
            <a:r>
              <a:rPr lang="ru-RU" sz="1600" dirty="0">
                <a:solidFill>
                  <a:schemeClr val="tx1"/>
                </a:solidFill>
                <a:latin typeface="Times New Roman" panose="02020603050405020304" pitchFamily="18" charset="0"/>
                <a:cs typeface="Times New Roman" panose="02020603050405020304" pitchFamily="18" charset="0"/>
              </a:rPr>
              <a:t> – </a:t>
            </a:r>
            <a:r>
              <a:rPr lang="ru-RU" sz="1600" dirty="0" smtClean="0">
                <a:solidFill>
                  <a:schemeClr val="tx1"/>
                </a:solidFill>
                <a:latin typeface="Times New Roman" panose="02020603050405020304" pitchFamily="18" charset="0"/>
                <a:cs typeface="Times New Roman" panose="02020603050405020304" pitchFamily="18" charset="0"/>
              </a:rPr>
              <a:t>НЕЖИЛОЕ ЗДАНИЕ (УЧЕБНОЕ)</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ГОД ВВОДА В ЭКСПЛУАТАЦИЮ</a:t>
            </a:r>
            <a:r>
              <a:rPr lang="ru-RU" sz="1600" dirty="0">
                <a:solidFill>
                  <a:schemeClr val="tx1"/>
                </a:solidFill>
                <a:latin typeface="Times New Roman" panose="02020603050405020304" pitchFamily="18" charset="0"/>
                <a:cs typeface="Times New Roman" panose="02020603050405020304" pitchFamily="18" charset="0"/>
              </a:rPr>
              <a:t> – </a:t>
            </a:r>
            <a:r>
              <a:rPr lang="ru-RU" sz="1600" dirty="0" smtClean="0">
                <a:solidFill>
                  <a:schemeClr val="tx1"/>
                </a:solidFill>
                <a:latin typeface="Times New Roman" panose="02020603050405020304" pitchFamily="18" charset="0"/>
                <a:cs typeface="Times New Roman" panose="02020603050405020304" pitchFamily="18" charset="0"/>
              </a:rPr>
              <a:t>1945 ГОД (ПОСТРОЕНО В 1896 ГОДУ)</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 РЕАЛЬНАЯ НАПОЛНЯЕМОСТЬ:</a:t>
            </a:r>
            <a:r>
              <a:rPr lang="ru-RU" sz="1600" dirty="0">
                <a:solidFill>
                  <a:schemeClr val="tx1"/>
                </a:solidFill>
                <a:latin typeface="Times New Roman" panose="02020603050405020304" pitchFamily="18" charset="0"/>
                <a:cs typeface="Times New Roman" panose="02020603050405020304" pitchFamily="18" charset="0"/>
              </a:rPr>
              <a:t> ОДНОВРЕМЕННО МОГУТ ЗАНИМАТЬСЯ </a:t>
            </a:r>
            <a:r>
              <a:rPr lang="ru-RU" sz="1600" dirty="0" smtClean="0">
                <a:solidFill>
                  <a:schemeClr val="tx1"/>
                </a:solidFill>
                <a:latin typeface="Times New Roman" panose="02020603050405020304" pitchFamily="18" charset="0"/>
                <a:cs typeface="Times New Roman" panose="02020603050405020304" pitchFamily="18" charset="0"/>
              </a:rPr>
              <a:t>120 ОБУЧАЮЩИХСЯ</a:t>
            </a:r>
            <a:r>
              <a:rPr lang="ru-RU" sz="1600" dirty="0">
                <a:solidFill>
                  <a:schemeClr val="tx1"/>
                </a:solidFill>
                <a:latin typeface="Times New Roman" panose="02020603050405020304" pitchFamily="18" charset="0"/>
                <a:cs typeface="Times New Roman" panose="02020603050405020304" pitchFamily="18" charset="0"/>
              </a:rPr>
              <a:t/>
            </a:r>
            <a:br>
              <a:rPr lang="ru-RU" sz="1600" dirty="0">
                <a:solidFill>
                  <a:schemeClr val="tx1"/>
                </a:solidFill>
                <a:latin typeface="Times New Roman" panose="02020603050405020304" pitchFamily="18" charset="0"/>
                <a:cs typeface="Times New Roman" panose="02020603050405020304" pitchFamily="18" charset="0"/>
              </a:rPr>
            </a:br>
            <a:r>
              <a:rPr lang="ru-RU" sz="1600" b="1" dirty="0">
                <a:solidFill>
                  <a:schemeClr val="tx1"/>
                </a:solidFill>
                <a:latin typeface="Times New Roman" panose="02020603050405020304" pitchFamily="18" charset="0"/>
                <a:cs typeface="Times New Roman" panose="02020603050405020304" pitchFamily="18" charset="0"/>
              </a:rPr>
              <a:t>ДАННЫЕ О НАЛИЧИИ МАТЕРИАЛЬНО</a:t>
            </a:r>
            <a:r>
              <a:rPr lang="ru-RU" sz="1600" dirty="0">
                <a:solidFill>
                  <a:schemeClr val="tx1"/>
                </a:solidFill>
                <a:latin typeface="Times New Roman" panose="02020603050405020304" pitchFamily="18" charset="0"/>
                <a:cs typeface="Times New Roman" panose="02020603050405020304" pitchFamily="18" charset="0"/>
              </a:rPr>
              <a:t> </a:t>
            </a:r>
            <a:r>
              <a:rPr lang="ru-RU" sz="1600" b="1" dirty="0">
                <a:solidFill>
                  <a:schemeClr val="tx1"/>
                </a:solidFill>
                <a:latin typeface="Times New Roman" panose="02020603050405020304" pitchFamily="18" charset="0"/>
                <a:cs typeface="Times New Roman" panose="02020603050405020304" pitchFamily="18" charset="0"/>
              </a:rPr>
              <a:t>– ТЕХНИЧЕСКОЙ БАЗЫ:</a:t>
            </a:r>
            <a:r>
              <a:rPr lang="ru-RU" sz="1600" dirty="0">
                <a:solidFill>
                  <a:schemeClr val="tx1"/>
                </a:solidFill>
                <a:latin typeface="Times New Roman" panose="02020603050405020304" pitchFamily="18" charset="0"/>
                <a:cs typeface="Times New Roman" panose="02020603050405020304" pitchFamily="18" charset="0"/>
              </a:rPr>
              <a:t> </a:t>
            </a:r>
          </a:p>
        </p:txBody>
      </p:sp>
      <p:graphicFrame>
        <p:nvGraphicFramePr>
          <p:cNvPr id="4" name="Таблица 3"/>
          <p:cNvGraphicFramePr>
            <a:graphicFrameLocks noGrp="1"/>
          </p:cNvGraphicFramePr>
          <p:nvPr/>
        </p:nvGraphicFramePr>
        <p:xfrm>
          <a:off x="326572" y="1477588"/>
          <a:ext cx="11482253" cy="4824600"/>
        </p:xfrm>
        <a:graphic>
          <a:graphicData uri="http://schemas.openxmlformats.org/drawingml/2006/table">
            <a:tbl>
              <a:tblPr>
                <a:tableStyleId>{3C2FFA5D-87B4-456A-9821-1D502468CF0F}</a:tableStyleId>
              </a:tblPr>
              <a:tblGrid>
                <a:gridCol w="356756">
                  <a:extLst>
                    <a:ext uri="{9D8B030D-6E8A-4147-A177-3AD203B41FA5}">
                      <a16:colId xmlns:a16="http://schemas.microsoft.com/office/drawing/2014/main" val="20000"/>
                    </a:ext>
                  </a:extLst>
                </a:gridCol>
                <a:gridCol w="9466513">
                  <a:extLst>
                    <a:ext uri="{9D8B030D-6E8A-4147-A177-3AD203B41FA5}">
                      <a16:colId xmlns:a16="http://schemas.microsoft.com/office/drawing/2014/main" val="20001"/>
                    </a:ext>
                  </a:extLst>
                </a:gridCol>
                <a:gridCol w="1658984">
                  <a:extLst>
                    <a:ext uri="{9D8B030D-6E8A-4147-A177-3AD203B41FA5}">
                      <a16:colId xmlns:a16="http://schemas.microsoft.com/office/drawing/2014/main" val="20002"/>
                    </a:ext>
                  </a:extLst>
                </a:gridCol>
              </a:tblGrid>
              <a:tr h="206175">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ru-RU" sz="1400" b="1" u="none" strike="noStrike" cap="none" normalizeH="0" baseline="0" dirty="0" smtClean="0">
                          <a:ln>
                            <a:noFill/>
                          </a:ln>
                          <a:effectLst/>
                          <a:latin typeface="Times New Roman" panose="02020603050405020304" pitchFamily="18" charset="0"/>
                          <a:cs typeface="Times New Roman" panose="02020603050405020304" pitchFamily="18" charset="0"/>
                        </a:rPr>
                        <a:t>№</a:t>
                      </a:r>
                      <a:endParaRPr kumimoji="0" lang="ru-RU" sz="1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038" marR="45038"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ru-RU" sz="1400" b="1" u="none" strike="noStrike" cap="none" normalizeH="0" baseline="0" dirty="0" smtClean="0">
                          <a:ln>
                            <a:noFill/>
                          </a:ln>
                          <a:effectLst/>
                          <a:latin typeface="Times New Roman" panose="02020603050405020304" pitchFamily="18" charset="0"/>
                          <a:cs typeface="Times New Roman" panose="02020603050405020304" pitchFamily="18" charset="0"/>
                        </a:rPr>
                        <a:t>Наименование</a:t>
                      </a:r>
                      <a:endParaRPr kumimoji="0" lang="ru-RU" sz="1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5038" marR="45038" marT="0" marB="0"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ru-RU" sz="1400" b="1" u="none" strike="noStrike" cap="none" normalizeH="0" baseline="0" dirty="0" smtClean="0">
                          <a:ln>
                            <a:noFill/>
                          </a:ln>
                          <a:effectLst/>
                          <a:latin typeface="Times New Roman" panose="02020603050405020304" pitchFamily="18" charset="0"/>
                          <a:cs typeface="Times New Roman" panose="02020603050405020304" pitchFamily="18" charset="0"/>
                        </a:rPr>
                        <a:t>Показатель</a:t>
                      </a:r>
                      <a:endParaRPr kumimoji="0" lang="ru-RU" sz="1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45038" marR="45038" marT="0" marB="0" horzOverflow="overflow"/>
                </a:tc>
                <a:extLst>
                  <a:ext uri="{0D108BD9-81ED-4DB2-BD59-A6C34878D82A}">
                    <a16:rowId xmlns:a16="http://schemas.microsoft.com/office/drawing/2014/main" val="10000"/>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зданий и сооружений (ед.)</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1"/>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2</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Общая площадь всех помещений</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2662,4</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2"/>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3</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классных комнат (включая учебные кабинеты и лаборатории)</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13</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3"/>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4</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мастерских</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0</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4"/>
                  </a:ext>
                </a:extLst>
              </a:tr>
              <a:tr h="412350">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5</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книг в библиотеке (книжном фонде) (включая школьные учебники), брошюр, журналов (при отсутствии библиотеки поставить</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162</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5"/>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6</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Наличие: водопровода</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Да</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6"/>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7</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центрального отопления</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Да</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7"/>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8</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канализации</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Да</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8"/>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9</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кабинетов основ информатики и вычислительной техники (при отсутствии таких кабинетов поставить</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09"/>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10</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в них рабочих мест с ЭВМ</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15</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0"/>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11</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персональных ЭВМ</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80</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1"/>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12</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приобретенных за последний год</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24</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2"/>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13</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используются в учебных целях</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72</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3"/>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14</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персональных ЭВМ в составе локальных вычислительных сетей</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13</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4"/>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15</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переносных компьютеров (ноутбуков, планшетов)</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51</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5"/>
                  </a:ext>
                </a:extLst>
              </a:tr>
              <a:tr h="28047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16</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Тип подключения к сети Интернет:</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выделенная линия</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6"/>
                  </a:ext>
                </a:extLst>
              </a:tr>
              <a:tr h="253954">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17</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Имеет скорость подключения к сети Интернет:</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от 5 Мбит/с и выше</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7"/>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18</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Число персональных ЭВМ, подключенных к сети Интернет</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80</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8"/>
                  </a:ext>
                </a:extLst>
              </a:tr>
              <a:tr h="206175">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19</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используются в учебных целях </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b="0" i="0" u="none" strike="noStrike" cap="none" normalizeH="0" baseline="0" dirty="0" smtClean="0">
                          <a:ln>
                            <a:noFill/>
                          </a:ln>
                          <a:solidFill>
                            <a:schemeClr val="dk1"/>
                          </a:solidFill>
                          <a:effectLst/>
                          <a:latin typeface="Times New Roman" panose="02020603050405020304" pitchFamily="18" charset="0"/>
                          <a:ea typeface="+mn-ea"/>
                          <a:cs typeface="Times New Roman" panose="02020603050405020304" pitchFamily="18" charset="0"/>
                        </a:rPr>
                        <a:t>72</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19"/>
                  </a:ext>
                </a:extLst>
              </a:tr>
              <a:tr h="236329">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smtClean="0">
                          <a:ln>
                            <a:noFill/>
                          </a:ln>
                          <a:effectLst/>
                          <a:latin typeface="Times New Roman" panose="02020603050405020304" pitchFamily="18" charset="0"/>
                          <a:cs typeface="Times New Roman" panose="02020603050405020304" pitchFamily="18" charset="0"/>
                        </a:rPr>
                        <a:t>20</a:t>
                      </a:r>
                      <a:endParaRPr kumimoji="0" lang="ru-RU" sz="1200" b="1" i="0" u="none" strike="noStrike" cap="none" normalizeH="0" baseline="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Имеет ли учреждение условия для беспрепятственного доступа инвалидов </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ru-RU" sz="1400" u="none" strike="noStrike" cap="none" normalizeH="0" baseline="0" dirty="0" smtClean="0">
                          <a:ln>
                            <a:noFill/>
                          </a:ln>
                          <a:effectLst/>
                          <a:latin typeface="Times New Roman" panose="02020603050405020304" pitchFamily="18" charset="0"/>
                          <a:cs typeface="Times New Roman" panose="02020603050405020304" pitchFamily="18" charset="0"/>
                        </a:rPr>
                        <a:t>НЕТ</a:t>
                      </a:r>
                      <a:endParaRPr kumimoji="0" lang="ru-RU" sz="12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horzOverflow="overflow"/>
                </a:tc>
                <a:extLst>
                  <a:ext uri="{0D108BD9-81ED-4DB2-BD59-A6C34878D82A}">
                    <a16:rowId xmlns:a16="http://schemas.microsoft.com/office/drawing/2014/main" val="1002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258" y="130629"/>
            <a:ext cx="11679382" cy="1789552"/>
          </a:xfrm>
        </p:spPr>
        <p:txBody>
          <a:bodyPr>
            <a:normAutofit/>
          </a:bodyPr>
          <a:lstStyle/>
          <a:p>
            <a:r>
              <a:rPr lang="ru-RU" sz="1400" b="1" dirty="0"/>
              <a:t>Принципы образовательной деятельности в </a:t>
            </a:r>
            <a:r>
              <a:rPr lang="ru-RU" sz="1400" b="1" dirty="0" smtClean="0"/>
              <a:t>2023-2024 </a:t>
            </a:r>
            <a:r>
              <a:rPr lang="ru-RU" sz="1400" b="1" dirty="0"/>
              <a:t>учебном году.</a:t>
            </a:r>
            <a:r>
              <a:rPr lang="ru-RU" sz="1400" dirty="0"/>
              <a:t/>
            </a:r>
            <a:br>
              <a:rPr lang="ru-RU" sz="1400" dirty="0"/>
            </a:br>
            <a:r>
              <a:rPr lang="ru-RU" sz="1400" dirty="0" smtClean="0"/>
              <a:t>Работа </a:t>
            </a:r>
            <a:r>
              <a:rPr lang="ru-RU" sz="1400" dirty="0"/>
              <a:t>учреждения осуществлялась на основании Плана </a:t>
            </a:r>
            <a:r>
              <a:rPr lang="ru-RU" sz="1400" dirty="0" smtClean="0"/>
              <a:t>работы учреждения </a:t>
            </a:r>
            <a:r>
              <a:rPr lang="ru-RU" sz="1400" dirty="0"/>
              <a:t>на </a:t>
            </a:r>
            <a:r>
              <a:rPr lang="ru-RU" sz="1400" dirty="0" smtClean="0"/>
              <a:t>2024-2024 учебный </a:t>
            </a:r>
            <a:r>
              <a:rPr lang="ru-RU" sz="1400" dirty="0"/>
              <a:t>год, в соответствии с Планом работы комитета </a:t>
            </a:r>
            <a:r>
              <a:rPr lang="ru-RU" sz="1400" dirty="0" smtClean="0"/>
              <a:t>по образованию </a:t>
            </a:r>
            <a:r>
              <a:rPr lang="ru-RU" sz="1400" dirty="0"/>
              <a:t>администрации городского округа «Город Калининград» на </a:t>
            </a:r>
            <a:r>
              <a:rPr lang="ru-RU" sz="1400" dirty="0" smtClean="0"/>
              <a:t>2023-2024 учебный год</a:t>
            </a:r>
            <a:r>
              <a:rPr lang="ru-RU" sz="1400" dirty="0"/>
              <a:t>, выполнялись Постановления и Приказы Правительства РФ, </a:t>
            </a:r>
            <a:r>
              <a:rPr lang="ru-RU" sz="1400" dirty="0" smtClean="0"/>
              <a:t>Министерства образования </a:t>
            </a:r>
            <a:r>
              <a:rPr lang="ru-RU" sz="1400" dirty="0"/>
              <a:t>Калининградской </a:t>
            </a:r>
            <a:r>
              <a:rPr lang="ru-RU" sz="1400" dirty="0" smtClean="0"/>
              <a:t>области. Педагогический </a:t>
            </a:r>
            <a:r>
              <a:rPr lang="ru-RU" sz="1400" dirty="0"/>
              <a:t>коллектив с учетом приоритетных </a:t>
            </a:r>
            <a:r>
              <a:rPr lang="ru-RU" sz="1400" dirty="0" smtClean="0"/>
              <a:t>направлений образования</a:t>
            </a:r>
            <a:r>
              <a:rPr lang="ru-RU" sz="1400" dirty="0"/>
              <a:t>, требований к дополнительному образованию, определил в </a:t>
            </a:r>
            <a:r>
              <a:rPr lang="ru-RU" sz="1400" dirty="0" smtClean="0"/>
              <a:t>новом учебном </a:t>
            </a:r>
            <a:r>
              <a:rPr lang="ru-RU" sz="1400" dirty="0"/>
              <a:t>году цель, задачи, стратегические направления работы учреждения.</a:t>
            </a:r>
            <a:br>
              <a:rPr lang="ru-RU" sz="1400" dirty="0"/>
            </a:br>
            <a:r>
              <a:rPr lang="ru-RU" sz="1400" b="1" dirty="0"/>
              <a:t>Целью деятельности Станции юных техников в </a:t>
            </a:r>
            <a:r>
              <a:rPr lang="ru-RU" sz="1400" b="1" dirty="0" smtClean="0"/>
              <a:t>2023-2024 </a:t>
            </a:r>
            <a:r>
              <a:rPr lang="ru-RU" sz="1400" b="1" dirty="0"/>
              <a:t>учебном году было </a:t>
            </a:r>
            <a:r>
              <a:rPr lang="ru-RU" sz="1400" dirty="0"/>
              <a:t>- создание условий для самореализации и развития талантов, воспитания гармонично развитой и социально ответственной личности, расширение возможностей персонализации дополнительного образования детей, интеграции его ресурсов в индивидуальные образовательные траектории, повышение доступности качественных программ дополнительного образования для каждого ребенка на базе МАУДО СЮТ</a:t>
            </a:r>
            <a:r>
              <a:rPr lang="ru-RU" sz="1400" dirty="0" smtClean="0"/>
              <a:t>.</a:t>
            </a:r>
            <a:endParaRPr lang="ru-RU" sz="1400" dirty="0"/>
          </a:p>
        </p:txBody>
      </p:sp>
      <p:graphicFrame>
        <p:nvGraphicFramePr>
          <p:cNvPr id="4" name="Объект 3"/>
          <p:cNvGraphicFramePr>
            <a:graphicFrameLocks noGrp="1"/>
          </p:cNvGraphicFramePr>
          <p:nvPr>
            <p:ph idx="1"/>
          </p:nvPr>
        </p:nvGraphicFramePr>
        <p:xfrm>
          <a:off x="359822" y="1920180"/>
          <a:ext cx="11580817" cy="4389179"/>
        </p:xfrm>
        <a:graphic>
          <a:graphicData uri="http://schemas.openxmlformats.org/drawingml/2006/table">
            <a:tbl>
              <a:tblPr firstRow="1" firstCol="1" bandRow="1">
                <a:tableStyleId>{5C22544A-7EE6-4342-B048-85BDC9FD1C3A}</a:tableStyleId>
              </a:tblPr>
              <a:tblGrid>
                <a:gridCol w="1223134">
                  <a:extLst>
                    <a:ext uri="{9D8B030D-6E8A-4147-A177-3AD203B41FA5}">
                      <a16:colId xmlns:a16="http://schemas.microsoft.com/office/drawing/2014/main" val="20000"/>
                    </a:ext>
                  </a:extLst>
                </a:gridCol>
                <a:gridCol w="10357683">
                  <a:extLst>
                    <a:ext uri="{9D8B030D-6E8A-4147-A177-3AD203B41FA5}">
                      <a16:colId xmlns:a16="http://schemas.microsoft.com/office/drawing/2014/main" val="20001"/>
                    </a:ext>
                  </a:extLst>
                </a:gridCol>
              </a:tblGrid>
              <a:tr h="271810">
                <a:tc>
                  <a:txBody>
                    <a:bodyPr/>
                    <a:lstStyle/>
                    <a:p>
                      <a:pPr>
                        <a:lnSpc>
                          <a:spcPct val="107000"/>
                        </a:lnSpc>
                        <a:spcAft>
                          <a:spcPts val="0"/>
                        </a:spcAft>
                      </a:pPr>
                      <a:r>
                        <a:rPr lang="ru-RU" sz="1100" dirty="0">
                          <a:effectLst/>
                        </a:rPr>
                        <a:t>Организационная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b="0" dirty="0">
                          <a:solidFill>
                            <a:schemeClr val="tx1"/>
                          </a:solidFill>
                          <a:effectLst/>
                        </a:rPr>
                        <a:t>Продолжение деятельности педагогического коллектива в инновационном режиме.</a:t>
                      </a:r>
                      <a:endParaRPr lang="ru-RU" sz="1100" b="0" dirty="0">
                        <a:solidFill>
                          <a:schemeClr val="tx1"/>
                        </a:solidFill>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solidFill>
                      <a:srgbClr val="CCE3F5"/>
                    </a:solidFill>
                  </a:tcPr>
                </a:tc>
                <a:extLst>
                  <a:ext uri="{0D108BD9-81ED-4DB2-BD59-A6C34878D82A}">
                    <a16:rowId xmlns:a16="http://schemas.microsoft.com/office/drawing/2014/main" val="10000"/>
                  </a:ext>
                </a:extLst>
              </a:tr>
              <a:tr h="2196906">
                <a:tc>
                  <a:txBody>
                    <a:bodyPr/>
                    <a:lstStyle/>
                    <a:p>
                      <a:pPr>
                        <a:lnSpc>
                          <a:spcPct val="107000"/>
                        </a:lnSpc>
                        <a:spcAft>
                          <a:spcPts val="0"/>
                        </a:spcAft>
                      </a:pPr>
                      <a:r>
                        <a:rPr lang="ru-RU" sz="1100" dirty="0">
                          <a:effectLst/>
                        </a:rPr>
                        <a:t>Образовательная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marL="171450" indent="-171450" algn="just">
                        <a:lnSpc>
                          <a:spcPct val="107000"/>
                        </a:lnSpc>
                        <a:spcAft>
                          <a:spcPts val="0"/>
                        </a:spcAft>
                        <a:buFontTx/>
                        <a:buChar char="-"/>
                      </a:pPr>
                      <a:r>
                        <a:rPr lang="ru-RU" sz="1100" baseline="0" dirty="0" smtClean="0">
                          <a:effectLst/>
                        </a:rPr>
                        <a:t>с</a:t>
                      </a:r>
                      <a:r>
                        <a:rPr lang="ru-RU" sz="1100" dirty="0" smtClean="0">
                          <a:effectLst/>
                        </a:rPr>
                        <a:t>овершенствование </a:t>
                      </a:r>
                      <a:r>
                        <a:rPr lang="ru-RU" sz="1100" dirty="0">
                          <a:effectLst/>
                        </a:rPr>
                        <a:t>качества дополнительного образования и культурно-досуговой </a:t>
                      </a:r>
                      <a:r>
                        <a:rPr lang="ru-RU" sz="1100" dirty="0" smtClean="0">
                          <a:effectLst/>
                        </a:rPr>
                        <a:t>деятельности;</a:t>
                      </a:r>
                    </a:p>
                    <a:p>
                      <a:pPr marL="171450" indent="-171450" algn="just">
                        <a:lnSpc>
                          <a:spcPct val="107000"/>
                        </a:lnSpc>
                        <a:spcAft>
                          <a:spcPts val="0"/>
                        </a:spcAft>
                        <a:buFontTx/>
                        <a:buChar char="-"/>
                      </a:pPr>
                      <a:r>
                        <a:rPr lang="ru-RU" sz="1100" dirty="0" smtClean="0">
                          <a:effectLst/>
                        </a:rPr>
                        <a:t>внедрение новых образовательных технологий, обеспечивающих</a:t>
                      </a:r>
                    </a:p>
                    <a:p>
                      <a:pPr marL="171450" indent="-171450" algn="just">
                        <a:lnSpc>
                          <a:spcPct val="107000"/>
                        </a:lnSpc>
                        <a:spcAft>
                          <a:spcPts val="0"/>
                        </a:spcAft>
                        <a:buFontTx/>
                        <a:buChar char="-"/>
                      </a:pPr>
                      <a:r>
                        <a:rPr lang="ru-RU" sz="1100" dirty="0" smtClean="0">
                          <a:effectLst/>
                        </a:rPr>
                        <a:t>освоение обучающимися базовых навыков и умений;</a:t>
                      </a:r>
                    </a:p>
                    <a:p>
                      <a:pPr marL="171450" indent="-171450" algn="just">
                        <a:lnSpc>
                          <a:spcPct val="107000"/>
                        </a:lnSpc>
                        <a:spcAft>
                          <a:spcPts val="0"/>
                        </a:spcAft>
                        <a:buFontTx/>
                        <a:buChar char="-"/>
                      </a:pPr>
                      <a:r>
                        <a:rPr lang="ru-RU" sz="1100" dirty="0" smtClean="0">
                          <a:effectLst/>
                        </a:rPr>
                        <a:t>повышение у обучающихся мотивации к обучению и вовлеченности в</a:t>
                      </a:r>
                      <a:r>
                        <a:rPr lang="ru-RU" sz="1100" baseline="0" dirty="0" smtClean="0">
                          <a:effectLst/>
                        </a:rPr>
                        <a:t> </a:t>
                      </a:r>
                      <a:r>
                        <a:rPr lang="ru-RU" sz="1100" dirty="0" smtClean="0">
                          <a:effectLst/>
                        </a:rPr>
                        <a:t>образовательный процесс;</a:t>
                      </a:r>
                    </a:p>
                    <a:p>
                      <a:pPr marL="171450" indent="-171450" algn="just">
                        <a:lnSpc>
                          <a:spcPct val="107000"/>
                        </a:lnSpc>
                        <a:spcAft>
                          <a:spcPts val="0"/>
                        </a:spcAft>
                        <a:buFontTx/>
                        <a:buChar char="-"/>
                      </a:pPr>
                      <a:r>
                        <a:rPr lang="ru-RU" sz="1100" dirty="0" smtClean="0">
                          <a:effectLst/>
                        </a:rPr>
                        <a:t>обновление содержания и совершенствование методов обучения;</a:t>
                      </a:r>
                    </a:p>
                    <a:p>
                      <a:pPr marL="171450" indent="-171450" algn="just">
                        <a:lnSpc>
                          <a:spcPct val="107000"/>
                        </a:lnSpc>
                        <a:spcAft>
                          <a:spcPts val="0"/>
                        </a:spcAft>
                        <a:buFontTx/>
                        <a:buChar char="-"/>
                      </a:pPr>
                      <a:r>
                        <a:rPr lang="ru-RU" sz="1100" dirty="0" smtClean="0">
                          <a:effectLst/>
                        </a:rPr>
                        <a:t>формирование эффективной системы выявления, поддержки и</a:t>
                      </a:r>
                      <a:r>
                        <a:rPr lang="ru-RU" sz="1100" baseline="0" dirty="0" smtClean="0">
                          <a:effectLst/>
                        </a:rPr>
                        <a:t> </a:t>
                      </a:r>
                      <a:r>
                        <a:rPr lang="ru-RU" sz="1100" dirty="0" smtClean="0">
                          <a:effectLst/>
                        </a:rPr>
                        <a:t>развития способностей и талантов у детей и молодежи, основанной на</a:t>
                      </a:r>
                      <a:r>
                        <a:rPr lang="ru-RU" sz="1100" baseline="0" dirty="0" smtClean="0">
                          <a:effectLst/>
                        </a:rPr>
                        <a:t> </a:t>
                      </a:r>
                      <a:r>
                        <a:rPr lang="ru-RU" sz="1100" dirty="0" smtClean="0">
                          <a:effectLst/>
                        </a:rPr>
                        <a:t>принципах справедливости, всеобщности и направленной на самоопределение</a:t>
                      </a:r>
                      <a:r>
                        <a:rPr lang="ru-RU" sz="1100" baseline="0" dirty="0" smtClean="0">
                          <a:effectLst/>
                        </a:rPr>
                        <a:t> </a:t>
                      </a:r>
                      <a:r>
                        <a:rPr lang="ru-RU" sz="1100" dirty="0" smtClean="0">
                          <a:effectLst/>
                        </a:rPr>
                        <a:t>и профессиональную ориентацию всех обучающихся;</a:t>
                      </a:r>
                    </a:p>
                    <a:p>
                      <a:pPr marL="171450" indent="-171450" algn="just">
                        <a:lnSpc>
                          <a:spcPct val="107000"/>
                        </a:lnSpc>
                        <a:spcAft>
                          <a:spcPts val="0"/>
                        </a:spcAft>
                        <a:buFontTx/>
                        <a:buChar char="-"/>
                      </a:pPr>
                      <a:r>
                        <a:rPr lang="ru-RU" sz="1100" dirty="0" smtClean="0">
                          <a:effectLst/>
                        </a:rPr>
                        <a:t>создание современной и безопасной цифровой образовательной среды,</a:t>
                      </a:r>
                      <a:r>
                        <a:rPr lang="ru-RU" sz="1100" baseline="0" dirty="0" smtClean="0">
                          <a:effectLst/>
                        </a:rPr>
                        <a:t> </a:t>
                      </a:r>
                      <a:r>
                        <a:rPr lang="ru-RU" sz="1100" dirty="0" smtClean="0">
                          <a:effectLst/>
                        </a:rPr>
                        <a:t>обеспечивающей высокое качество и доступность образования всех видов и</a:t>
                      </a:r>
                    </a:p>
                    <a:p>
                      <a:pPr marL="171450" indent="-171450" algn="just">
                        <a:lnSpc>
                          <a:spcPct val="107000"/>
                        </a:lnSpc>
                        <a:spcAft>
                          <a:spcPts val="0"/>
                        </a:spcAft>
                        <a:buFontTx/>
                        <a:buChar char="-"/>
                      </a:pPr>
                      <a:r>
                        <a:rPr lang="ru-RU" sz="1100" dirty="0" smtClean="0">
                          <a:effectLst/>
                        </a:rPr>
                        <a:t>обеспечение необходимых условий для формирования культуры</a:t>
                      </a:r>
                      <a:r>
                        <a:rPr lang="ru-RU" sz="1100" baseline="0" dirty="0" smtClean="0">
                          <a:effectLst/>
                        </a:rPr>
                        <a:t> </a:t>
                      </a:r>
                      <a:r>
                        <a:rPr lang="ru-RU" sz="1100" dirty="0" smtClean="0">
                          <a:effectLst/>
                        </a:rPr>
                        <a:t>здорового и безопасного образа жизни;</a:t>
                      </a:r>
                    </a:p>
                    <a:p>
                      <a:pPr marL="171450" indent="-171450" algn="just">
                        <a:lnSpc>
                          <a:spcPct val="107000"/>
                        </a:lnSpc>
                        <a:spcAft>
                          <a:spcPts val="0"/>
                        </a:spcAft>
                        <a:buFontTx/>
                        <a:buChar char="-"/>
                      </a:pPr>
                      <a:r>
                        <a:rPr lang="ru-RU" sz="1100" dirty="0" smtClean="0">
                          <a:effectLst/>
                        </a:rPr>
                        <a:t>удовлетворение потребности детей в духовно-нравственном,</a:t>
                      </a:r>
                      <a:r>
                        <a:rPr lang="ru-RU" sz="1100" baseline="0" dirty="0" smtClean="0">
                          <a:effectLst/>
                        </a:rPr>
                        <a:t> </a:t>
                      </a:r>
                      <a:r>
                        <a:rPr lang="ru-RU" sz="1100" dirty="0" smtClean="0">
                          <a:effectLst/>
                        </a:rPr>
                        <a:t>художественно-эстетическом и интеллектуальном развитии;</a:t>
                      </a:r>
                    </a:p>
                    <a:p>
                      <a:pPr marL="171450" indent="-171450" algn="just">
                        <a:lnSpc>
                          <a:spcPct val="107000"/>
                        </a:lnSpc>
                        <a:spcAft>
                          <a:spcPts val="0"/>
                        </a:spcAft>
                        <a:buFontTx/>
                        <a:buChar char="-"/>
                      </a:pPr>
                      <a:r>
                        <a:rPr lang="ru-RU" sz="1100" dirty="0" smtClean="0">
                          <a:effectLst/>
                        </a:rPr>
                        <a:t>организация содержательного досуга детей и подростков, обеспечение</a:t>
                      </a:r>
                      <a:r>
                        <a:rPr lang="ru-RU" sz="1100" baseline="0" dirty="0" smtClean="0">
                          <a:effectLst/>
                        </a:rPr>
                        <a:t> </a:t>
                      </a:r>
                      <a:r>
                        <a:rPr lang="ru-RU" sz="1100" dirty="0" smtClean="0">
                          <a:effectLst/>
                        </a:rPr>
                        <a:t>гражданско-патриотического и трудового воспитания;</a:t>
                      </a:r>
                    </a:p>
                    <a:p>
                      <a:pPr marL="171450" indent="-171450" algn="just">
                        <a:lnSpc>
                          <a:spcPct val="107000"/>
                        </a:lnSpc>
                        <a:spcAft>
                          <a:spcPts val="0"/>
                        </a:spcAft>
                        <a:buFontTx/>
                        <a:buChar char="-"/>
                      </a:pPr>
                      <a:r>
                        <a:rPr lang="ru-RU" sz="1100" dirty="0" smtClean="0">
                          <a:effectLst/>
                        </a:rPr>
                        <a:t>организация системной работы с родителями.</a:t>
                      </a:r>
                      <a:endParaRPr lang="ru-RU" sz="1100" dirty="0">
                        <a:effectLst/>
                      </a:endParaRPr>
                    </a:p>
                  </a:txBody>
                  <a:tcPr marL="0" marR="0" marT="0" marB="0"/>
                </a:tc>
                <a:extLst>
                  <a:ext uri="{0D108BD9-81ED-4DB2-BD59-A6C34878D82A}">
                    <a16:rowId xmlns:a16="http://schemas.microsoft.com/office/drawing/2014/main" val="10001"/>
                  </a:ext>
                </a:extLst>
              </a:tr>
              <a:tr h="1464604">
                <a:tc>
                  <a:txBody>
                    <a:bodyPr/>
                    <a:lstStyle/>
                    <a:p>
                      <a:pPr>
                        <a:lnSpc>
                          <a:spcPct val="107000"/>
                        </a:lnSpc>
                        <a:spcAft>
                          <a:spcPts val="0"/>
                        </a:spcAft>
                      </a:pPr>
                      <a:r>
                        <a:rPr lang="ru-RU" sz="1100" dirty="0">
                          <a:effectLst/>
                        </a:rPr>
                        <a:t>Методическая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внедрение национальной системы профессионального</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роста педагогических работников;</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модернизация профессионального образования, в том числе</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посредством внедрения адаптивных, практико-ориентированных и гибких</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образовательных программ;</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формирование системы непрерывного обновления профессиональных</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знаний и приобретения новых профессиональных навыков, включая овладение</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компетенциями в области цифровой среды;</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создание условий для развития наставничества, поддержки</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общественных инициатив и проектов, в том числе в сфере добровольчества;</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обобщение опыта педагогов по использованию инновационных</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педагогических технологий в дополнительном образовании;</a:t>
                      </a:r>
                    </a:p>
                    <a:p>
                      <a:pPr algn="just">
                        <a:lnSpc>
                          <a:spcPct val="107000"/>
                        </a:lnSpc>
                        <a:spcAft>
                          <a:spcPts val="0"/>
                        </a:spcAft>
                      </a:pP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    повышение уровня исполнительской дисциплины и работы педагога с</a:t>
                      </a:r>
                      <a:r>
                        <a:rPr lang="ru-RU" sz="1100"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ru-RU" sz="1100" dirty="0" smtClean="0">
                          <a:effectLst/>
                          <a:latin typeface="Calibri" panose="020F0502020204030204" pitchFamily="34" charset="0"/>
                          <a:ea typeface="Times New Roman" panose="02020603050405020304" pitchFamily="18" charset="0"/>
                          <a:cs typeface="Times New Roman" panose="02020603050405020304" pitchFamily="18" charset="0"/>
                        </a:rPr>
                        <a:t>основными документами по организации учебно-воспитательного процесса.</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0002"/>
                  </a:ext>
                </a:extLst>
              </a:tr>
              <a:tr h="455859">
                <a:tc>
                  <a:txBody>
                    <a:bodyPr/>
                    <a:lstStyle/>
                    <a:p>
                      <a:pPr>
                        <a:lnSpc>
                          <a:spcPct val="107000"/>
                        </a:lnSpc>
                        <a:spcAft>
                          <a:spcPts val="0"/>
                        </a:spcAft>
                      </a:pPr>
                      <a:r>
                        <a:rPr lang="ru-RU" sz="1100" dirty="0">
                          <a:effectLst/>
                        </a:rPr>
                        <a:t>Управленческая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tc>
                  <a:txBody>
                    <a:bodyPr/>
                    <a:lstStyle/>
                    <a:p>
                      <a:pPr algn="just">
                        <a:lnSpc>
                          <a:spcPct val="107000"/>
                        </a:lnSpc>
                        <a:spcAft>
                          <a:spcPts val="0"/>
                        </a:spcAft>
                      </a:pPr>
                      <a:r>
                        <a:rPr lang="ru-RU" sz="1100" dirty="0">
                          <a:effectLst/>
                        </a:rPr>
                        <a:t>1.Развитие активного сотрудничества с учреждениями аналогичного профиля, как на уровне муниципалитета и области, так и на всероссийском и международном уровне, с целью обмена опытом, взаимодействия и развития.</a:t>
                      </a:r>
                      <a:endParaRPr lang="ru-RU" sz="11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0" marR="0" marT="0" marB="0"/>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4463" y="114300"/>
            <a:ext cx="11471563" cy="6369627"/>
          </a:xfrm>
        </p:spPr>
        <p:txBody>
          <a:bodyPr>
            <a:normAutofit fontScale="92500" lnSpcReduction="20000"/>
          </a:bodyPr>
          <a:lstStyle/>
          <a:p>
            <a:r>
              <a:rPr lang="ru-RU" dirty="0"/>
              <a:t> </a:t>
            </a:r>
            <a:r>
              <a:rPr lang="ru-RU" sz="2400" b="1" dirty="0" smtClean="0">
                <a:latin typeface="Times New Roman" panose="02020603050405020304" pitchFamily="18" charset="0"/>
                <a:cs typeface="Times New Roman" panose="02020603050405020304" pitchFamily="18" charset="0"/>
              </a:rPr>
              <a:t>Анализ </a:t>
            </a:r>
            <a:r>
              <a:rPr lang="ru-RU" sz="2400" b="1" dirty="0">
                <a:latin typeface="Times New Roman" panose="02020603050405020304" pitchFamily="18" charset="0"/>
                <a:cs typeface="Times New Roman" panose="02020603050405020304" pitchFamily="18" charset="0"/>
              </a:rPr>
              <a:t>организации методической работы за </a:t>
            </a:r>
            <a:r>
              <a:rPr lang="ru-RU" sz="2400" b="1" dirty="0" smtClean="0">
                <a:latin typeface="Times New Roman" panose="02020603050405020304" pitchFamily="18" charset="0"/>
                <a:cs typeface="Times New Roman" panose="02020603050405020304" pitchFamily="18" charset="0"/>
              </a:rPr>
              <a:t>2023-2024 </a:t>
            </a:r>
            <a:r>
              <a:rPr lang="ru-RU" sz="2400" b="1" dirty="0">
                <a:latin typeface="Times New Roman" panose="02020603050405020304" pitchFamily="18" charset="0"/>
                <a:cs typeface="Times New Roman" panose="02020603050405020304" pitchFamily="18" charset="0"/>
              </a:rPr>
              <a:t>учебный год.</a:t>
            </a:r>
            <a:endParaRPr lang="ru-RU" sz="2400" dirty="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Методическая тема коллектива в 2023-2024 учебном году: «Создание условий для профессионального развития и самореализации педагогов дополнительного образования через обновленную систему повышения квалификации, профессиональных конкурсов, профессионально-общественных объединений».</a:t>
            </a:r>
          </a:p>
          <a:p>
            <a:pPr>
              <a:lnSpc>
                <a:spcPct val="120000"/>
              </a:lnSpc>
              <a:spcBef>
                <a:spcPts val="0"/>
              </a:spcBef>
              <a:spcAft>
                <a:spcPts val="0"/>
              </a:spcAft>
            </a:pPr>
            <a:r>
              <a:rPr lang="ru-RU" b="1" dirty="0" smtClean="0">
                <a:latin typeface="Times New Roman" panose="02020603050405020304" pitchFamily="18" charset="0"/>
                <a:cs typeface="Times New Roman" panose="02020603050405020304" pitchFamily="18" charset="0"/>
              </a:rPr>
              <a:t>Целью </a:t>
            </a:r>
            <a:r>
              <a:rPr lang="ru-RU" b="1" dirty="0">
                <a:latin typeface="Times New Roman" panose="02020603050405020304" pitchFamily="18" charset="0"/>
                <a:cs typeface="Times New Roman" panose="02020603050405020304" pitchFamily="18" charset="0"/>
              </a:rPr>
              <a:t>деятельности Станции юных техников в 2023-2024 учебном году было</a:t>
            </a:r>
            <a:r>
              <a:rPr lang="ru-RU" dirty="0">
                <a:latin typeface="Times New Roman" panose="02020603050405020304" pitchFamily="18" charset="0"/>
                <a:cs typeface="Times New Roman" panose="02020603050405020304" pitchFamily="18" charset="0"/>
              </a:rPr>
              <a:t> - выполнение социального заказа в рамках муниципального задания по образовательным программам; повышение уровня учебной мотивации; воспитание познавательных интересов, потребности в учении, через специальную систему интерактивных занятий.</a:t>
            </a:r>
          </a:p>
          <a:p>
            <a:pPr>
              <a:lnSpc>
                <a:spcPct val="120000"/>
              </a:lnSpc>
              <a:spcBef>
                <a:spcPts val="0"/>
              </a:spcBef>
              <a:spcAft>
                <a:spcPts val="0"/>
              </a:spcAft>
            </a:pPr>
            <a:r>
              <a:rPr lang="ru-RU" b="1" dirty="0" smtClean="0">
                <a:latin typeface="Times New Roman" panose="02020603050405020304" pitchFamily="18" charset="0"/>
                <a:cs typeface="Times New Roman" panose="02020603050405020304" pitchFamily="18" charset="0"/>
              </a:rPr>
              <a:t>Основные задачи Блока </a:t>
            </a:r>
            <a:r>
              <a:rPr lang="ru-RU" b="1" dirty="0">
                <a:latin typeface="Times New Roman" panose="02020603050405020304" pitchFamily="18" charset="0"/>
                <a:cs typeface="Times New Roman" panose="02020603050405020304" pitchFamily="18" charset="0"/>
              </a:rPr>
              <a:t>«</a:t>
            </a:r>
            <a:r>
              <a:rPr lang="ru-RU" b="1" dirty="0" smtClean="0">
                <a:latin typeface="Times New Roman" panose="02020603050405020304" pitchFamily="18" charset="0"/>
                <a:cs typeface="Times New Roman" panose="02020603050405020304" pitchFamily="18" charset="0"/>
              </a:rPr>
              <a:t>Методическая работа» </a:t>
            </a:r>
            <a:r>
              <a:rPr lang="ru-RU" b="1" dirty="0">
                <a:latin typeface="Times New Roman" panose="02020603050405020304" pitchFamily="18" charset="0"/>
                <a:cs typeface="Times New Roman" panose="02020603050405020304" pitchFamily="18" charset="0"/>
              </a:rPr>
              <a:t>были выполнены:</a:t>
            </a:r>
          </a:p>
          <a:p>
            <a:pPr>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 методическое сопровождение педагогов по персонифицированному дополнительному образованию в Калининградской области;</a:t>
            </a:r>
            <a:endParaRPr lang="en-US" dirty="0" smtClean="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en-US" dirty="0" smtClean="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работа над методической темой, представляющей реальную необходимость и профессиональный интерес;</a:t>
            </a:r>
          </a:p>
          <a:p>
            <a:pPr>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 совершенствовался </a:t>
            </a:r>
            <a:r>
              <a:rPr lang="ru-RU" dirty="0">
                <a:latin typeface="Times New Roman" panose="02020603050405020304" pitchFamily="18" charset="0"/>
                <a:cs typeface="Times New Roman" panose="02020603050405020304" pitchFamily="18" charset="0"/>
              </a:rPr>
              <a:t>методический уровень педагогов в </a:t>
            </a:r>
            <a:r>
              <a:rPr lang="ru-RU" dirty="0" smtClean="0">
                <a:latin typeface="Times New Roman" panose="02020603050405020304" pitchFamily="18" charset="0"/>
                <a:cs typeface="Times New Roman" panose="02020603050405020304" pitchFamily="18" charset="0"/>
              </a:rPr>
              <a:t>овладении новыми </a:t>
            </a:r>
            <a:r>
              <a:rPr lang="ru-RU" dirty="0">
                <a:latin typeface="Times New Roman" panose="02020603050405020304" pitchFamily="18" charset="0"/>
                <a:cs typeface="Times New Roman" panose="02020603050405020304" pitchFamily="18" charset="0"/>
              </a:rPr>
              <a:t>педагогическими технологиями по новым образовательным </a:t>
            </a:r>
            <a:r>
              <a:rPr lang="ru-RU" dirty="0" smtClean="0">
                <a:latin typeface="Times New Roman" panose="02020603050405020304" pitchFamily="18" charset="0"/>
                <a:cs typeface="Times New Roman" panose="02020603050405020304" pitchFamily="18" charset="0"/>
              </a:rPr>
              <a:t>стандартам второго </a:t>
            </a:r>
            <a:r>
              <a:rPr lang="ru-RU" dirty="0">
                <a:latin typeface="Times New Roman" panose="02020603050405020304" pitchFamily="18" charset="0"/>
                <a:cs typeface="Times New Roman" panose="02020603050405020304" pitchFamily="18" charset="0"/>
              </a:rPr>
              <a:t>поколения;</a:t>
            </a:r>
          </a:p>
          <a:p>
            <a:pPr>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 внедрялись </a:t>
            </a:r>
            <a:r>
              <a:rPr lang="ru-RU" dirty="0">
                <a:latin typeface="Times New Roman" panose="02020603050405020304" pitchFamily="18" charset="0"/>
                <a:cs typeface="Times New Roman" panose="02020603050405020304" pitchFamily="18" charset="0"/>
              </a:rPr>
              <a:t>в практику личностно-ориентированные, </a:t>
            </a:r>
            <a:r>
              <a:rPr lang="ru-RU" dirty="0" smtClean="0">
                <a:latin typeface="Times New Roman" panose="02020603050405020304" pitchFamily="18" charset="0"/>
                <a:cs typeface="Times New Roman" panose="02020603050405020304" pitchFamily="18" charset="0"/>
              </a:rPr>
              <a:t>коррекционно-развивающие </a:t>
            </a:r>
            <a:r>
              <a:rPr lang="ru-RU" dirty="0">
                <a:latin typeface="Times New Roman" panose="02020603050405020304" pitchFamily="18" charset="0"/>
                <a:cs typeface="Times New Roman" panose="02020603050405020304" pitchFamily="18" charset="0"/>
              </a:rPr>
              <a:t>п</a:t>
            </a:r>
            <a:r>
              <a:rPr lang="ru-RU" dirty="0" smtClean="0">
                <a:latin typeface="Times New Roman" panose="02020603050405020304" pitchFamily="18" charset="0"/>
                <a:cs typeface="Times New Roman" panose="02020603050405020304" pitchFamily="18" charset="0"/>
              </a:rPr>
              <a:t>едагогические технологии: проектно-исследовательская деятельность </a:t>
            </a:r>
            <a:r>
              <a:rPr lang="ru-RU" dirty="0">
                <a:latin typeface="Times New Roman" panose="02020603050405020304" pitchFamily="18" charset="0"/>
                <a:cs typeface="Times New Roman" panose="02020603050405020304" pitchFamily="18" charset="0"/>
              </a:rPr>
              <a:t>педагогов и </a:t>
            </a:r>
            <a:r>
              <a:rPr lang="ru-RU" dirty="0" smtClean="0">
                <a:latin typeface="Times New Roman" panose="02020603050405020304" pitchFamily="18" charset="0"/>
                <a:cs typeface="Times New Roman" panose="02020603050405020304" pitchFamily="18" charset="0"/>
              </a:rPr>
              <a:t>обучающихся; </a:t>
            </a:r>
          </a:p>
          <a:p>
            <a:pPr>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 совершенствовалась </a:t>
            </a:r>
            <a:r>
              <a:rPr lang="ru-RU" dirty="0">
                <a:latin typeface="Times New Roman" panose="02020603050405020304" pitchFamily="18" charset="0"/>
                <a:cs typeface="Times New Roman" panose="02020603050405020304" pitchFamily="18" charset="0"/>
              </a:rPr>
              <a:t>система мониторинга развития </a:t>
            </a:r>
            <a:r>
              <a:rPr lang="ru-RU" dirty="0" smtClean="0">
                <a:latin typeface="Times New Roman" panose="02020603050405020304" pitchFamily="18" charset="0"/>
                <a:cs typeface="Times New Roman" panose="02020603050405020304" pitchFamily="18" charset="0"/>
              </a:rPr>
              <a:t>педагогического коллектива: мониторинг</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образовательной и культурно-досуговой деятельности; </a:t>
            </a:r>
          </a:p>
          <a:p>
            <a:pPr>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 пополнялась </a:t>
            </a:r>
            <a:r>
              <a:rPr lang="ru-RU" dirty="0">
                <a:latin typeface="Times New Roman" panose="02020603050405020304" pitchFamily="18" charset="0"/>
                <a:cs typeface="Times New Roman" panose="02020603050405020304" pitchFamily="18" charset="0"/>
              </a:rPr>
              <a:t>методическая копилка необходимыми материалами </a:t>
            </a:r>
            <a:r>
              <a:rPr lang="ru-RU" dirty="0" smtClean="0">
                <a:latin typeface="Times New Roman" panose="02020603050405020304" pitchFamily="18" charset="0"/>
                <a:cs typeface="Times New Roman" panose="02020603050405020304" pitchFamily="18" charset="0"/>
              </a:rPr>
              <a:t>для оказания </a:t>
            </a:r>
            <a:r>
              <a:rPr lang="ru-RU" dirty="0">
                <a:latin typeface="Times New Roman" panose="02020603050405020304" pitchFamily="18" charset="0"/>
                <a:cs typeface="Times New Roman" panose="02020603050405020304" pitchFamily="18" charset="0"/>
              </a:rPr>
              <a:t>помощи педагогам в </a:t>
            </a:r>
            <a:r>
              <a:rPr lang="ru-RU" dirty="0" smtClean="0">
                <a:latin typeface="Times New Roman" panose="02020603050405020304" pitchFamily="18" charset="0"/>
                <a:cs typeface="Times New Roman" panose="02020603050405020304" pitchFamily="18" charset="0"/>
              </a:rPr>
              <a:t>работе. </a:t>
            </a:r>
          </a:p>
          <a:p>
            <a:pPr>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Проведены </a:t>
            </a:r>
            <a:r>
              <a:rPr lang="ru-RU" dirty="0">
                <a:latin typeface="Times New Roman" panose="02020603050405020304" pitchFamily="18" charset="0"/>
                <a:cs typeface="Times New Roman" panose="02020603050405020304" pitchFamily="18" charset="0"/>
              </a:rPr>
              <a:t>все запланированные педагогические советы по </a:t>
            </a:r>
            <a:r>
              <a:rPr lang="ru-RU" dirty="0" smtClean="0">
                <a:latin typeface="Times New Roman" panose="02020603050405020304" pitchFamily="18" charset="0"/>
                <a:cs typeface="Times New Roman" panose="02020603050405020304" pitchFamily="18" charset="0"/>
              </a:rPr>
              <a:t>заявленным темам</a:t>
            </a:r>
            <a:r>
              <a:rPr lang="ru-RU" dirty="0">
                <a:latin typeface="Times New Roman" panose="02020603050405020304" pitchFamily="18" charset="0"/>
                <a:cs typeface="Times New Roman" panose="02020603050405020304" pitchFamily="18" charset="0"/>
              </a:rPr>
              <a:t>, методические объединения, открытые занятия и уроки.</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133665" y="3693541"/>
            <a:ext cx="12523192" cy="5910616"/>
          </a:xfrm>
        </p:spPr>
        <p:txBody>
          <a:bodyPr>
            <a:normAutofit/>
          </a:bodyPr>
          <a:lstStyle/>
          <a:p>
            <a:r>
              <a:rPr lang="ru-RU" b="1" dirty="0"/>
              <a:t> </a:t>
            </a:r>
            <a:endParaRPr lang="ru-RU" dirty="0"/>
          </a:p>
          <a:p>
            <a:pPr marL="0" indent="0">
              <a:buNone/>
            </a:pPr>
            <a:endParaRPr lang="ru-RU" dirty="0"/>
          </a:p>
        </p:txBody>
      </p:sp>
      <p:sp>
        <p:nvSpPr>
          <p:cNvPr id="7" name="Rectangle 3"/>
          <p:cNvSpPr>
            <a:spLocks noChangeArrowheads="1"/>
          </p:cNvSpPr>
          <p:nvPr/>
        </p:nvSpPr>
        <p:spPr bwMode="auto">
          <a:xfrm>
            <a:off x="754863" y="334090"/>
            <a:ext cx="10514633"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450850" algn="l" defTabSz="914400" rtl="0" eaLnBrk="0" fontAlgn="base" latinLnBrk="0" hangingPunct="0">
              <a:lnSpc>
                <a:spcPct val="100000"/>
              </a:lnSpc>
              <a:spcBef>
                <a:spcPct val="0"/>
              </a:spcBef>
              <a:spcAft>
                <a:spcPct val="0"/>
              </a:spcAft>
              <a:buClrTx/>
              <a:buSzTx/>
              <a:buFontTx/>
              <a:buNone/>
            </a:pPr>
            <a:endParaRPr kumimoji="0" lang="ru-RU" altLang="ru-RU" sz="14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endParaRPr>
          </a:p>
          <a:p>
            <a:pPr marL="0" marR="0" lvl="0" indent="450850" algn="l" defTabSz="914400" rtl="0" eaLnBrk="0" fontAlgn="base" latinLnBrk="0" hangingPunct="0">
              <a:lnSpc>
                <a:spcPct val="100000"/>
              </a:lnSpc>
              <a:spcBef>
                <a:spcPct val="0"/>
              </a:spcBef>
              <a:spcAft>
                <a:spcPct val="0"/>
              </a:spcAft>
              <a:buClrTx/>
              <a:buSzTx/>
              <a:buFontTx/>
              <a:buNone/>
            </a:pPr>
            <a:endParaRPr lang="ru-RU" altLang="ru-RU" sz="1400" dirty="0">
              <a:latin typeface="Arial" panose="020B0604020202020204" pitchFamily="34" charset="0"/>
              <a:ea typeface="Times New Roman" panose="02020603050405020304" pitchFamily="18" charset="0"/>
              <a:cs typeface="Calibri" panose="020F0502020204030204" pitchFamily="34" charset="0"/>
            </a:endParaRPr>
          </a:p>
          <a:p>
            <a:pPr marL="0" marR="0" lvl="0" indent="450850" algn="ctr" defTabSz="914400" rtl="0" eaLnBrk="0" fontAlgn="base" latinLnBrk="0" hangingPunct="0">
              <a:lnSpc>
                <a:spcPct val="100000"/>
              </a:lnSpc>
              <a:spcBef>
                <a:spcPct val="0"/>
              </a:spcBef>
              <a:spcAft>
                <a:spcPct val="0"/>
              </a:spcAft>
              <a:buClrTx/>
              <a:buSzTx/>
              <a:buFontTx/>
              <a:buNone/>
            </a:pPr>
            <a:r>
              <a:rPr kumimoji="0" lang="ru-RU" altLang="ru-RU" sz="16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Calibri" panose="020F0502020204030204" pitchFamily="34" charset="0"/>
              </a:rPr>
              <a:t>В 2023-2024 учебном году в МАУДО СЮТ работали 14 педагогов дополнительного образования, 1 педагог-организатор. </a:t>
            </a:r>
            <a:endParaRPr kumimoji="0" lang="ru-RU" altLang="ru-RU" sz="1600" b="1" i="0" u="none" strike="noStrike" cap="none" normalizeH="0" baseline="0" dirty="0" smtClean="0">
              <a:ln>
                <a:noFill/>
              </a:ln>
              <a:solidFill>
                <a:schemeClr val="tx1"/>
              </a:solidFill>
              <a:effectLst/>
              <a:latin typeface="Arial" panose="020B0604020202020204" pitchFamily="34" charset="0"/>
            </a:endParaRPr>
          </a:p>
          <a:p>
            <a:pPr marL="0" marR="0" lvl="0" indent="450850" algn="ctr" defTabSz="914400" rtl="0" eaLnBrk="0" fontAlgn="base" latinLnBrk="0" hangingPunct="0">
              <a:lnSpc>
                <a:spcPct val="100000"/>
              </a:lnSpc>
              <a:spcBef>
                <a:spcPct val="0"/>
              </a:spcBef>
              <a:spcAft>
                <a:spcPct val="0"/>
              </a:spcAft>
              <a:buClrTx/>
              <a:buSzTx/>
              <a:buFontTx/>
              <a:buNone/>
            </a:pPr>
            <a:endParaRPr kumimoji="0" lang="ru-RU" altLang="ru-RU" sz="1800" b="1" i="0" u="none" strike="noStrike" cap="none" normalizeH="0" baseline="0" dirty="0" smtClean="0">
              <a:ln>
                <a:noFill/>
              </a:ln>
              <a:solidFill>
                <a:schemeClr val="tx1"/>
              </a:solidFill>
              <a:effectLst/>
              <a:latin typeface="Arial" panose="020B0604020202020204" pitchFamily="34" charset="0"/>
            </a:endParaRPr>
          </a:p>
        </p:txBody>
      </p:sp>
      <p:sp>
        <p:nvSpPr>
          <p:cNvPr id="8" name="Rectangle 4"/>
          <p:cNvSpPr>
            <a:spLocks noChangeArrowheads="1"/>
          </p:cNvSpPr>
          <p:nvPr/>
        </p:nvSpPr>
        <p:spPr bwMode="auto">
          <a:xfrm>
            <a:off x="449263" y="31432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0" algn="just" defTabSz="914400" rtl="0" eaLnBrk="0" fontAlgn="base" latinLnBrk="0" hangingPunct="0">
              <a:lnSpc>
                <a:spcPct val="100000"/>
              </a:lnSpc>
              <a:spcBef>
                <a:spcPct val="0"/>
              </a:spcBef>
              <a:spcAft>
                <a:spcPct val="0"/>
              </a:spcAft>
              <a:buClrTx/>
              <a:buSzTx/>
              <a:buFontTx/>
              <a:buNone/>
            </a:pPr>
            <a:r>
              <a:rPr kumimoji="0" lang="ru-RU" altLang="ru-RU"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ru-RU" sz="1800" b="0" i="0" u="none" strike="noStrike" cap="none" normalizeH="0" baseline="0" smtClean="0">
              <a:ln>
                <a:noFill/>
              </a:ln>
              <a:solidFill>
                <a:schemeClr val="tx1"/>
              </a:solidFill>
              <a:effectLst/>
              <a:latin typeface="Arial" panose="020B0604020202020204" pitchFamily="34" charset="0"/>
            </a:endParaRPr>
          </a:p>
        </p:txBody>
      </p:sp>
      <p:sp>
        <p:nvSpPr>
          <p:cNvPr id="9" name="Rectangle 5"/>
          <p:cNvSpPr>
            <a:spLocks noChangeArrowheads="1"/>
          </p:cNvSpPr>
          <p:nvPr/>
        </p:nvSpPr>
        <p:spPr bwMode="auto">
          <a:xfrm>
            <a:off x="449263" y="58293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ru-RU"/>
          </a:p>
        </p:txBody>
      </p:sp>
      <p:graphicFrame>
        <p:nvGraphicFramePr>
          <p:cNvPr id="11" name="Диаграмма 10"/>
          <p:cNvGraphicFramePr/>
          <p:nvPr>
            <p:extLst>
              <p:ext uri="{D42A27DB-BD31-4B8C-83A1-F6EECF244321}">
                <p14:modId xmlns:p14="http://schemas.microsoft.com/office/powerpoint/2010/main" val="2062800116"/>
              </p:ext>
            </p:extLst>
          </p:nvPr>
        </p:nvGraphicFramePr>
        <p:xfrm>
          <a:off x="1172582" y="2388063"/>
          <a:ext cx="4770112" cy="34409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Диаграмма 11"/>
          <p:cNvGraphicFramePr/>
          <p:nvPr>
            <p:extLst>
              <p:ext uri="{D42A27DB-BD31-4B8C-83A1-F6EECF244321}">
                <p14:modId xmlns:p14="http://schemas.microsoft.com/office/powerpoint/2010/main" val="2530672491"/>
              </p:ext>
            </p:extLst>
          </p:nvPr>
        </p:nvGraphicFramePr>
        <p:xfrm>
          <a:off x="6422411" y="2388063"/>
          <a:ext cx="4847085" cy="344094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77983" y="249383"/>
            <a:ext cx="11461172" cy="5953990"/>
          </a:xfrm>
        </p:spPr>
        <p:txBody>
          <a:bodyPr>
            <a:normAutofit fontScale="92500" lnSpcReduction="10000"/>
          </a:bodyPr>
          <a:lstStyle/>
          <a:p>
            <a:r>
              <a:rPr lang="ru-RU" b="1" dirty="0"/>
              <a:t> </a:t>
            </a:r>
            <a:endParaRPr lang="ru-RU" dirty="0"/>
          </a:p>
          <a:p>
            <a:r>
              <a:rPr lang="ru-RU" sz="2800" dirty="0">
                <a:latin typeface="Times New Roman" panose="02020603050405020304" pitchFamily="18" charset="0"/>
                <a:cs typeface="Times New Roman" panose="02020603050405020304" pitchFamily="18" charset="0"/>
              </a:rPr>
              <a:t>Все данные о руководящих и педагогических работниках занесены в региональную электронную базу данных (training.baltinform.ru).</a:t>
            </a:r>
          </a:p>
          <a:p>
            <a:r>
              <a:rPr lang="ru-RU" sz="2800" dirty="0">
                <a:latin typeface="Times New Roman" panose="02020603050405020304" pitchFamily="18" charset="0"/>
                <a:cs typeface="Times New Roman" panose="02020603050405020304" pitchFamily="18" charset="0"/>
              </a:rPr>
              <a:t>В течение учебного года педагоги работали в </a:t>
            </a:r>
            <a:r>
              <a:rPr lang="ru-RU" sz="2800" dirty="0" smtClean="0">
                <a:latin typeface="Times New Roman" panose="02020603050405020304" pitchFamily="18" charset="0"/>
                <a:cs typeface="Times New Roman" panose="02020603050405020304" pitchFamily="18" charset="0"/>
              </a:rPr>
              <a:t>единой аналитической </a:t>
            </a:r>
            <a:r>
              <a:rPr lang="ru-RU" sz="2800" dirty="0">
                <a:latin typeface="Times New Roman" panose="02020603050405020304" pitchFamily="18" charset="0"/>
                <a:cs typeface="Times New Roman" panose="02020603050405020304" pitchFamily="18" charset="0"/>
              </a:rPr>
              <a:t>системе «Аверс: управление организацией дополнительного образования детей», вели электронные журналы.</a:t>
            </a:r>
          </a:p>
          <a:p>
            <a:r>
              <a:rPr lang="ru-RU" sz="2800" dirty="0">
                <a:latin typeface="Times New Roman" panose="02020603050405020304" pitchFamily="18" charset="0"/>
                <a:cs typeface="Times New Roman" panose="02020603050405020304" pitchFamily="18" charset="0"/>
              </a:rPr>
              <a:t>В соответствии с Распоряжением Правительства Калининградской области «О внедрении системы персонифицированного финансирования дополнительного образования детей на территории Калининградской области» от 28 апреля 2018г. №87-рп и Концепцией Персонифицированного дополнительного образования детей в Калининградской области, коллективом МАУДО СЮТ ведется работа по внедрению принципов персонифицированного дополнительного образования в учреждении, а так же ведется работа на портале персонифицированного дополнительного образования Калининградской области. </a:t>
            </a:r>
          </a:p>
          <a:p>
            <a:r>
              <a:rPr lang="ru-RU" sz="2800" dirty="0"/>
              <a:t> </a:t>
            </a:r>
          </a:p>
          <a:p>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30629" y="206334"/>
            <a:ext cx="11542222" cy="6259779"/>
          </a:xfrm>
        </p:spPr>
        <p:txBody>
          <a:bodyPr>
            <a:noAutofit/>
          </a:bodyPr>
          <a:lstStyle/>
          <a:p>
            <a:pPr>
              <a:lnSpc>
                <a:spcPct val="100000"/>
              </a:lnSpc>
              <a:spcBef>
                <a:spcPts val="0"/>
              </a:spcBef>
              <a:spcAft>
                <a:spcPts val="0"/>
              </a:spcAft>
            </a:pPr>
            <a:r>
              <a:rPr lang="ru-RU" sz="1800" b="1" dirty="0">
                <a:latin typeface="Times New Roman" panose="02020603050405020304" pitchFamily="18" charset="0"/>
                <a:cs typeface="Times New Roman" panose="02020603050405020304" pitchFamily="18" charset="0"/>
              </a:rPr>
              <a:t>Анализ организации учебной деятельности в </a:t>
            </a:r>
            <a:r>
              <a:rPr lang="ru-RU" sz="1800" b="1" dirty="0" smtClean="0">
                <a:latin typeface="Times New Roman" panose="02020603050405020304" pitchFamily="18" charset="0"/>
                <a:cs typeface="Times New Roman" panose="02020603050405020304" pitchFamily="18" charset="0"/>
              </a:rPr>
              <a:t>2022-2023 </a:t>
            </a:r>
            <a:r>
              <a:rPr lang="ru-RU" sz="1800" b="1" dirty="0">
                <a:latin typeface="Times New Roman" panose="02020603050405020304" pitchFamily="18" charset="0"/>
                <a:cs typeface="Times New Roman" panose="02020603050405020304" pitchFamily="18" charset="0"/>
              </a:rPr>
              <a:t>учебном году</a:t>
            </a:r>
          </a:p>
          <a:p>
            <a:pPr>
              <a:lnSpc>
                <a:spcPct val="100000"/>
              </a:lnSpc>
              <a:spcBef>
                <a:spcPts val="0"/>
              </a:spcBef>
              <a:spcAft>
                <a:spcPts val="0"/>
              </a:spcAft>
            </a:pPr>
            <a:r>
              <a:rPr lang="ru-RU" sz="1800" dirty="0">
                <a:latin typeface="Times New Roman" panose="02020603050405020304" pitchFamily="18" charset="0"/>
                <a:cs typeface="Times New Roman" panose="02020603050405020304" pitchFamily="18" charset="0"/>
              </a:rPr>
              <a:t>На основании Лицензии № ДО-1762 от 28 июня 2021 г. учреждение имеет право оказывать образовательные услуги по реализации образовательных программ по видам образования, по уровням образования, по профессиям, специальностям, направлениям подготовки, по подвидам дополнительного образования. </a:t>
            </a:r>
          </a:p>
          <a:p>
            <a:pPr>
              <a:lnSpc>
                <a:spcPct val="100000"/>
              </a:lnSpc>
              <a:spcBef>
                <a:spcPts val="0"/>
              </a:spcBef>
              <a:spcAft>
                <a:spcPts val="0"/>
              </a:spcAft>
            </a:pPr>
            <a:r>
              <a:rPr lang="ru-RU" sz="1800" dirty="0">
                <a:latin typeface="Times New Roman" panose="02020603050405020304" pitchFamily="18" charset="0"/>
                <a:cs typeface="Times New Roman" panose="02020603050405020304" pitchFamily="18" charset="0"/>
              </a:rPr>
              <a:t>В 2023-2024 учебном году учебный план учреждения исходил из возможностей бюджетного финансирования, наличия педагогов и потребностей учащихся в образовательных услугах. 14 педагогов дополнительного образования (2 педагога работали совместителями из других образовательных учреждений) осуществляли образовательную деятельность по 34 образовательным программам.</a:t>
            </a:r>
          </a:p>
          <a:p>
            <a:pPr>
              <a:lnSpc>
                <a:spcPct val="100000"/>
              </a:lnSpc>
              <a:spcBef>
                <a:spcPts val="0"/>
              </a:spcBef>
              <a:spcAft>
                <a:spcPts val="0"/>
              </a:spcAft>
            </a:pPr>
            <a:r>
              <a:rPr lang="ru-RU" sz="1800" dirty="0">
                <a:latin typeface="Times New Roman" panose="02020603050405020304" pitchFamily="18" charset="0"/>
                <a:cs typeface="Times New Roman" panose="02020603050405020304" pitchFamily="18" charset="0"/>
              </a:rPr>
              <a:t>МАУДО СЮТ в 2023-2024 учебном году на основании приказа от 31.08.2023 года № 261-0 осуществляет образовательную деятельность по следующим общеобразовательным общеразвивающим программам:</a:t>
            </a:r>
          </a:p>
          <a:p>
            <a:pPr>
              <a:lnSpc>
                <a:spcPct val="100000"/>
              </a:lnSpc>
              <a:spcBef>
                <a:spcPts val="0"/>
              </a:spcBef>
              <a:spcAft>
                <a:spcPts val="0"/>
              </a:spcAft>
            </a:pPr>
            <a:r>
              <a:rPr lang="ru-RU" sz="1800" b="1" dirty="0">
                <a:latin typeface="Times New Roman" panose="02020603050405020304" pitchFamily="18" charset="0"/>
                <a:cs typeface="Times New Roman" panose="02020603050405020304" pitchFamily="18" charset="0"/>
              </a:rPr>
              <a:t>Техническое направление</a:t>
            </a:r>
            <a:r>
              <a:rPr lang="ru-RU" sz="1800" dirty="0">
                <a:latin typeface="Times New Roman" panose="02020603050405020304" pitchFamily="18" charset="0"/>
                <a:cs typeface="Times New Roman" panose="02020603050405020304" pitchFamily="18" charset="0"/>
              </a:rPr>
              <a:t>: «Радиотехника+», «Робототехника», «Азбука дизайна», «Технологии дизайна в техническом творчестве», «Технический дизайн и ИЗО», «Начальное техническое творчество», «</a:t>
            </a:r>
            <a:r>
              <a:rPr lang="ru-RU" sz="1800" dirty="0" err="1">
                <a:latin typeface="Times New Roman" panose="02020603050405020304" pitchFamily="18" charset="0"/>
                <a:cs typeface="Times New Roman" panose="02020603050405020304" pitchFamily="18" charset="0"/>
              </a:rPr>
              <a:t>Судомоделирование</a:t>
            </a:r>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Авиамоделирование</a:t>
            </a:r>
            <a:r>
              <a:rPr lang="ru-RU" sz="1800" dirty="0">
                <a:latin typeface="Times New Roman" panose="02020603050405020304" pitchFamily="18" charset="0"/>
                <a:cs typeface="Times New Roman" panose="02020603050405020304" pitchFamily="18" charset="0"/>
              </a:rPr>
              <a:t>», «Путешествие в страну дизайна», «Основы дизайна в техническом творчестве», «Детско-юношеская автошкола Регион-29» (ДЮАШ), «Юный программист», «Поколение </a:t>
            </a:r>
            <a:r>
              <a:rPr lang="ru-RU" sz="1800" dirty="0" err="1">
                <a:latin typeface="Times New Roman" panose="02020603050405020304" pitchFamily="18" charset="0"/>
                <a:cs typeface="Times New Roman" panose="02020603050405020304" pitchFamily="18" charset="0"/>
              </a:rPr>
              <a:t>Python</a:t>
            </a:r>
            <a:r>
              <a:rPr lang="ru-RU" sz="1800" dirty="0">
                <a:latin typeface="Times New Roman" panose="02020603050405020304" pitchFamily="18" charset="0"/>
                <a:cs typeface="Times New Roman" panose="02020603050405020304" pitchFamily="18" charset="0"/>
              </a:rPr>
              <a:t>», «Верстка сайтов», «Радиотехническое конструирование», НПЛ «Наука+», «3</a:t>
            </a:r>
            <a:r>
              <a:rPr lang="en-US" sz="1800" dirty="0">
                <a:latin typeface="Times New Roman" panose="02020603050405020304" pitchFamily="18" charset="0"/>
                <a:cs typeface="Times New Roman" panose="02020603050405020304" pitchFamily="18" charset="0"/>
              </a:rPr>
              <a:t>D</a:t>
            </a:r>
            <a:r>
              <a:rPr lang="ru-RU" sz="1800" dirty="0">
                <a:latin typeface="Times New Roman" panose="02020603050405020304" pitchFamily="18" charset="0"/>
                <a:cs typeface="Times New Roman" panose="02020603050405020304" pitchFamily="18" charset="0"/>
              </a:rPr>
              <a:t>-Фишка», </a:t>
            </a:r>
            <a:r>
              <a:rPr lang="ru-RU" sz="1800" dirty="0" err="1">
                <a:latin typeface="Times New Roman" panose="02020603050405020304" pitchFamily="18" charset="0"/>
                <a:cs typeface="Times New Roman" panose="02020603050405020304" pitchFamily="18" charset="0"/>
              </a:rPr>
              <a:t>ЛАиВ</a:t>
            </a:r>
            <a:r>
              <a:rPr lang="ru-RU" sz="1800" dirty="0">
                <a:latin typeface="Times New Roman" panose="02020603050405020304" pitchFamily="18" charset="0"/>
                <a:cs typeface="Times New Roman" panose="02020603050405020304" pitchFamily="18" charset="0"/>
              </a:rPr>
              <a:t> «Хлопушка».</a:t>
            </a:r>
          </a:p>
          <a:p>
            <a:pPr>
              <a:lnSpc>
                <a:spcPct val="100000"/>
              </a:lnSpc>
              <a:spcBef>
                <a:spcPts val="0"/>
              </a:spcBef>
              <a:spcAft>
                <a:spcPts val="0"/>
              </a:spcAft>
            </a:pPr>
            <a:r>
              <a:rPr lang="ru-RU" sz="1800" b="1" dirty="0">
                <a:latin typeface="Times New Roman" panose="02020603050405020304" pitchFamily="18" charset="0"/>
                <a:cs typeface="Times New Roman" panose="02020603050405020304" pitchFamily="18" charset="0"/>
              </a:rPr>
              <a:t>Социально-гуманитарное направление: </a:t>
            </a:r>
            <a:r>
              <a:rPr lang="ru-RU" sz="1800" dirty="0">
                <a:latin typeface="Times New Roman" panose="02020603050405020304" pitchFamily="18" charset="0"/>
                <a:cs typeface="Times New Roman" panose="02020603050405020304" pitchFamily="18" charset="0"/>
              </a:rPr>
              <a:t>«Лаборатория дорожной безопасности», «Дорожная азбука», «Дорожная азбука от А до Я», «Мир детской безопасности».</a:t>
            </a:r>
          </a:p>
          <a:p>
            <a:pPr>
              <a:lnSpc>
                <a:spcPct val="100000"/>
              </a:lnSpc>
              <a:spcBef>
                <a:spcPts val="0"/>
              </a:spcBef>
              <a:spcAft>
                <a:spcPts val="0"/>
              </a:spcAft>
            </a:pPr>
            <a:r>
              <a:rPr lang="ru-RU" sz="1800" b="1" dirty="0">
                <a:latin typeface="Times New Roman" panose="02020603050405020304" pitchFamily="18" charset="0"/>
                <a:cs typeface="Times New Roman" panose="02020603050405020304" pitchFamily="18" charset="0"/>
              </a:rPr>
              <a:t>Естественнонаучное направление</a:t>
            </a:r>
            <a:r>
              <a:rPr lang="ru-RU" sz="1800" dirty="0">
                <a:latin typeface="Times New Roman" panose="02020603050405020304" pitchFamily="18" charset="0"/>
                <a:cs typeface="Times New Roman" panose="02020603050405020304" pitchFamily="18" charset="0"/>
              </a:rPr>
              <a:t>: Научно-практическая лаборатория «</a:t>
            </a:r>
            <a:r>
              <a:rPr lang="ru-RU" sz="1800" dirty="0" err="1">
                <a:latin typeface="Times New Roman" panose="02020603050405020304" pitchFamily="18" charset="0"/>
                <a:cs typeface="Times New Roman" panose="02020603050405020304" pitchFamily="18" charset="0"/>
              </a:rPr>
              <a:t>Фотончики</a:t>
            </a:r>
            <a:r>
              <a:rPr lang="ru-RU" sz="1800" dirty="0">
                <a:latin typeface="Times New Roman" panose="02020603050405020304" pitchFamily="18" charset="0"/>
                <a:cs typeface="Times New Roman" panose="02020603050405020304" pitchFamily="18" charset="0"/>
              </a:rPr>
              <a:t>».</a:t>
            </a:r>
          </a:p>
          <a:p>
            <a:pPr>
              <a:lnSpc>
                <a:spcPct val="100000"/>
              </a:lnSpc>
              <a:spcBef>
                <a:spcPts val="0"/>
              </a:spcBef>
              <a:spcAft>
                <a:spcPts val="0"/>
              </a:spcAft>
            </a:pPr>
            <a:r>
              <a:rPr lang="ru-RU" sz="1800" b="1" dirty="0">
                <a:latin typeface="Times New Roman" panose="02020603050405020304" pitchFamily="18" charset="0"/>
                <a:cs typeface="Times New Roman" panose="02020603050405020304" pitchFamily="18" charset="0"/>
              </a:rPr>
              <a:t>Туристско-краеведческое направление</a:t>
            </a:r>
            <a:r>
              <a:rPr lang="ru-RU" sz="1800" dirty="0">
                <a:latin typeface="Times New Roman" panose="02020603050405020304" pitchFamily="18" charset="0"/>
                <a:cs typeface="Times New Roman" panose="02020603050405020304" pitchFamily="18" charset="0"/>
              </a:rPr>
              <a:t>: «Регионоведение».</a:t>
            </a:r>
          </a:p>
          <a:p>
            <a:pPr>
              <a:lnSpc>
                <a:spcPct val="100000"/>
              </a:lnSpc>
              <a:spcBef>
                <a:spcPts val="0"/>
              </a:spcBef>
              <a:spcAft>
                <a:spcPts val="0"/>
              </a:spcAft>
            </a:pPr>
            <a:r>
              <a:rPr lang="ru-RU" sz="1800" b="1" dirty="0">
                <a:latin typeface="Times New Roman" panose="02020603050405020304" pitchFamily="18" charset="0"/>
                <a:cs typeface="Times New Roman" panose="02020603050405020304" pitchFamily="18" charset="0"/>
              </a:rPr>
              <a:t>Художественное направление</a:t>
            </a:r>
            <a:r>
              <a:rPr lang="ru-RU" sz="1800" dirty="0">
                <a:latin typeface="Times New Roman" panose="02020603050405020304" pitchFamily="18" charset="0"/>
                <a:cs typeface="Times New Roman" panose="02020603050405020304" pitchFamily="18" charset="0"/>
              </a:rPr>
              <a:t>: Студия современного танца «В движении», «</a:t>
            </a:r>
            <a:r>
              <a:rPr lang="ru-RU" sz="1800" dirty="0" err="1">
                <a:latin typeface="Times New Roman" panose="02020603050405020304" pitchFamily="18" charset="0"/>
                <a:cs typeface="Times New Roman" panose="02020603050405020304" pitchFamily="18" charset="0"/>
              </a:rPr>
              <a:t>Медиацентр</a:t>
            </a:r>
            <a:r>
              <a:rPr lang="ru-RU" sz="1800" dirty="0">
                <a:latin typeface="Times New Roman" panose="02020603050405020304" pitchFamily="18" charset="0"/>
                <a:cs typeface="Times New Roman" panose="02020603050405020304" pitchFamily="18" charset="0"/>
              </a:rPr>
              <a:t> СЮТ», «</a:t>
            </a:r>
            <a:r>
              <a:rPr lang="ru-RU" sz="1800" dirty="0" err="1">
                <a:latin typeface="Times New Roman" panose="02020603050405020304" pitchFamily="18" charset="0"/>
                <a:cs typeface="Times New Roman" panose="02020603050405020304" pitchFamily="18" charset="0"/>
              </a:rPr>
              <a:t>АртКолор</a:t>
            </a:r>
            <a:r>
              <a:rPr lang="ru-RU" sz="1800" dirty="0">
                <a:latin typeface="Times New Roman" panose="02020603050405020304" pitchFamily="18" charset="0"/>
                <a:cs typeface="Times New Roman" panose="02020603050405020304" pitchFamily="18" charset="0"/>
              </a:rPr>
              <a:t>», «Мелодика», «Акробатический рок-н-ролл».</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0550" y="162691"/>
            <a:ext cx="10952017" cy="3325091"/>
          </a:xfrm>
        </p:spPr>
        <p:txBody>
          <a:bodyPr/>
          <a:lstStyle/>
          <a:p>
            <a:r>
              <a:rPr lang="ru-RU" sz="1600" dirty="0"/>
              <a:t>По тарификации в учреждении выполнялось </a:t>
            </a:r>
            <a:r>
              <a:rPr lang="ru-RU" sz="1600" dirty="0" smtClean="0"/>
              <a:t>348 </a:t>
            </a:r>
            <a:r>
              <a:rPr lang="ru-RU" sz="1600" dirty="0"/>
              <a:t>педагогических часов в неделю – </a:t>
            </a:r>
            <a:r>
              <a:rPr lang="ru-RU" sz="1600" dirty="0" smtClean="0"/>
              <a:t>21.7 </a:t>
            </a:r>
            <a:r>
              <a:rPr lang="ru-RU" sz="1600" dirty="0"/>
              <a:t>ставок педагогов дополнительного образования.</a:t>
            </a:r>
          </a:p>
          <a:p>
            <a:r>
              <a:rPr lang="ru-RU" sz="1600" dirty="0"/>
              <a:t>Программы реализовались в течении всего календарного года продолжительность учебного (аудиторного) периода – 36 недель, самоподготовка учащихся </a:t>
            </a:r>
            <a:r>
              <a:rPr lang="ru-RU" sz="1600" dirty="0" smtClean="0"/>
              <a:t>в каникулярное время </a:t>
            </a:r>
            <a:r>
              <a:rPr lang="ru-RU" sz="1600" dirty="0"/>
              <a:t>– 16 недель.</a:t>
            </a:r>
          </a:p>
          <a:p>
            <a:r>
              <a:rPr lang="ru-RU" sz="1600" dirty="0"/>
              <a:t>Продолжительность занятий и их количество часов в неделю определялось направленностью программы педагога и психофизическими возможностями учащихся от 1 часа до 6 часов в неделю (академических).</a:t>
            </a:r>
          </a:p>
          <a:p>
            <a:r>
              <a:rPr lang="ru-RU" sz="1600" dirty="0"/>
              <a:t>Учебная нагрузка определялась по годам обучения (1-й, 2-й, 3-й, 4-й года) и по направленности образовательных программ: - 2, 3. 4, 6 часов в неделю, что составляло соответственно: 72, 108, 144, 216 часов в год. </a:t>
            </a:r>
          </a:p>
          <a:p>
            <a:r>
              <a:rPr lang="ru-RU" sz="1600" dirty="0"/>
              <a:t>Особое внимание в течение учебного года уделялось качественной организации обучения и воспитания обучающихся, сохранности контингента на протяжении всего учебного года. На начало учебного года по муниципальному заданию было </a:t>
            </a:r>
            <a:r>
              <a:rPr lang="ru-RU" sz="1600" dirty="0" smtClean="0"/>
              <a:t>2155 </a:t>
            </a:r>
            <a:r>
              <a:rPr lang="ru-RU" sz="1600" dirty="0"/>
              <a:t>учащихся, на конец учебного года </a:t>
            </a:r>
            <a:r>
              <a:rPr lang="ru-RU" sz="1600" dirty="0" smtClean="0"/>
              <a:t>2155 </a:t>
            </a:r>
            <a:r>
              <a:rPr lang="ru-RU" sz="1600" dirty="0"/>
              <a:t>учащихся.</a:t>
            </a:r>
          </a:p>
          <a:p>
            <a:endParaRPr lang="ru-RU" dirty="0"/>
          </a:p>
          <a:p>
            <a:endParaRPr lang="ru-RU" dirty="0"/>
          </a:p>
        </p:txBody>
      </p:sp>
      <p:graphicFrame>
        <p:nvGraphicFramePr>
          <p:cNvPr id="4" name="Диаграмма 3"/>
          <p:cNvGraphicFramePr/>
          <p:nvPr>
            <p:extLst>
              <p:ext uri="{D42A27DB-BD31-4B8C-83A1-F6EECF244321}">
                <p14:modId xmlns:p14="http://schemas.microsoft.com/office/powerpoint/2010/main" val="643956144"/>
              </p:ext>
            </p:extLst>
          </p:nvPr>
        </p:nvGraphicFramePr>
        <p:xfrm>
          <a:off x="2072268" y="3373820"/>
          <a:ext cx="7124284" cy="2963917"/>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48195" y="241738"/>
            <a:ext cx="11730148" cy="6093749"/>
          </a:xfrm>
        </p:spPr>
        <p:txBody>
          <a:bodyPr>
            <a:noAutofit/>
          </a:bodyPr>
          <a:lstStyle/>
          <a:p>
            <a:pPr>
              <a:lnSpc>
                <a:spcPct val="120000"/>
              </a:lnSpc>
              <a:spcBef>
                <a:spcPts val="0"/>
              </a:spcBef>
              <a:spcAft>
                <a:spcPts val="0"/>
              </a:spcAft>
            </a:pPr>
            <a:r>
              <a:rPr lang="ru-RU" sz="1500" b="1" dirty="0">
                <a:latin typeface="Times New Roman" panose="02020603050405020304" pitchFamily="18" charset="0"/>
                <a:cs typeface="Times New Roman" panose="02020603050405020304" pitchFamily="18" charset="0"/>
              </a:rPr>
              <a:t>Образовательная деятельность осуществлялась:</a:t>
            </a:r>
          </a:p>
          <a:p>
            <a:pPr>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В 2023-2024 учебном году образовательная деятельность осуществлялась:</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на базе Станции – 98 групп (1446)</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на базе образовательных учреждений города – 29 групп (709)</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МАОУ СОШ № 4 – 5 групп (75)</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МАОУ СОШ № 7 – 3 группы (79)</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МАОУ СОШ № 24 – 3 группы (60) </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МАОУ лицей 35 – 4 группы (108)</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МАОУ гимназия № 22 –4 группы (109) </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МАОУ гимназия № 32 –2 группы (50) </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МАДОУ д\с № 22 – 3 группы (69)</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МАДОУ ЦРР д\с № 101 – 2 группы (45)</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МАДОУ ЦРР д\с № 122 – 3 группы (82)</a:t>
            </a:r>
          </a:p>
          <a:p>
            <a:pPr lvl="0">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В 2023-2024 учебном году подписаны договоры о сотрудничестве с МАОУ СОШ № 7, МАОУ СОШ № 25 с УИОП, МАОУ гимназией № 32, МАОУ СОШ № 36, МАДОУ ЦРР д/с № 101, МАДОУ ЦРР д/с № 121, МАДОУ ЦРР д/с № 94, МАДОУ ЦРР д/с № 122, ГБУСО КО Центр «Надежда», ГБУ КО «Школа-интернат», МАОУ Лицей 35 им. </a:t>
            </a:r>
            <a:r>
              <a:rPr lang="ru-RU" sz="1500" dirty="0" err="1">
                <a:latin typeface="Times New Roman" panose="02020603050405020304" pitchFamily="18" charset="0"/>
                <a:cs typeface="Times New Roman" panose="02020603050405020304" pitchFamily="18" charset="0"/>
              </a:rPr>
              <a:t>Буткова</a:t>
            </a:r>
            <a:r>
              <a:rPr lang="ru-RU" sz="1500" dirty="0">
                <a:latin typeface="Times New Roman" panose="02020603050405020304" pitchFamily="18" charset="0"/>
                <a:cs typeface="Times New Roman" panose="02020603050405020304" pitchFamily="18" charset="0"/>
              </a:rPr>
              <a:t> В.В., Общеобразовательная частная гимназия «</a:t>
            </a:r>
            <a:r>
              <a:rPr lang="ru-RU" sz="1500" dirty="0" err="1">
                <a:latin typeface="Times New Roman" panose="02020603050405020304" pitchFamily="18" charset="0"/>
                <a:cs typeface="Times New Roman" panose="02020603050405020304" pitchFamily="18" charset="0"/>
              </a:rPr>
              <a:t>Альбертина</a:t>
            </a:r>
            <a:r>
              <a:rPr lang="ru-RU" sz="1500" dirty="0">
                <a:latin typeface="Times New Roman" panose="02020603050405020304" pitchFamily="18" charset="0"/>
                <a:cs typeface="Times New Roman" panose="02020603050405020304" pitchFamily="18" charset="0"/>
              </a:rPr>
              <a:t>» по реализации интеллектуального, нравственного, эмоционального развития личности обучающихся, всестороннего развития способностей, научно-исследовательской деятельности, на основе познавательной и социальной активности детей.</a:t>
            </a:r>
          </a:p>
          <a:p>
            <a:pPr>
              <a:lnSpc>
                <a:spcPct val="120000"/>
              </a:lnSpc>
              <a:spcBef>
                <a:spcPts val="0"/>
              </a:spcBef>
              <a:spcAft>
                <a:spcPts val="0"/>
              </a:spcAft>
            </a:pPr>
            <a:r>
              <a:rPr lang="ru-RU" sz="1500" dirty="0">
                <a:latin typeface="Times New Roman" panose="02020603050405020304" pitchFamily="18" charset="0"/>
                <a:cs typeface="Times New Roman" panose="02020603050405020304" pitchFamily="18" charset="0"/>
              </a:rPr>
              <a:t>Обучение в объединениях по всем направлениям производилось на бесплатной основе. </a:t>
            </a:r>
          </a:p>
          <a:p>
            <a:pPr>
              <a:lnSpc>
                <a:spcPct val="120000"/>
              </a:lnSpc>
              <a:spcBef>
                <a:spcPts val="0"/>
              </a:spcBef>
              <a:spcAft>
                <a:spcPts val="0"/>
              </a:spcAft>
            </a:pPr>
            <a:r>
              <a:rPr lang="ru-RU" sz="1500" dirty="0" smtClean="0">
                <a:latin typeface="Times New Roman" panose="02020603050405020304" pitchFamily="18" charset="0"/>
                <a:cs typeface="Times New Roman" panose="02020603050405020304" pitchFamily="18" charset="0"/>
              </a:rPr>
              <a:t>Годовой </a:t>
            </a:r>
            <a:r>
              <a:rPr lang="ru-RU" sz="1500" dirty="0">
                <a:latin typeface="Times New Roman" panose="02020603050405020304" pitchFamily="18" charset="0"/>
                <a:cs typeface="Times New Roman" panose="02020603050405020304" pitchFamily="18" charset="0"/>
              </a:rPr>
              <a:t>учебный план по всем образовательным программам выполнен на 100%. (на основании учебно-тематических планов с учетом проведения массовых мероприятий с учащимися).</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15636" y="199697"/>
            <a:ext cx="11471564" cy="6348248"/>
          </a:xfrm>
        </p:spPr>
        <p:txBody>
          <a:bodyPr>
            <a:normAutofit fontScale="85000" lnSpcReduction="10000"/>
          </a:bodyPr>
          <a:lstStyle/>
          <a:p>
            <a:pPr>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Станция в текущем учебном году выступила инициатором и организатором 4-х мероприятий муниципального и регионального уровня по социально-гуманитарному направлению, а именно: </a:t>
            </a:r>
          </a:p>
          <a:p>
            <a:pPr lvl="0">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Городской конкурс юных инспекторов движения «Безопасное колесо» 10 октября 2023 года (охват 60 обучающихся);</a:t>
            </a:r>
          </a:p>
          <a:p>
            <a:pPr lvl="0">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 Областной конкурс юных инспекторов движения «Безопасное колесо» 13 октября 2023 года (охват около 100 обучающихся);</a:t>
            </a:r>
          </a:p>
          <a:p>
            <a:pPr lvl="0">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Городской конкурс по безопасности дорожного движения «Дети и дорога» с 20 ноября по 15 декабря (охват около 100 обучающихся);</a:t>
            </a:r>
          </a:p>
          <a:p>
            <a:pPr lvl="0">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Городской конкурс детского рисунка «Охрана труда глазами детей» с 04 по 21 декабря 2023.</a:t>
            </a:r>
          </a:p>
          <a:p>
            <a:pPr>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А также важными составляющими работы являются такие формы проведения занятий, как совместные открытые уроки и мероприятия педагогов Станции вместе с представителями ГИБДД, направленные на пропаганду знаний ПДД среди учащихся младших классов школ. </a:t>
            </a:r>
          </a:p>
          <a:p>
            <a:pPr>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В 2023-2024 учебном году, сроком на два года в соответствии с приказом администрации городского округа «Город Калининград» комитета по образованию от 15.12.2023г. № ПД-КпО-695 на базе МАУДО СЮТ с МАДОУ ЦРР д/с № 122 утверждена муниципальная опорная площадка по теме «Вовлечение детей в исследовательскую деятельность через реализацию общеразвивающих программ естественно-научной направленности». </a:t>
            </a:r>
          </a:p>
          <a:p>
            <a:pPr>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В рамках реализации муниципальной опорной площадки подписан договор о совместной деятельности на основе социального партнерства между МАУДО СЮТ, МАДОУ ЦРР д/с № 122.</a:t>
            </a: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Реализация программы муниципальной опорной площадки проводилась на базе МАДОУ ЦРР д/с № 122 в трех группах</a:t>
            </a: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Такая форма совместной работы позволяет эффективно использовать квалифицированный опыт педагогических работников и материально-техническую базу учреждения. </a:t>
            </a:r>
          </a:p>
          <a:p>
            <a:pPr>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Так же в 2023-2024 учебном году МАУДО СЮТ присвоен статус региональной инновационной площадки по профилактике детского дорожно-транспортного травматизма согласно приказу Министерства образования Калининградской области от 01.12.2023г. № 1697/1.</a:t>
            </a:r>
          </a:p>
          <a:p>
            <a:pPr>
              <a:lnSpc>
                <a:spcPct val="110000"/>
              </a:lnSpc>
              <a:spcBef>
                <a:spcPts val="0"/>
              </a:spcBef>
              <a:spcAft>
                <a:spcPts val="0"/>
              </a:spcAft>
            </a:pPr>
            <a:endParaRPr lang="ru-RU"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1886" y="472966"/>
            <a:ext cx="11661569" cy="6032337"/>
          </a:xfrm>
        </p:spPr>
        <p:txBody>
          <a:bodyPr>
            <a:normAutofit/>
          </a:bodyPr>
          <a:lstStyle/>
          <a:p>
            <a:r>
              <a:rPr lang="ru-RU" dirty="0">
                <a:latin typeface="Times New Roman" panose="02020603050405020304" pitchFamily="18" charset="0"/>
                <a:cs typeface="Times New Roman" panose="02020603050405020304" pitchFamily="18" charset="0"/>
              </a:rPr>
              <a:t>Администрацией и педагогами Станции создаются условия для развития компетенций безопасного поведения обучающихся на дорогах в условиях дополнительного образования:</a:t>
            </a:r>
          </a:p>
          <a:p>
            <a:r>
              <a:rPr lang="ru-RU" dirty="0">
                <a:latin typeface="Times New Roman" panose="02020603050405020304" pitchFamily="18" charset="0"/>
                <a:cs typeface="Times New Roman" panose="02020603050405020304" pitchFamily="18" charset="0"/>
              </a:rPr>
              <a:t>- разработаны, апробированы, опубликованы отдельные дополнительные образовательные общеразвивающие программы и модули, направленные на развитие компетенций безопасного поведения обучающихся на дорогах;</a:t>
            </a:r>
          </a:p>
          <a:p>
            <a:r>
              <a:rPr lang="ru-RU" dirty="0">
                <a:latin typeface="Times New Roman" panose="02020603050405020304" pitchFamily="18" charset="0"/>
                <a:cs typeface="Times New Roman" panose="02020603050405020304" pitchFamily="18" charset="0"/>
              </a:rPr>
              <a:t>- сложилась практика проведения конкурсов, акций по правилам дорожного движения;</a:t>
            </a:r>
          </a:p>
          <a:p>
            <a:r>
              <a:rPr lang="ru-RU" dirty="0">
                <a:latin typeface="Times New Roman" panose="02020603050405020304" pitchFamily="18" charset="0"/>
                <a:cs typeface="Times New Roman" panose="02020603050405020304" pitchFamily="18" charset="0"/>
              </a:rPr>
              <a:t>- проводятся семинары по совершенствованию профессиональной компетентности педагогов по проблемам развития компетенций безопасного поведения обучающихся на дорогах;</a:t>
            </a:r>
          </a:p>
          <a:p>
            <a:r>
              <a:rPr lang="ru-RU" dirty="0">
                <a:latin typeface="Times New Roman" panose="02020603050405020304" pitchFamily="18" charset="0"/>
                <a:cs typeface="Times New Roman" panose="02020603050405020304" pitchFamily="18" charset="0"/>
              </a:rPr>
              <a:t>- МАУДО СЮТ стала площадкой по обмену опытом работы между педагогами, работающими в области обучения и мотивации подрастающего поколения к изучению правил дорожного движения;</a:t>
            </a:r>
          </a:p>
          <a:p>
            <a:r>
              <a:rPr lang="ru-RU" dirty="0">
                <a:latin typeface="Times New Roman" panose="02020603050405020304" pitchFamily="18" charset="0"/>
                <a:cs typeface="Times New Roman" panose="02020603050405020304" pitchFamily="18" charset="0"/>
              </a:rPr>
              <a:t>- на территории МАУДО СЮТ построен авто-городок. Обучающиеся с интересом изучают ПДД, отрабатывая практическую часть занятий с мобильным комплексом «Лаборатория безопасности»;</a:t>
            </a:r>
          </a:p>
          <a:p>
            <a:r>
              <a:rPr lang="ru-RU" dirty="0">
                <a:latin typeface="Times New Roman" panose="02020603050405020304" pitchFamily="18" charset="0"/>
                <a:cs typeface="Times New Roman" panose="02020603050405020304" pitchFamily="18" charset="0"/>
              </a:rPr>
              <a:t>- в МАОУ СОШ № 57 открыт специализированный класс «ЮИД».</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227" y="618872"/>
            <a:ext cx="11689773" cy="1450757"/>
          </a:xfrm>
        </p:spPr>
        <p:txBody>
          <a:bodyPr>
            <a:normAutofit fontScale="90000"/>
          </a:bodyPr>
          <a:lstStyle/>
          <a:p>
            <a:r>
              <a:rPr lang="ru-RU" sz="3100" b="1" dirty="0"/>
              <a:t>Реализация работы ресурсного центра по профилактике детского дорожно-транспортного травматизма «Лаборатория безопасности»</a:t>
            </a:r>
            <a:br>
              <a:rPr lang="ru-RU" sz="3100" b="1" dirty="0"/>
            </a:br>
            <a:r>
              <a:rPr lang="ru-RU" sz="3100" b="1" dirty="0"/>
              <a:t> в </a:t>
            </a:r>
            <a:r>
              <a:rPr lang="ru-RU" sz="3100" b="1" dirty="0" smtClean="0"/>
              <a:t>2023 </a:t>
            </a:r>
            <a:r>
              <a:rPr lang="ru-RU" sz="3100" b="1" dirty="0"/>
              <a:t>- </a:t>
            </a:r>
            <a:r>
              <a:rPr lang="ru-RU" sz="3100" b="1" dirty="0" smtClean="0"/>
              <a:t>2024 </a:t>
            </a:r>
            <a:r>
              <a:rPr lang="ru-RU" sz="3100" b="1" dirty="0"/>
              <a:t>учебном году</a:t>
            </a:r>
            <a:r>
              <a:rPr lang="ru-RU" sz="4000" b="1" dirty="0"/>
              <a:t/>
            </a:r>
            <a:br>
              <a:rPr lang="ru-RU" sz="4000" b="1" dirty="0"/>
            </a:br>
            <a:r>
              <a:rPr lang="ru-RU" sz="3200" dirty="0"/>
              <a:t/>
            </a:r>
            <a:br>
              <a:rPr lang="ru-RU" sz="3200" dirty="0"/>
            </a:br>
            <a:r>
              <a:rPr lang="ru-RU" sz="3200" b="1" dirty="0"/>
              <a:t> </a:t>
            </a:r>
            <a:endParaRPr lang="ru-RU" sz="3200" dirty="0"/>
          </a:p>
        </p:txBody>
      </p:sp>
      <p:sp>
        <p:nvSpPr>
          <p:cNvPr id="3" name="Объект 2"/>
          <p:cNvSpPr>
            <a:spLocks noGrp="1"/>
          </p:cNvSpPr>
          <p:nvPr>
            <p:ph idx="1"/>
          </p:nvPr>
        </p:nvSpPr>
        <p:spPr>
          <a:xfrm>
            <a:off x="330717" y="1487214"/>
            <a:ext cx="11378045" cy="5370786"/>
          </a:xfrm>
        </p:spPr>
        <p:txBody>
          <a:bodyPr>
            <a:normAutofit fontScale="62500" lnSpcReduction="20000"/>
          </a:bodyPr>
          <a:lstStyle/>
          <a:p>
            <a:pPr>
              <a:lnSpc>
                <a:spcPct val="120000"/>
              </a:lnSpc>
              <a:spcBef>
                <a:spcPts val="0"/>
              </a:spcBef>
              <a:spcAft>
                <a:spcPts val="0"/>
              </a:spcAft>
            </a:pPr>
            <a:r>
              <a:rPr lang="ru-RU" dirty="0" smtClean="0">
                <a:latin typeface="Times New Roman" panose="02020603050405020304" pitchFamily="18" charset="0"/>
                <a:cs typeface="Times New Roman" panose="02020603050405020304" pitchFamily="18" charset="0"/>
              </a:rPr>
              <a:t>С </a:t>
            </a:r>
            <a:r>
              <a:rPr lang="ru-RU" dirty="0">
                <a:latin typeface="Times New Roman" panose="02020603050405020304" pitchFamily="18" charset="0"/>
                <a:cs typeface="Times New Roman" panose="02020603050405020304" pitchFamily="18" charset="0"/>
              </a:rPr>
              <a:t>2021 года ведется работа центра по профилактике детского дорожно-транспортного травматизма «Лаборатория безопасности». </a:t>
            </a: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Педагоги МАУДО СЮТ на протяжении всего учебного года и в период летних каникул ведут активную просветительскую деятельность по вопросам детской дорожной безопасности с дошкольниками и школьниками г. Калининграда и области.</a:t>
            </a:r>
            <a:r>
              <a:rPr lang="ru-RU" i="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За прошедший период более четырех тысяч обучающихся нашего региона посетили следующие мероприятия:</a:t>
            </a: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 Интегрированные занятия по правилам дорожного движения и навыкам управления велосипедом и СИМ;</a:t>
            </a: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 Тематические мастер-классы по привитию практических навыков безопасного поведения на дороге;</a:t>
            </a: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 Участие в профилактических мероприятиях, акциях, проводимых совместно с Управлением ГИБДД по Калининградской области;</a:t>
            </a:r>
            <a:r>
              <a:rPr lang="ru-RU" i="1"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Профилактические беседы об ответственности за правонарушения в сфере дорожного движения;</a:t>
            </a:r>
          </a:p>
          <a:p>
            <a:pPr>
              <a:lnSpc>
                <a:spcPct val="120000"/>
              </a:lnSpc>
              <a:spcBef>
                <a:spcPts val="0"/>
              </a:spcBef>
              <a:spcAft>
                <a:spcPts val="0"/>
              </a:spcAft>
            </a:pPr>
            <a:r>
              <a:rPr lang="ru-RU" i="1"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Мастер-классы по созданию социальных видеороликов, пропагандирующих соблюдение ПДД;</a:t>
            </a: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 Тематические занятия на базе мобильного комплекса «Лаборатория безопасности»</a:t>
            </a:r>
            <a:r>
              <a:rPr lang="ru-RU" i="1" dirty="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Приобретение знаний о безопасности на дорогах, правилах дорожного движения (ПДД), необходимых для безопасного движения по дорогам в качестве пешехода, пассажира, водителя велосипеда, средств индивидуальной мобильности (СИМ) помогают обучающимся овладеть умениями применения знаний ПДД в реальных ситуациях, распознавать и анализировать опасные дорожные ситуации, осуществлять правильные действия для предотвращения угрозы жизни и здоровью. Развивает у детей и подростков положительное и сознательное отношение к системе норм поведения, принятых в обществе, соблюдению ПДД как основного инструмента личной безопасности и безопасности окружающих участников дорожного движения.</a:t>
            </a: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Педагоги дополнительного образования МАУДО СЮТ, задействованные в реализации мероприятий центра активно вовлекают в реализацию мероприятий проекта всех заинтересованных лиц, что положительно влияет на распространение передового педагогического опыта, ознакомление педагогического сообщества с результатами работы по реализуемым содержательным направлениям. Так же ведется постоянная деятельность по трансляции результатов работы ресурсного центра по профилактике детского дорожно-транспортного травматизма «Лаборатория безопасности» через создание и сопровождение веб-сайтов и электронных СМИ</a:t>
            </a:r>
            <a:r>
              <a:rPr lang="ru-RU"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nSpc>
                <a:spcPct val="120000"/>
              </a:lnSpc>
              <a:spcBef>
                <a:spcPts val="0"/>
              </a:spcBef>
              <a:spcAft>
                <a:spcPts val="0"/>
              </a:spcAft>
            </a:pPr>
            <a:r>
              <a:rPr lang="ru-RU" dirty="0">
                <a:latin typeface="Times New Roman" panose="02020603050405020304" pitchFamily="18" charset="0"/>
                <a:cs typeface="Times New Roman" panose="02020603050405020304" pitchFamily="18" charset="0"/>
              </a:rPr>
              <a:t>      03 мая 2024 года на базе Станции юных техников открыли детский учебный центр по безопасности дорожного движения «АВТО*ЯНТАРЬ*ГРАД». Для его оборудования из городского бюджета мы выделили более 14 миллионов рублей. Установили светофоры и дорожные знаки: остановка, круговое движение, перекресток, железнодорожный переезд. Инфраструктуру строили с учетом рекомендаций Госавтоинспекции. На новой площадке обучающиеся смогут изучать теорию и практику безопасного поведения на дорогах.</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255" y="286604"/>
            <a:ext cx="11866418" cy="503106"/>
          </a:xfrm>
        </p:spPr>
        <p:txBody>
          <a:bodyPr>
            <a:normAutofit/>
          </a:bodyPr>
          <a:lstStyle/>
          <a:p>
            <a:pPr algn="ctr"/>
            <a:r>
              <a:rPr lang="ru-RU" sz="2800" b="1" dirty="0">
                <a:latin typeface="Times New Roman" panose="02020603050405020304" pitchFamily="18" charset="0"/>
                <a:cs typeface="Times New Roman" panose="02020603050405020304" pitchFamily="18" charset="0"/>
              </a:rPr>
              <a:t>Проблемы, решавшиеся в текущем учебном году, пути их </a:t>
            </a:r>
            <a:r>
              <a:rPr lang="ru-RU" sz="2800" b="1" dirty="0" smtClean="0">
                <a:latin typeface="Times New Roman" panose="02020603050405020304" pitchFamily="18" charset="0"/>
                <a:cs typeface="Times New Roman" panose="02020603050405020304" pitchFamily="18" charset="0"/>
              </a:rPr>
              <a:t>решения.</a:t>
            </a:r>
            <a:endParaRPr lang="ru-RU"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344087" y="1020937"/>
            <a:ext cx="11510753" cy="5652230"/>
          </a:xfrm>
        </p:spPr>
        <p:txBody>
          <a:bodyPr>
            <a:normAutofit fontScale="85000" lnSpcReduction="20000"/>
          </a:bodyPr>
          <a:lstStyle/>
          <a:p>
            <a:pPr lvl="0">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Проблема привлечения и сохранности контингента учащихся, особенно среднего и старшего звена решается путём разработки новых программ, реализующих инновационные виды деятельности с привлечением высокотехнологичного оборудования. Более активной работы по организации культурно-массовых мероприятий с детьми и родителями: соревнований, конкурсов, выставок, праздников, акций, как на уровне учреждения, так и на уровне города и области, с привлечением образовательных учреждений, других заинтересованных организаций.</a:t>
            </a:r>
          </a:p>
          <a:p>
            <a:pPr lvl="0">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При модернизации программ технической направленности приходится решать проблему обновления программного обеспечения, подготовку педагогов, осваивать приемы и навыки работы с новым высокотехнологическим оборудованием, а это влечет за собой высокие материальные затраты. Улучшение материально-технической базы (высокотехнологическое оборудование) происходит на основании перспективного плана развития, согласно которому необходимо пополнять учебную базу наиболее приоритетных направлений. Для этого МАУДО СЮТ изыскивает средства с привлечением сторонних организаций (спонсоров), участие в государственной поддержке в виде грантов и конкурсных </a:t>
            </a:r>
            <a:r>
              <a:rPr lang="ru-RU" dirty="0" err="1">
                <a:latin typeface="Times New Roman" panose="02020603050405020304" pitchFamily="18" charset="0"/>
                <a:cs typeface="Times New Roman" panose="02020603050405020304" pitchFamily="18" charset="0"/>
              </a:rPr>
              <a:t>отборов.Еще</a:t>
            </a:r>
            <a:r>
              <a:rPr lang="ru-RU" dirty="0">
                <a:latin typeface="Times New Roman" panose="02020603050405020304" pitchFamily="18" charset="0"/>
                <a:cs typeface="Times New Roman" panose="02020603050405020304" pitchFamily="18" charset="0"/>
              </a:rPr>
              <a:t> одной из острых проблем является нехватка квалифицированных педагогических кадров, увлеченных новыми идеями педагогов. В связи с этим, будет продолжена работа по повышению квалификации педагогов, активные мероприятия по привлечению молодых специалистов. </a:t>
            </a:r>
          </a:p>
          <a:p>
            <a:pPr lvl="0">
              <a:lnSpc>
                <a:spcPct val="110000"/>
              </a:lnSpc>
              <a:spcBef>
                <a:spcPts val="0"/>
              </a:spcBef>
              <a:spcAft>
                <a:spcPts val="0"/>
              </a:spcAft>
            </a:pPr>
            <a:r>
              <a:rPr lang="ru-RU" dirty="0" smtClean="0">
                <a:latin typeface="Times New Roman" panose="02020603050405020304" pitchFamily="18" charset="0"/>
                <a:cs typeface="Times New Roman" panose="02020603050405020304" pitchFamily="18" charset="0"/>
              </a:rPr>
              <a:t>Работа </a:t>
            </a:r>
            <a:r>
              <a:rPr lang="ru-RU" dirty="0">
                <a:latin typeface="Times New Roman" panose="02020603050405020304" pitchFamily="18" charset="0"/>
                <a:cs typeface="Times New Roman" panose="02020603050405020304" pitchFamily="18" charset="0"/>
              </a:rPr>
              <a:t>в системе персонифицированного финансирования дополнительного образования вызывает массу вопросов со стороны родителей. Педагоги дополнительного образования и администрация МАУДО СЮТ проводят непосредственное взаимодействие с уполномоченными </a:t>
            </a:r>
            <a:r>
              <a:rPr lang="ru-RU" dirty="0" smtClean="0">
                <a:latin typeface="Times New Roman" panose="02020603050405020304" pitchFamily="18" charset="0"/>
                <a:cs typeface="Times New Roman" panose="02020603050405020304" pitchFamily="18" charset="0"/>
              </a:rPr>
              <a:t>организациями </a:t>
            </a:r>
            <a:r>
              <a:rPr lang="ru-RU" dirty="0">
                <a:latin typeface="Times New Roman" panose="02020603050405020304" pitchFamily="18" charset="0"/>
                <a:cs typeface="Times New Roman" panose="02020603050405020304" pitchFamily="18" charset="0"/>
              </a:rPr>
              <a:t>в рамках наполнения «Навигатора» на портале персонифицированного дополнительного образования Калининградской области, а также проводят разъяснительную работу с родителями и законными представителями по вопросам ПФДО.</a:t>
            </a:r>
          </a:p>
          <a:p>
            <a:pPr lvl="0">
              <a:lnSpc>
                <a:spcPct val="110000"/>
              </a:lnSpc>
              <a:spcBef>
                <a:spcPts val="0"/>
              </a:spcBef>
              <a:spcAft>
                <a:spcPts val="0"/>
              </a:spcAft>
            </a:pPr>
            <a:r>
              <a:rPr lang="ru-RU" dirty="0">
                <a:latin typeface="Times New Roman" panose="02020603050405020304" pitchFamily="18" charset="0"/>
                <a:cs typeface="Times New Roman" panose="02020603050405020304" pitchFamily="18" charset="0"/>
              </a:rPr>
              <a:t>Несмотря на все возникающие проблемы, учреждение осуществляет постоянное развитие, включает новые идеи и технологии в образовательный процесс, при постоянном росте качества предоставляемых услуг, высоком уровне инноваций и трансляции эффективного педагогического, методического и управленческого </a:t>
            </a:r>
            <a:r>
              <a:rPr lang="ru-RU" dirty="0" smtClean="0">
                <a:latin typeface="Times New Roman" panose="02020603050405020304" pitchFamily="18" charset="0"/>
                <a:cs typeface="Times New Roman" panose="02020603050405020304" pitchFamily="18" charset="0"/>
              </a:rPr>
              <a:t>опыта.</a:t>
            </a:r>
            <a:endParaRPr lang="ru-RU"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097280" y="309093"/>
            <a:ext cx="10058400" cy="1159099"/>
          </a:xfrm>
        </p:spPr>
        <p:txBody>
          <a:bodyPr>
            <a:noAutofit/>
          </a:bodyPr>
          <a:lstStyle/>
          <a:p>
            <a:pPr algn="ctr"/>
            <a:r>
              <a:rPr lang="ru-RU" sz="2800" dirty="0" smtClean="0"/>
              <a:t>Ежегодно учащиеся Станции юных техников принимают активное участие в массовых мероприятиях различного уровня: от муниципальных до международных. </a:t>
            </a:r>
            <a:endParaRPr lang="ru-RU" sz="28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57797" y="1846263"/>
            <a:ext cx="3017043" cy="4022725"/>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76500" y="1846263"/>
            <a:ext cx="5352482" cy="4022725"/>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48796" y="128335"/>
            <a:ext cx="10058400" cy="1557056"/>
          </a:xfrm>
        </p:spPr>
        <p:txBody>
          <a:bodyPr>
            <a:normAutofit/>
          </a:bodyPr>
          <a:lstStyle/>
          <a:p>
            <a:pPr algn="ctr"/>
            <a:r>
              <a:rPr lang="ru-RU" sz="2800" b="1" dirty="0" smtClean="0"/>
              <a:t>МЕРОПРИЯТИЯ МЕЖДУНАРОДНОГО УРОВНЯ</a:t>
            </a:r>
            <a:r>
              <a:rPr lang="ru-RU" sz="2800" dirty="0" smtClean="0"/>
              <a:t/>
            </a:r>
            <a:br>
              <a:rPr lang="ru-RU" sz="2800" dirty="0" smtClean="0"/>
            </a:br>
            <a:r>
              <a:rPr lang="ru-RU" sz="2800" dirty="0" smtClean="0"/>
              <a:t>Международный конкурс детский конкурс «Школьный патент – шаг в будущее!»</a:t>
            </a:r>
            <a:endParaRPr lang="ru-RU" sz="2800" dirty="0"/>
          </a:p>
        </p:txBody>
      </p:sp>
      <p:sp>
        <p:nvSpPr>
          <p:cNvPr id="4" name="Объект 3"/>
          <p:cNvSpPr>
            <a:spLocks noGrp="1"/>
          </p:cNvSpPr>
          <p:nvPr>
            <p:ph sz="half" idx="2"/>
          </p:nvPr>
        </p:nvSpPr>
        <p:spPr>
          <a:xfrm>
            <a:off x="177729" y="1845735"/>
            <a:ext cx="4937760" cy="4023360"/>
          </a:xfrm>
        </p:spPr>
        <p:txBody>
          <a:bodyPr/>
          <a:lstStyle/>
          <a:p>
            <a:r>
              <a:rPr lang="ru-RU" smtClean="0"/>
              <a:t> </a:t>
            </a:r>
            <a:endParaRPr lang="ru-RU"/>
          </a:p>
        </p:txBody>
      </p:sp>
      <p:pic>
        <p:nvPicPr>
          <p:cNvPr id="8" name="Объект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23741" y="1902609"/>
            <a:ext cx="3212278" cy="2271180"/>
          </a:xfr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0181" y="3440724"/>
            <a:ext cx="3515043" cy="2485245"/>
          </a:xfrm>
          <a:prstGeom prst="rect">
            <a:avLst/>
          </a:prstGeo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8827" y="1902609"/>
            <a:ext cx="2975779" cy="2104240"/>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3289" y="3444500"/>
            <a:ext cx="3503907" cy="247769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1277" y="509450"/>
            <a:ext cx="9345317" cy="1045029"/>
          </a:xfrm>
        </p:spPr>
        <p:txBody>
          <a:bodyPr>
            <a:noAutofit/>
          </a:bodyPr>
          <a:lstStyle/>
          <a:p>
            <a:pPr algn="ctr"/>
            <a:r>
              <a:rPr lang="ru-RU" sz="2400" dirty="0"/>
              <a:t>Представители Станции юных техников стали участниками Всероссийского форума юных инспекторов движения «ЮИД 50 ЛЕТ. ВЧЕРА, СЕГОДНЯ, ЗАВТРА»</a:t>
            </a:r>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91253" y="1982458"/>
            <a:ext cx="4938712" cy="3750334"/>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37521" y="1846262"/>
            <a:ext cx="2845705" cy="4022725"/>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9977" y="182881"/>
            <a:ext cx="9797143" cy="1280159"/>
          </a:xfrm>
        </p:spPr>
        <p:txBody>
          <a:bodyPr>
            <a:noAutofit/>
          </a:bodyPr>
          <a:lstStyle/>
          <a:p>
            <a:pPr algn="ctr"/>
            <a:r>
              <a:rPr lang="ru-RU" sz="2800" dirty="0" smtClean="0"/>
              <a:t>Всероссийский конкурс </a:t>
            </a:r>
            <a:r>
              <a:rPr lang="ru-RU" sz="2800" dirty="0"/>
              <a:t>«Правила дорожные соблюдать положено»</a:t>
            </a:r>
          </a:p>
        </p:txBody>
      </p:sp>
      <p:sp>
        <p:nvSpPr>
          <p:cNvPr id="3" name="Объект 2"/>
          <p:cNvSpPr>
            <a:spLocks noGrp="1"/>
          </p:cNvSpPr>
          <p:nvPr>
            <p:ph sz="half" idx="1"/>
          </p:nvPr>
        </p:nvSpPr>
        <p:spPr/>
        <p:txBody>
          <a:bodyPr>
            <a:normAutofit/>
          </a:bodyPr>
          <a:lstStyle/>
          <a:p>
            <a:pPr algn="ctr"/>
            <a:endParaRPr lang="ru-RU" dirty="0" smtClean="0"/>
          </a:p>
          <a:p>
            <a:pPr algn="ctr"/>
            <a:endParaRPr lang="ru-RU" dirty="0"/>
          </a:p>
          <a:p>
            <a:pPr algn="ctr"/>
            <a:r>
              <a:rPr lang="ru-RU" dirty="0" smtClean="0"/>
              <a:t>В </a:t>
            </a:r>
            <a:r>
              <a:rPr lang="ru-RU" dirty="0"/>
              <a:t>Общественной палате наградили победителей Всероссийского конкурса «Правила дорожные соблюдать положено».</a:t>
            </a:r>
          </a:p>
          <a:p>
            <a:pPr marL="0" indent="0" algn="ctr">
              <a:buNone/>
            </a:pPr>
            <a:r>
              <a:rPr lang="ru-RU" dirty="0" smtClean="0"/>
              <a:t>Виктория </a:t>
            </a:r>
            <a:r>
              <a:rPr lang="ru-RU" dirty="0" err="1"/>
              <a:t>Хасьянова</a:t>
            </a:r>
            <a:r>
              <a:rPr lang="ru-RU" dirty="0"/>
              <a:t> </a:t>
            </a:r>
            <a:r>
              <a:rPr lang="ru-RU" dirty="0" smtClean="0"/>
              <a:t>стала победителем </a:t>
            </a:r>
            <a:r>
              <a:rPr lang="ru-RU" dirty="0"/>
              <a:t>в номинации «Дорожная грамматика</a:t>
            </a:r>
            <a:r>
              <a:rPr lang="ru-RU" dirty="0" smtClean="0"/>
              <a:t>»</a:t>
            </a:r>
            <a:endParaRPr lang="ru-RU" dirty="0"/>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18238" y="2006204"/>
            <a:ext cx="5028882" cy="3771661"/>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09331"/>
            <a:ext cx="10058400" cy="1450757"/>
          </a:xfrm>
        </p:spPr>
        <p:txBody>
          <a:bodyPr>
            <a:noAutofit/>
          </a:bodyPr>
          <a:lstStyle/>
          <a:p>
            <a:pPr algn="ctr"/>
            <a:r>
              <a:rPr lang="ru-RU" sz="2800" b="1" dirty="0" smtClean="0"/>
              <a:t>МЕРОПРИЯТИЯ РЕГИОНАЛЬНОГО УРОВНЯ</a:t>
            </a:r>
            <a:r>
              <a:rPr lang="ru-RU" sz="2800" dirty="0" smtClean="0"/>
              <a:t/>
            </a:r>
            <a:br>
              <a:rPr lang="ru-RU" sz="2800" dirty="0" smtClean="0"/>
            </a:br>
            <a:endParaRPr lang="ru-RU" sz="2800" dirty="0"/>
          </a:p>
        </p:txBody>
      </p:sp>
      <p:sp>
        <p:nvSpPr>
          <p:cNvPr id="4" name="Объект 3"/>
          <p:cNvSpPr>
            <a:spLocks noGrp="1"/>
          </p:cNvSpPr>
          <p:nvPr>
            <p:ph sz="half" idx="2"/>
          </p:nvPr>
        </p:nvSpPr>
        <p:spPr>
          <a:xfrm>
            <a:off x="6596293" y="3034336"/>
            <a:ext cx="4313445" cy="3034453"/>
          </a:xfrm>
        </p:spPr>
        <p:txBody>
          <a:bodyPr>
            <a:normAutofit/>
          </a:bodyPr>
          <a:lstStyle/>
          <a:p>
            <a:pPr algn="ctr"/>
            <a:r>
              <a:rPr lang="ru-RU" dirty="0"/>
              <a:t>Полина </a:t>
            </a:r>
            <a:r>
              <a:rPr lang="ru-RU" dirty="0" err="1"/>
              <a:t>Ледовских</a:t>
            </a:r>
            <a:r>
              <a:rPr lang="ru-RU" dirty="0"/>
              <a:t> стала одной из 5 лауреатов II областного фестиваля литературного и театрального творчества им. </a:t>
            </a:r>
            <a:r>
              <a:rPr lang="ru-RU" dirty="0" err="1"/>
              <a:t>Ф.М.Достоевского</a:t>
            </a:r>
            <a:r>
              <a:rPr lang="ru-RU" dirty="0"/>
              <a:t>.</a:t>
            </a:r>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70874" y="1846368"/>
            <a:ext cx="4022725" cy="4022725"/>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81059" y="395506"/>
            <a:ext cx="10058400" cy="1450757"/>
          </a:xfrm>
        </p:spPr>
        <p:txBody>
          <a:bodyPr>
            <a:noAutofit/>
          </a:bodyPr>
          <a:lstStyle/>
          <a:p>
            <a:pPr algn="ctr"/>
            <a:r>
              <a:rPr lang="ru-RU" dirty="0"/>
              <a:t> </a:t>
            </a:r>
            <a:r>
              <a:rPr lang="ru-RU" sz="4400" dirty="0" smtClean="0"/>
              <a:t>Областной чемпионат </a:t>
            </a:r>
            <a:r>
              <a:rPr lang="ru-RU" sz="4400" dirty="0"/>
              <a:t>по программированию «БИТВА KODЕРОВ»</a:t>
            </a:r>
            <a:endParaRPr lang="ru-RU" sz="2400" dirty="0"/>
          </a:p>
        </p:txBody>
      </p:sp>
      <p:sp>
        <p:nvSpPr>
          <p:cNvPr id="3" name="Объект 2"/>
          <p:cNvSpPr>
            <a:spLocks noGrp="1"/>
          </p:cNvSpPr>
          <p:nvPr>
            <p:ph sz="half" idx="1"/>
          </p:nvPr>
        </p:nvSpPr>
        <p:spPr>
          <a:xfrm>
            <a:off x="1381059" y="2591969"/>
            <a:ext cx="4937760" cy="4023359"/>
          </a:xfrm>
        </p:spPr>
        <p:txBody>
          <a:bodyPr/>
          <a:lstStyle/>
          <a:p>
            <a:pPr marL="0" indent="0" algn="ctr">
              <a:buNone/>
            </a:pPr>
            <a:r>
              <a:rPr lang="ru-RU" dirty="0"/>
              <a:t>Высокий уровень знаний, умений и навыков продемонстрировали обучающиеся Станции юных техников:</a:t>
            </a:r>
          </a:p>
          <a:p>
            <a:pPr marL="0" indent="0" algn="ctr">
              <a:buNone/>
            </a:pPr>
            <a:r>
              <a:rPr lang="ru-RU" dirty="0" smtClean="0"/>
              <a:t>3 </a:t>
            </a:r>
            <a:r>
              <a:rPr lang="ru-RU" dirty="0"/>
              <a:t>место – </a:t>
            </a:r>
            <a:r>
              <a:rPr lang="ru-RU" dirty="0" err="1"/>
              <a:t>Андейкин</a:t>
            </a:r>
            <a:r>
              <a:rPr lang="ru-RU" dirty="0"/>
              <a:t> Андрей (руководитель </a:t>
            </a:r>
            <a:r>
              <a:rPr lang="ru-RU" dirty="0" err="1"/>
              <a:t>Трущелёв</a:t>
            </a:r>
            <a:r>
              <a:rPr lang="ru-RU" dirty="0"/>
              <a:t> А.Н.) - проект – «Удаленный включатель компьютера».</a:t>
            </a:r>
          </a:p>
          <a:p>
            <a:pPr marL="0" indent="0" algn="ctr">
              <a:buNone/>
            </a:pPr>
            <a:r>
              <a:rPr lang="ru-RU" dirty="0" smtClean="0"/>
              <a:t>Специальным </a:t>
            </a:r>
            <a:r>
              <a:rPr lang="ru-RU" dirty="0"/>
              <a:t>призом жюри была отмечена работа </a:t>
            </a:r>
            <a:r>
              <a:rPr lang="ru-RU" dirty="0" err="1"/>
              <a:t>Янчевского</a:t>
            </a:r>
            <a:r>
              <a:rPr lang="ru-RU" dirty="0"/>
              <a:t> Артёма.</a:t>
            </a:r>
          </a:p>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0641" y="2343808"/>
            <a:ext cx="4778818" cy="31846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5840" y="178676"/>
            <a:ext cx="10058400" cy="1030946"/>
          </a:xfrm>
        </p:spPr>
        <p:txBody>
          <a:bodyPr>
            <a:normAutofit/>
          </a:bodyPr>
          <a:lstStyle/>
          <a:p>
            <a:pPr algn="ctr"/>
            <a:r>
              <a:rPr lang="ru-RU" sz="2800" b="1" dirty="0"/>
              <a:t>О</a:t>
            </a:r>
            <a:r>
              <a:rPr lang="ru-RU" sz="2800" b="1" dirty="0" smtClean="0"/>
              <a:t>ткрытый творческий образовательный конкурс-проект </a:t>
            </a:r>
            <a:r>
              <a:rPr lang="ru-RU" sz="2800" b="1" dirty="0"/>
              <a:t>«АТОМНАЯ ЭНЕРГИЯ – НАШ ДРУГ», посвященного Году педагога и наставника.</a:t>
            </a:r>
          </a:p>
        </p:txBody>
      </p:sp>
      <p:sp>
        <p:nvSpPr>
          <p:cNvPr id="4" name="Объект 3"/>
          <p:cNvSpPr>
            <a:spLocks noGrp="1"/>
          </p:cNvSpPr>
          <p:nvPr>
            <p:ph sz="half" idx="1"/>
          </p:nvPr>
        </p:nvSpPr>
        <p:spPr>
          <a:xfrm>
            <a:off x="1436764" y="2020926"/>
            <a:ext cx="4937760" cy="4023359"/>
          </a:xfrm>
        </p:spPr>
        <p:txBody>
          <a:bodyPr>
            <a:noAutofit/>
          </a:bodyPr>
          <a:lstStyle/>
          <a:p>
            <a:pPr algn="ctr"/>
            <a:r>
              <a:rPr lang="ru-RU" sz="1800" dirty="0"/>
              <a:t>1 место - </a:t>
            </a:r>
            <a:r>
              <a:rPr lang="ru-RU" sz="1800" dirty="0" err="1"/>
              <a:t>Доткаев</a:t>
            </a:r>
            <a:r>
              <a:rPr lang="ru-RU" sz="1800" dirty="0"/>
              <a:t> Валерий - "Умное окно" (руководитель Федченко В.С</a:t>
            </a:r>
            <a:r>
              <a:rPr lang="ru-RU" sz="1800" dirty="0" smtClean="0"/>
              <a:t>.)</a:t>
            </a:r>
            <a:endParaRPr lang="ru-RU" sz="1800" dirty="0"/>
          </a:p>
          <a:p>
            <a:pPr algn="ctr"/>
            <a:r>
              <a:rPr lang="ru-RU" sz="1800" dirty="0"/>
              <a:t>1 место - </a:t>
            </a:r>
            <a:r>
              <a:rPr lang="ru-RU" sz="1800" dirty="0" err="1"/>
              <a:t>Власина</a:t>
            </a:r>
            <a:r>
              <a:rPr lang="ru-RU" sz="1800" dirty="0"/>
              <a:t> Евгения - "Робот - сеялка" (руководитель Федченко В.С</a:t>
            </a:r>
            <a:r>
              <a:rPr lang="ru-RU" sz="1800" dirty="0" smtClean="0"/>
              <a:t>.)</a:t>
            </a:r>
            <a:endParaRPr lang="ru-RU" sz="1800" dirty="0"/>
          </a:p>
          <a:p>
            <a:pPr algn="ctr"/>
            <a:r>
              <a:rPr lang="ru-RU" sz="1800" dirty="0"/>
              <a:t>2 место - </a:t>
            </a:r>
            <a:r>
              <a:rPr lang="ru-RU" sz="1800" dirty="0" err="1"/>
              <a:t>Баскалов</a:t>
            </a:r>
            <a:r>
              <a:rPr lang="ru-RU" sz="1800" dirty="0"/>
              <a:t> Игорь - "Розовые очки" (руководитель </a:t>
            </a:r>
            <a:r>
              <a:rPr lang="ru-RU" sz="1800" dirty="0" err="1"/>
              <a:t>Янчевская</a:t>
            </a:r>
            <a:r>
              <a:rPr lang="ru-RU" sz="1800" dirty="0"/>
              <a:t> Н.А.)</a:t>
            </a:r>
          </a:p>
          <a:p>
            <a:pPr algn="ctr"/>
            <a:r>
              <a:rPr lang="ru-RU" sz="1800" dirty="0" smtClean="0"/>
              <a:t>3 </a:t>
            </a:r>
            <a:r>
              <a:rPr lang="ru-RU" sz="1800" dirty="0"/>
              <a:t>место - </a:t>
            </a:r>
            <a:r>
              <a:rPr lang="ru-RU" sz="1800" dirty="0" err="1"/>
              <a:t>Будунов</a:t>
            </a:r>
            <a:r>
              <a:rPr lang="ru-RU" sz="1800" dirty="0"/>
              <a:t> Матвей - проект "Солнце - красный карлик" (руководитель </a:t>
            </a:r>
            <a:r>
              <a:rPr lang="ru-RU" sz="1800" dirty="0" err="1"/>
              <a:t>Янчевская</a:t>
            </a:r>
            <a:r>
              <a:rPr lang="ru-RU" sz="1800" dirty="0"/>
              <a:t> Н.А.)</a:t>
            </a:r>
          </a:p>
          <a:p>
            <a:pPr algn="ctr"/>
            <a:r>
              <a:rPr lang="ru-RU" sz="1800" dirty="0" smtClean="0"/>
              <a:t>3 </a:t>
            </a:r>
            <a:r>
              <a:rPr lang="ru-RU" sz="1800" dirty="0"/>
              <a:t>место - </a:t>
            </a:r>
            <a:r>
              <a:rPr lang="ru-RU" sz="1800" dirty="0" err="1"/>
              <a:t>Дженуцарди</a:t>
            </a:r>
            <a:r>
              <a:rPr lang="ru-RU" sz="1800" dirty="0"/>
              <a:t> Альберто, </a:t>
            </a:r>
            <a:r>
              <a:rPr lang="ru-RU" sz="1800" dirty="0" err="1"/>
              <a:t>Доткаев</a:t>
            </a:r>
            <a:r>
              <a:rPr lang="ru-RU" sz="1800" dirty="0"/>
              <a:t> Валерий "Умный </a:t>
            </a:r>
            <a:r>
              <a:rPr lang="ru-RU" sz="1800" dirty="0" err="1"/>
              <a:t>алкотестер</a:t>
            </a:r>
            <a:r>
              <a:rPr lang="ru-RU" sz="1800" dirty="0"/>
              <a:t>" (руководитель </a:t>
            </a:r>
            <a:r>
              <a:rPr lang="ru-RU" sz="1800" dirty="0" err="1"/>
              <a:t>Янчевская</a:t>
            </a:r>
            <a:r>
              <a:rPr lang="ru-RU" sz="1800" dirty="0"/>
              <a:t> Н.А., Федченко В.С.)</a:t>
            </a:r>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367465" y="1846263"/>
            <a:ext cx="3279514" cy="4372686"/>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170852" y="462455"/>
            <a:ext cx="10058400" cy="812450"/>
          </a:xfrm>
        </p:spPr>
        <p:txBody>
          <a:bodyPr>
            <a:noAutofit/>
          </a:bodyPr>
          <a:lstStyle/>
          <a:p>
            <a:pPr algn="ctr"/>
            <a:r>
              <a:rPr lang="ru-RU" sz="2800" dirty="0"/>
              <a:t/>
            </a:r>
            <a:br>
              <a:rPr lang="ru-RU" sz="2800" dirty="0"/>
            </a:br>
            <a:r>
              <a:rPr lang="ru-RU" sz="2800" dirty="0"/>
              <a:t>ОТКРЫТОЕ ПЕРВЕНСТВО ПО РОБОТОТЕХНИКЕ «КУБОК БАЛТИКИ»</a:t>
            </a:r>
            <a:endParaRPr lang="ru-RU" sz="1600" dirty="0"/>
          </a:p>
        </p:txBody>
      </p:sp>
      <p:pic>
        <p:nvPicPr>
          <p:cNvPr id="3" name="Объект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65931" y="1835753"/>
            <a:ext cx="2886677" cy="4022725"/>
          </a:xfr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8107" y="2065939"/>
            <a:ext cx="5280968" cy="35192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48194"/>
            <a:ext cx="10149840" cy="1092129"/>
          </a:xfrm>
        </p:spPr>
        <p:txBody>
          <a:bodyPr>
            <a:noAutofit/>
          </a:bodyPr>
          <a:lstStyle/>
          <a:p>
            <a:pPr algn="ctr"/>
            <a:r>
              <a:rPr lang="ru-RU" sz="2400" dirty="0" smtClean="0"/>
              <a:t>Региональный отборочный этап </a:t>
            </a:r>
            <a:r>
              <a:rPr lang="ru-RU" sz="2400" dirty="0"/>
              <a:t>IX Всероссийской олимпиады по 3D-технологиям в Калининградской области</a:t>
            </a:r>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38223" y="1481325"/>
            <a:ext cx="3713363" cy="2785022"/>
          </a:xfrm>
        </p:spPr>
      </p:pic>
      <p:sp>
        <p:nvSpPr>
          <p:cNvPr id="4" name="Объект 3"/>
          <p:cNvSpPr>
            <a:spLocks noGrp="1"/>
          </p:cNvSpPr>
          <p:nvPr>
            <p:ph sz="half" idx="2"/>
          </p:nvPr>
        </p:nvSpPr>
        <p:spPr>
          <a:xfrm>
            <a:off x="6228431" y="1866989"/>
            <a:ext cx="5438052" cy="3934955"/>
          </a:xfrm>
        </p:spPr>
        <p:txBody>
          <a:bodyPr>
            <a:normAutofit fontScale="77500" lnSpcReduction="20000"/>
          </a:bodyPr>
          <a:lstStyle/>
          <a:p>
            <a:pPr marL="0" indent="0" algn="ctr">
              <a:buNone/>
            </a:pPr>
            <a:r>
              <a:rPr lang="ru-RU" dirty="0"/>
              <a:t>3D-моделирование, 7-8 класс:</a:t>
            </a:r>
          </a:p>
          <a:p>
            <a:pPr marL="0" indent="0" algn="ctr">
              <a:buNone/>
            </a:pPr>
            <a:r>
              <a:rPr lang="ru-RU" dirty="0" smtClean="0"/>
              <a:t>1 </a:t>
            </a:r>
            <a:r>
              <a:rPr lang="ru-RU" dirty="0"/>
              <a:t>место - Переведенцев Ян Олегович и </a:t>
            </a:r>
            <a:r>
              <a:rPr lang="ru-RU" dirty="0" err="1"/>
              <a:t>Доткаев</a:t>
            </a:r>
            <a:r>
              <a:rPr lang="ru-RU" dirty="0"/>
              <a:t> Валерий Владимирович, руководители Клепикова Е.Г., </a:t>
            </a:r>
            <a:r>
              <a:rPr lang="ru-RU" dirty="0" err="1"/>
              <a:t>Янчевская</a:t>
            </a:r>
            <a:r>
              <a:rPr lang="ru-RU" dirty="0"/>
              <a:t> Н.А.</a:t>
            </a:r>
          </a:p>
          <a:p>
            <a:pPr algn="ctr"/>
            <a:endParaRPr lang="ru-RU" dirty="0"/>
          </a:p>
          <a:p>
            <a:pPr marL="0" indent="0" algn="ctr">
              <a:buNone/>
            </a:pPr>
            <a:r>
              <a:rPr lang="ru-RU" dirty="0"/>
              <a:t>3D-моделирование, 9-11 класс:</a:t>
            </a:r>
          </a:p>
          <a:p>
            <a:pPr marL="0" indent="0" algn="ctr">
              <a:buNone/>
            </a:pPr>
            <a:r>
              <a:rPr lang="ru-RU" dirty="0" smtClean="0"/>
              <a:t>2 </a:t>
            </a:r>
            <a:r>
              <a:rPr lang="ru-RU" dirty="0"/>
              <a:t>место - Андрейкин Андрей Сергеевич и </a:t>
            </a:r>
            <a:r>
              <a:rPr lang="ru-RU" dirty="0" err="1"/>
              <a:t>Дженуарди</a:t>
            </a:r>
            <a:r>
              <a:rPr lang="ru-RU" dirty="0"/>
              <a:t> Альберто, МАУДО СЮТ, руководители Клепикова Е.Г., </a:t>
            </a:r>
            <a:r>
              <a:rPr lang="ru-RU" dirty="0" err="1"/>
              <a:t>Янчевская</a:t>
            </a:r>
            <a:r>
              <a:rPr lang="ru-RU" dirty="0"/>
              <a:t> Н.А.</a:t>
            </a:r>
          </a:p>
          <a:p>
            <a:pPr algn="ctr"/>
            <a:endParaRPr lang="ru-RU" dirty="0"/>
          </a:p>
          <a:p>
            <a:pPr algn="ctr"/>
            <a:r>
              <a:rPr lang="ru-RU" dirty="0"/>
              <a:t>Промышленный дизайн, 9-11 класс:</a:t>
            </a:r>
          </a:p>
          <a:p>
            <a:pPr marL="0" indent="0" algn="ctr">
              <a:buNone/>
            </a:pPr>
            <a:r>
              <a:rPr lang="ru-RU" dirty="0"/>
              <a:t>Номинация «Дизайн транспортных средств»</a:t>
            </a:r>
          </a:p>
          <a:p>
            <a:pPr marL="0" indent="0" algn="ctr">
              <a:buNone/>
            </a:pPr>
            <a:r>
              <a:rPr lang="ru-RU" dirty="0" smtClean="0"/>
              <a:t>1 </a:t>
            </a:r>
            <a:r>
              <a:rPr lang="ru-RU" dirty="0"/>
              <a:t>место - </a:t>
            </a:r>
            <a:r>
              <a:rPr lang="ru-RU" dirty="0" err="1"/>
              <a:t>Трущелёв</a:t>
            </a:r>
            <a:r>
              <a:rPr lang="ru-RU" dirty="0"/>
              <a:t> Филипп и </a:t>
            </a:r>
            <a:r>
              <a:rPr lang="ru-RU" dirty="0" err="1"/>
              <a:t>Трущелев</a:t>
            </a:r>
            <a:r>
              <a:rPr lang="ru-RU" dirty="0"/>
              <a:t> Архип, руководитель </a:t>
            </a:r>
            <a:r>
              <a:rPr lang="ru-RU" dirty="0" err="1"/>
              <a:t>Трущелев</a:t>
            </a:r>
            <a:r>
              <a:rPr lang="ru-RU" dirty="0"/>
              <a:t> А.Н.</a:t>
            </a:r>
          </a:p>
        </p:txBody>
      </p:sp>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8814" y="3715568"/>
            <a:ext cx="3369617" cy="25272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244699"/>
            <a:ext cx="10058400" cy="1100775"/>
          </a:xfrm>
        </p:spPr>
        <p:txBody>
          <a:bodyPr>
            <a:noAutofit/>
          </a:bodyPr>
          <a:lstStyle/>
          <a:p>
            <a:pPr algn="ctr"/>
            <a:r>
              <a:rPr lang="ru-RU" dirty="0"/>
              <a:t>Фестиваль «</a:t>
            </a:r>
            <a:r>
              <a:rPr lang="ru-RU" sz="4400" dirty="0"/>
              <a:t>Пасхальный</a:t>
            </a:r>
            <a:r>
              <a:rPr lang="ru-RU" dirty="0"/>
              <a:t> перезвон»</a:t>
            </a:r>
            <a:endParaRPr lang="ru-RU" sz="2800" dirty="0"/>
          </a:p>
        </p:txBody>
      </p:sp>
      <p:sp>
        <p:nvSpPr>
          <p:cNvPr id="3" name="Объект 2"/>
          <p:cNvSpPr>
            <a:spLocks noGrp="1"/>
          </p:cNvSpPr>
          <p:nvPr>
            <p:ph sz="half" idx="1"/>
          </p:nvPr>
        </p:nvSpPr>
        <p:spPr/>
        <p:txBody>
          <a:bodyPr>
            <a:normAutofit fontScale="85000" lnSpcReduction="10000"/>
          </a:bodyPr>
          <a:lstStyle/>
          <a:p>
            <a:pPr marL="0" indent="0" algn="ctr">
              <a:buNone/>
            </a:pPr>
            <a:r>
              <a:rPr lang="ru-RU" b="1" dirty="0"/>
              <a:t>Номинация «Изобразительное искусство»</a:t>
            </a:r>
          </a:p>
          <a:p>
            <a:pPr marL="0" indent="0" algn="ctr">
              <a:buNone/>
            </a:pPr>
            <a:r>
              <a:rPr lang="en-US" dirty="0" smtClean="0"/>
              <a:t>1</a:t>
            </a:r>
            <a:r>
              <a:rPr lang="ru-RU" dirty="0" smtClean="0"/>
              <a:t> </a:t>
            </a:r>
            <a:r>
              <a:rPr lang="ru-RU" dirty="0"/>
              <a:t>м</a:t>
            </a:r>
            <a:r>
              <a:rPr lang="ru-RU" dirty="0" smtClean="0"/>
              <a:t>есто </a:t>
            </a:r>
            <a:r>
              <a:rPr lang="ru-RU" dirty="0"/>
              <a:t>- Гарбузова Юлия, </a:t>
            </a:r>
            <a:r>
              <a:rPr lang="ru-RU" dirty="0" err="1"/>
              <a:t>Гуйга</a:t>
            </a:r>
            <a:r>
              <a:rPr lang="ru-RU" dirty="0"/>
              <a:t> Полина, Пысина Анастасия</a:t>
            </a:r>
          </a:p>
          <a:p>
            <a:pPr marL="0" indent="0" algn="ctr">
              <a:buNone/>
            </a:pPr>
            <a:r>
              <a:rPr lang="en-US" dirty="0" smtClean="0"/>
              <a:t>2 </a:t>
            </a:r>
            <a:r>
              <a:rPr lang="ru-RU" dirty="0" smtClean="0"/>
              <a:t>место </a:t>
            </a:r>
            <a:r>
              <a:rPr lang="ru-RU" dirty="0"/>
              <a:t>- Душка Полина, </a:t>
            </a:r>
            <a:r>
              <a:rPr lang="ru-RU" dirty="0" err="1"/>
              <a:t>Янчевский</a:t>
            </a:r>
            <a:r>
              <a:rPr lang="ru-RU" dirty="0"/>
              <a:t> Артём, </a:t>
            </a:r>
            <a:r>
              <a:rPr lang="ru-RU" dirty="0" err="1"/>
              <a:t>Осинская</a:t>
            </a:r>
            <a:r>
              <a:rPr lang="ru-RU" dirty="0"/>
              <a:t> Милана, Редина Маргарита, </a:t>
            </a:r>
            <a:r>
              <a:rPr lang="ru-RU" dirty="0" err="1"/>
              <a:t>Асташкевич</a:t>
            </a:r>
            <a:r>
              <a:rPr lang="ru-RU" dirty="0"/>
              <a:t> Анастасия, </a:t>
            </a:r>
            <a:r>
              <a:rPr lang="ru-RU" dirty="0" err="1"/>
              <a:t>Свитенко</a:t>
            </a:r>
            <a:r>
              <a:rPr lang="ru-RU" dirty="0"/>
              <a:t> Дарья, </a:t>
            </a:r>
            <a:r>
              <a:rPr lang="ru-RU" dirty="0" err="1"/>
              <a:t>Гудыменко</a:t>
            </a:r>
            <a:r>
              <a:rPr lang="ru-RU" dirty="0"/>
              <a:t> Алина</a:t>
            </a:r>
          </a:p>
          <a:p>
            <a:pPr marL="0" indent="0" algn="ctr">
              <a:buNone/>
            </a:pPr>
            <a:r>
              <a:rPr lang="en-US" dirty="0" smtClean="0"/>
              <a:t>3</a:t>
            </a:r>
            <a:r>
              <a:rPr lang="ru-RU" dirty="0" smtClean="0"/>
              <a:t> </a:t>
            </a:r>
            <a:r>
              <a:rPr lang="ru-RU" dirty="0"/>
              <a:t>место - Григорян </a:t>
            </a:r>
            <a:r>
              <a:rPr lang="ru-RU" dirty="0" smtClean="0"/>
              <a:t>Эллада</a:t>
            </a:r>
            <a:endParaRPr lang="ru-RU" dirty="0"/>
          </a:p>
          <a:p>
            <a:pPr marL="0" indent="0" algn="ctr">
              <a:buNone/>
            </a:pPr>
            <a:r>
              <a:rPr lang="ru-RU" b="1" dirty="0"/>
              <a:t>Номинация «Пасхальная композиция»</a:t>
            </a:r>
          </a:p>
          <a:p>
            <a:pPr marL="0" indent="0" algn="ctr">
              <a:buNone/>
            </a:pPr>
            <a:r>
              <a:rPr lang="en-US" dirty="0" smtClean="0"/>
              <a:t>1 </a:t>
            </a:r>
            <a:r>
              <a:rPr lang="ru-RU" dirty="0" smtClean="0"/>
              <a:t>место </a:t>
            </a:r>
            <a:r>
              <a:rPr lang="ru-RU" dirty="0"/>
              <a:t>- </a:t>
            </a:r>
            <a:r>
              <a:rPr lang="ru-RU" dirty="0" err="1"/>
              <a:t>Гуйга</a:t>
            </a:r>
            <a:r>
              <a:rPr lang="ru-RU" dirty="0"/>
              <a:t> Полина, </a:t>
            </a:r>
            <a:r>
              <a:rPr lang="ru-RU" dirty="0" err="1"/>
              <a:t>Лабковская</a:t>
            </a:r>
            <a:r>
              <a:rPr lang="ru-RU" dirty="0"/>
              <a:t> Анна</a:t>
            </a:r>
          </a:p>
          <a:p>
            <a:pPr marL="0" indent="0" algn="ctr">
              <a:buNone/>
            </a:pPr>
            <a:r>
              <a:rPr lang="en-US" dirty="0" smtClean="0"/>
              <a:t>2 </a:t>
            </a:r>
            <a:r>
              <a:rPr lang="ru-RU" dirty="0" smtClean="0"/>
              <a:t>место </a:t>
            </a:r>
            <a:r>
              <a:rPr lang="ru-RU" dirty="0"/>
              <a:t>- </a:t>
            </a:r>
            <a:r>
              <a:rPr lang="ru-RU" dirty="0" err="1"/>
              <a:t>Мякотина</a:t>
            </a:r>
            <a:r>
              <a:rPr lang="ru-RU" dirty="0"/>
              <a:t> Милана, Деменкова Мария</a:t>
            </a:r>
          </a:p>
          <a:p>
            <a:pPr marL="0" indent="0" algn="ctr">
              <a:buNone/>
            </a:pPr>
            <a:r>
              <a:rPr lang="ru-RU" b="1" dirty="0" smtClean="0"/>
              <a:t>Номинация </a:t>
            </a:r>
            <a:r>
              <a:rPr lang="ru-RU" b="1" dirty="0"/>
              <a:t>«Пасхальное яйцо</a:t>
            </a:r>
            <a:r>
              <a:rPr lang="ru-RU" b="1" dirty="0" smtClean="0"/>
              <a:t>»</a:t>
            </a:r>
            <a:endParaRPr lang="ru-RU" b="1" dirty="0"/>
          </a:p>
          <a:p>
            <a:pPr marL="0" indent="0" algn="ctr">
              <a:buNone/>
            </a:pPr>
            <a:r>
              <a:rPr lang="en-US" dirty="0" smtClean="0"/>
              <a:t>2 </a:t>
            </a:r>
            <a:r>
              <a:rPr lang="ru-RU" dirty="0" smtClean="0"/>
              <a:t>место </a:t>
            </a:r>
            <a:r>
              <a:rPr lang="ru-RU" dirty="0"/>
              <a:t>- </a:t>
            </a:r>
            <a:r>
              <a:rPr lang="ru-RU" dirty="0" err="1"/>
              <a:t>Тукаева</a:t>
            </a:r>
            <a:r>
              <a:rPr lang="ru-RU" dirty="0"/>
              <a:t> Полина</a:t>
            </a:r>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18238" y="2006204"/>
            <a:ext cx="4937125" cy="3702843"/>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472965" y="357352"/>
            <a:ext cx="11950261" cy="1739295"/>
          </a:xfrm>
        </p:spPr>
        <p:txBody>
          <a:bodyPr>
            <a:noAutofit/>
          </a:bodyPr>
          <a:lstStyle/>
          <a:p>
            <a:pPr marL="1471295" lvl="8" indent="0" algn="ctr">
              <a:lnSpc>
                <a:spcPct val="100000"/>
              </a:lnSpc>
              <a:spcBef>
                <a:spcPts val="0"/>
              </a:spcBef>
              <a:spcAft>
                <a:spcPts val="0"/>
              </a:spcAft>
              <a:buNone/>
            </a:pPr>
            <a:r>
              <a:rPr lang="ru-RU" sz="2400" dirty="0"/>
              <a:t>Команда Станции юных техников </a:t>
            </a:r>
            <a:r>
              <a:rPr lang="ru-RU" sz="2400" dirty="0" smtClean="0"/>
              <a:t>под руководством </a:t>
            </a:r>
            <a:endParaRPr lang="ru-RU" sz="2400" dirty="0" smtClean="0"/>
          </a:p>
          <a:p>
            <a:pPr marL="1471295" lvl="8" indent="0" algn="ctr">
              <a:lnSpc>
                <a:spcPct val="100000"/>
              </a:lnSpc>
              <a:spcBef>
                <a:spcPts val="0"/>
              </a:spcBef>
              <a:spcAft>
                <a:spcPts val="0"/>
              </a:spcAft>
              <a:buNone/>
            </a:pPr>
            <a:r>
              <a:rPr lang="ru-RU" sz="2400" dirty="0" err="1" smtClean="0"/>
              <a:t>Смольяновой</a:t>
            </a:r>
            <a:r>
              <a:rPr lang="ru-RU" sz="2400" dirty="0" smtClean="0"/>
              <a:t> </a:t>
            </a:r>
            <a:r>
              <a:rPr lang="ru-RU" sz="2400" dirty="0" smtClean="0"/>
              <a:t>Екатерины Сергеевна </a:t>
            </a:r>
            <a:endParaRPr lang="ru-RU" sz="2400" dirty="0" smtClean="0"/>
          </a:p>
          <a:p>
            <a:pPr marL="1471295" lvl="8" indent="0" algn="ctr">
              <a:lnSpc>
                <a:spcPct val="100000"/>
              </a:lnSpc>
              <a:spcBef>
                <a:spcPts val="0"/>
              </a:spcBef>
              <a:spcAft>
                <a:spcPts val="0"/>
              </a:spcAft>
              <a:buNone/>
            </a:pPr>
            <a:r>
              <a:rPr lang="ru-RU" sz="2400" dirty="0" smtClean="0"/>
              <a:t>завоевала </a:t>
            </a:r>
            <a:r>
              <a:rPr lang="ru-RU" sz="2400" dirty="0"/>
              <a:t>2 место на городском конкурсе юных инспекторов движения </a:t>
            </a:r>
            <a:r>
              <a:rPr lang="ru-RU" sz="2400" dirty="0" smtClean="0"/>
              <a:t>"</a:t>
            </a:r>
            <a:r>
              <a:rPr lang="ru-RU" sz="2400" dirty="0"/>
              <a:t>Безопасное колесо"</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8620" y="2096647"/>
            <a:ext cx="4729656" cy="405715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86770" y="74623"/>
            <a:ext cx="10058400" cy="1214846"/>
          </a:xfrm>
        </p:spPr>
        <p:txBody>
          <a:bodyPr>
            <a:noAutofit/>
          </a:bodyPr>
          <a:lstStyle/>
          <a:p>
            <a:pPr algn="ctr"/>
            <a:r>
              <a:rPr lang="ru-RU" sz="3200" b="1" dirty="0" smtClean="0"/>
              <a:t>Открытые соревнования </a:t>
            </a:r>
            <a:r>
              <a:rPr lang="ru-RU" sz="3200" b="1" dirty="0"/>
              <a:t>по робототехнике "</a:t>
            </a:r>
            <a:r>
              <a:rPr lang="ru-RU" sz="3200" b="1" dirty="0" err="1"/>
              <a:t>Робо</a:t>
            </a:r>
            <a:r>
              <a:rPr lang="ru-RU" sz="3200" b="1" dirty="0"/>
              <a:t>-сумо"!</a:t>
            </a:r>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61848" y="1454687"/>
            <a:ext cx="6333534" cy="4750151"/>
          </a:xfrm>
        </p:spPr>
      </p:pic>
      <p:sp>
        <p:nvSpPr>
          <p:cNvPr id="4" name="Объект 3"/>
          <p:cNvSpPr>
            <a:spLocks noGrp="1"/>
          </p:cNvSpPr>
          <p:nvPr>
            <p:ph sz="half" idx="2"/>
          </p:nvPr>
        </p:nvSpPr>
        <p:spPr>
          <a:xfrm>
            <a:off x="7594775" y="2325301"/>
            <a:ext cx="4071708" cy="3419948"/>
          </a:xfrm>
        </p:spPr>
        <p:txBody>
          <a:bodyPr/>
          <a:lstStyle/>
          <a:p>
            <a:pPr algn="ctr"/>
            <a:r>
              <a:rPr lang="ru-RU" dirty="0" smtClean="0"/>
              <a:t>Команда </a:t>
            </a:r>
            <a:r>
              <a:rPr lang="ru-RU" dirty="0"/>
              <a:t>МАУДО СЮТ по руководством Федченко Владимира </a:t>
            </a:r>
            <a:r>
              <a:rPr lang="ru-RU" dirty="0" smtClean="0"/>
              <a:t>Сергеевича стала победителем </a:t>
            </a:r>
            <a:r>
              <a:rPr lang="ru-RU" dirty="0"/>
              <a:t>открытых соревнований по робототехнике </a:t>
            </a:r>
            <a:r>
              <a:rPr lang="ru-RU" dirty="0" smtClean="0"/>
              <a:t>«</a:t>
            </a:r>
            <a:r>
              <a:rPr lang="ru-RU" dirty="0" err="1" smtClean="0"/>
              <a:t>Робо</a:t>
            </a:r>
            <a:r>
              <a:rPr lang="ru-RU" dirty="0" smtClean="0"/>
              <a:t>-сумо»</a:t>
            </a:r>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000" dirty="0" smtClean="0"/>
              <a:t>Летний оздоровительный лагерь с дневным пребыванием детей МАУДО СЮТ</a:t>
            </a:r>
            <a:endParaRPr lang="ru-RU" sz="4000" dirty="0"/>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66039" y="2003469"/>
            <a:ext cx="4938712" cy="3707892"/>
          </a:xfrm>
        </p:spPr>
      </p:pic>
      <p:sp>
        <p:nvSpPr>
          <p:cNvPr id="4" name="Объект 3"/>
          <p:cNvSpPr>
            <a:spLocks noGrp="1"/>
          </p:cNvSpPr>
          <p:nvPr>
            <p:ph sz="half" idx="2"/>
          </p:nvPr>
        </p:nvSpPr>
        <p:spPr/>
        <p:txBody>
          <a:bodyPr/>
          <a:lstStyle/>
          <a:p>
            <a:r>
              <a:rPr lang="ru-RU" dirty="0" smtClean="0"/>
              <a:t>Ежегодно на базе МАУДО СЮТ проходит смена летнего лагеря с дневным пребыванием детей, в рамках которого дети посещаются музеи, галереи, зоопарк, участвуют в мастер-классах, акциях и мероприятиях различных направлений.</a:t>
            </a:r>
            <a:endParaRPr lang="ru-RU" dirty="0"/>
          </a:p>
        </p:txBody>
      </p:sp>
      <p:pic>
        <p:nvPicPr>
          <p:cNvPr id="8" name="Рисунок 7"/>
          <p:cNvPicPr>
            <a:picLocks noChangeAspect="1"/>
          </p:cNvPicPr>
          <p:nvPr/>
        </p:nvPicPr>
        <p:blipFill>
          <a:blip r:embed="rId3"/>
          <a:stretch>
            <a:fillRect/>
          </a:stretch>
        </p:blipFill>
        <p:spPr>
          <a:xfrm>
            <a:off x="6937096" y="3670729"/>
            <a:ext cx="3499407" cy="2627604"/>
          </a:xfrm>
          <a:prstGeom prst="rect">
            <a:avLst/>
          </a:prstGeom>
        </p:spPr>
      </p:pic>
    </p:spTree>
    <p:extLst>
      <p:ext uri="{BB962C8B-B14F-4D97-AF65-F5344CB8AC3E}">
        <p14:creationId xmlns:p14="http://schemas.microsoft.com/office/powerpoint/2010/main" val="40481961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51068" y="0"/>
            <a:ext cx="10058400" cy="1450757"/>
          </a:xfrm>
        </p:spPr>
        <p:txBody>
          <a:bodyPr>
            <a:normAutofit fontScale="90000"/>
          </a:bodyPr>
          <a:lstStyle/>
          <a:p>
            <a:pPr algn="ctr"/>
            <a:r>
              <a:rPr lang="ru-RU" sz="4000" b="1" dirty="0"/>
              <a:t>Ц</a:t>
            </a:r>
            <a:r>
              <a:rPr lang="ru-RU" sz="4000" b="1" dirty="0" smtClean="0"/>
              <a:t>ентр </a:t>
            </a:r>
            <a:r>
              <a:rPr lang="ru-RU" sz="4000" b="1" dirty="0"/>
              <a:t>отдыха и оздоровления детей и </a:t>
            </a:r>
            <a:r>
              <a:rPr lang="ru-RU" sz="4000" b="1" dirty="0" smtClean="0"/>
              <a:t>подростков Станции юных техников г. Ладушкин</a:t>
            </a:r>
            <a:endParaRPr lang="ru-RU" sz="4000" b="1" dirty="0"/>
          </a:p>
        </p:txBody>
      </p:sp>
      <p:sp>
        <p:nvSpPr>
          <p:cNvPr id="4" name="Объект 3"/>
          <p:cNvSpPr>
            <a:spLocks noGrp="1"/>
          </p:cNvSpPr>
          <p:nvPr>
            <p:ph sz="half" idx="2"/>
          </p:nvPr>
        </p:nvSpPr>
        <p:spPr>
          <a:xfrm>
            <a:off x="7015470" y="914766"/>
            <a:ext cx="4937760" cy="4023360"/>
          </a:xfrm>
        </p:spPr>
        <p:txBody>
          <a:bodyPr/>
          <a:lstStyle/>
          <a:p>
            <a:endParaRPr lang="ru-RU" dirty="0" smtClean="0"/>
          </a:p>
          <a:p>
            <a:pPr algn="ctr"/>
            <a:endParaRPr lang="ru-RU" dirty="0"/>
          </a:p>
          <a:p>
            <a:pPr algn="ctr"/>
            <a:r>
              <a:rPr lang="ru-RU" sz="2400" dirty="0" smtClean="0"/>
              <a:t>В загородном детском </a:t>
            </a:r>
            <a:r>
              <a:rPr lang="ru-RU" sz="2400" dirty="0" smtClean="0"/>
              <a:t>Центре </a:t>
            </a:r>
            <a:r>
              <a:rPr lang="ru-RU" sz="2400" dirty="0"/>
              <a:t>отдыха и оздоровления детей и </a:t>
            </a:r>
            <a:r>
              <a:rPr lang="ru-RU" sz="2400" dirty="0" smtClean="0"/>
              <a:t>подростков ежегодно проходят четыре оздоровительные смены в период летних каникул длительностью 21 день и одна оздоровительная смена длительностью 7 дней в период осенних каникул.</a:t>
            </a:r>
            <a:endParaRPr lang="ru-RU" sz="2400" dirty="0"/>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696" y="1575994"/>
            <a:ext cx="6328774" cy="4746581"/>
          </a:xfrm>
          <a:prstGeom prst="rect">
            <a:avLst/>
          </a:prstGeom>
        </p:spPr>
      </p:pic>
    </p:spTree>
    <p:extLst>
      <p:ext uri="{BB962C8B-B14F-4D97-AF65-F5344CB8AC3E}">
        <p14:creationId xmlns:p14="http://schemas.microsoft.com/office/powerpoint/2010/main" val="123964364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96406" y="262697"/>
            <a:ext cx="5749962" cy="1450757"/>
          </a:xfrm>
        </p:spPr>
        <p:txBody>
          <a:bodyPr>
            <a:normAutofit/>
          </a:bodyPr>
          <a:lstStyle/>
          <a:p>
            <a:pPr algn="ctr"/>
            <a:r>
              <a:rPr lang="ru-RU" b="1" dirty="0" smtClean="0"/>
              <a:t>Школа </a:t>
            </a:r>
            <a:r>
              <a:rPr lang="ru-RU" b="1" dirty="0"/>
              <a:t>«Безопасность в Движении»</a:t>
            </a:r>
          </a:p>
        </p:txBody>
      </p:sp>
      <p:pic>
        <p:nvPicPr>
          <p:cNvPr id="5" name="Объект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56300" y="3867506"/>
            <a:ext cx="3660739" cy="2525338"/>
          </a:xfrm>
        </p:spPr>
      </p:pic>
      <p:sp>
        <p:nvSpPr>
          <p:cNvPr id="4" name="Объект 3"/>
          <p:cNvSpPr>
            <a:spLocks noGrp="1"/>
          </p:cNvSpPr>
          <p:nvPr>
            <p:ph sz="quarter" idx="4"/>
          </p:nvPr>
        </p:nvSpPr>
        <p:spPr>
          <a:xfrm>
            <a:off x="7100046" y="2224126"/>
            <a:ext cx="4550485" cy="3286760"/>
          </a:xfrm>
        </p:spPr>
        <p:txBody>
          <a:bodyPr>
            <a:normAutofit/>
          </a:bodyPr>
          <a:lstStyle/>
          <a:p>
            <a:pPr algn="ctr"/>
            <a:r>
              <a:rPr lang="ru-RU" sz="2400" dirty="0" smtClean="0"/>
              <a:t>1 февраля 2024 года </a:t>
            </a:r>
            <a:r>
              <a:rPr lang="ru-RU" sz="2400" dirty="0"/>
              <a:t>на базе Станции юных техников состоялось торжественное открытие проекта «Школа «Безопасность в Движении». В очном формате школы </a:t>
            </a:r>
            <a:r>
              <a:rPr lang="ru-RU" sz="2400" dirty="0" smtClean="0"/>
              <a:t>работают </a:t>
            </a:r>
            <a:r>
              <a:rPr lang="ru-RU" sz="2400" dirty="0"/>
              <a:t>только в 12 городах России, среди которых </a:t>
            </a:r>
            <a:r>
              <a:rPr lang="ru-RU" sz="2400" dirty="0" smtClean="0"/>
              <a:t>город Калининград</a:t>
            </a:r>
            <a:r>
              <a:rPr lang="ru-RU" sz="2400" dirty="0"/>
              <a:t>.</a:t>
            </a: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271" y="262697"/>
            <a:ext cx="5182799" cy="3453850"/>
          </a:xfrm>
          <a:prstGeom prst="rect">
            <a:avLst/>
          </a:prstGeom>
        </p:spPr>
      </p:pic>
    </p:spTree>
    <p:extLst>
      <p:ext uri="{BB962C8B-B14F-4D97-AF65-F5344CB8AC3E}">
        <p14:creationId xmlns:p14="http://schemas.microsoft.com/office/powerpoint/2010/main" val="20428267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05796" y="128948"/>
            <a:ext cx="10058400" cy="1450757"/>
          </a:xfrm>
        </p:spPr>
        <p:txBody>
          <a:bodyPr>
            <a:normAutofit/>
          </a:bodyPr>
          <a:lstStyle/>
          <a:p>
            <a:pPr algn="ctr"/>
            <a:r>
              <a:rPr lang="ru-RU" b="1" dirty="0" smtClean="0"/>
              <a:t>«</a:t>
            </a:r>
            <a:r>
              <a:rPr lang="ru-RU" b="1" dirty="0" err="1" smtClean="0"/>
              <a:t>АвтоЯнтарьГрад</a:t>
            </a:r>
            <a:r>
              <a:rPr lang="ru-RU" b="1" dirty="0" smtClean="0"/>
              <a:t>»</a:t>
            </a:r>
            <a:endParaRPr lang="ru-RU" b="1" dirty="0"/>
          </a:p>
        </p:txBody>
      </p:sp>
      <p:sp>
        <p:nvSpPr>
          <p:cNvPr id="4" name="Объект 3"/>
          <p:cNvSpPr>
            <a:spLocks noGrp="1"/>
          </p:cNvSpPr>
          <p:nvPr>
            <p:ph sz="quarter" idx="4"/>
          </p:nvPr>
        </p:nvSpPr>
        <p:spPr>
          <a:xfrm>
            <a:off x="6680500" y="2136544"/>
            <a:ext cx="4937760" cy="3286760"/>
          </a:xfrm>
        </p:spPr>
        <p:txBody>
          <a:bodyPr>
            <a:noAutofit/>
          </a:bodyPr>
          <a:lstStyle/>
          <a:p>
            <a:pPr algn="ctr"/>
            <a:r>
              <a:rPr lang="ru-RU" sz="2400" dirty="0" smtClean="0"/>
              <a:t>3 мая 2024 года на </a:t>
            </a:r>
            <a:r>
              <a:rPr lang="ru-RU" sz="2400" dirty="0"/>
              <a:t>базе Станции юных техников открыли </a:t>
            </a:r>
            <a:r>
              <a:rPr lang="ru-RU" sz="2400" dirty="0" smtClean="0"/>
              <a:t>детский </a:t>
            </a:r>
            <a:r>
              <a:rPr lang="ru-RU" sz="2400" dirty="0"/>
              <a:t>учебный центр по безопасности дорожного движения «АВТО*ЯНТАРЬ*ГРАД».</a:t>
            </a:r>
            <a:br>
              <a:rPr lang="ru-RU" sz="2400" dirty="0"/>
            </a:br>
            <a:r>
              <a:rPr lang="ru-RU" sz="2400" dirty="0"/>
              <a:t/>
            </a:r>
            <a:br>
              <a:rPr lang="ru-RU" sz="2400" dirty="0"/>
            </a:br>
            <a:r>
              <a:rPr lang="ru-RU" sz="2400" dirty="0" smtClean="0"/>
              <a:t>В </a:t>
            </a:r>
            <a:r>
              <a:rPr lang="ru-RU" sz="2400" dirty="0"/>
              <a:t>новом </a:t>
            </a:r>
            <a:r>
              <a:rPr lang="ru-RU" sz="2400" dirty="0" err="1"/>
              <a:t>автогородке</a:t>
            </a:r>
            <a:r>
              <a:rPr lang="ru-RU" sz="2400" dirty="0"/>
              <a:t> ребята в игровой форме </a:t>
            </a:r>
            <a:r>
              <a:rPr lang="ru-RU" sz="2400" dirty="0" smtClean="0"/>
              <a:t>могут отрабатывать </a:t>
            </a:r>
            <a:r>
              <a:rPr lang="ru-RU" sz="2400" dirty="0"/>
              <a:t>своё поведение на </a:t>
            </a:r>
            <a:r>
              <a:rPr lang="ru-RU" sz="2400" dirty="0" smtClean="0"/>
              <a:t>дорогах совместно с педагогами станции, а также сотрудниками ГИБДД.</a:t>
            </a:r>
            <a:endParaRPr lang="ru-RU" sz="2400" dirty="0"/>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06825" y="220212"/>
            <a:ext cx="5172916" cy="3447264"/>
          </a:xfrm>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1675" y="3779924"/>
            <a:ext cx="4268255" cy="2844391"/>
          </a:xfrm>
          <a:prstGeom prst="rect">
            <a:avLst/>
          </a:prstGeom>
        </p:spPr>
      </p:pic>
    </p:spTree>
    <p:extLst>
      <p:ext uri="{BB962C8B-B14F-4D97-AF65-F5344CB8AC3E}">
        <p14:creationId xmlns:p14="http://schemas.microsoft.com/office/powerpoint/2010/main" val="26118536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58643" y="386366"/>
            <a:ext cx="10058400" cy="797202"/>
          </a:xfrm>
        </p:spPr>
        <p:txBody>
          <a:bodyPr>
            <a:normAutofit/>
          </a:bodyPr>
          <a:lstStyle/>
          <a:p>
            <a:pPr algn="ctr"/>
            <a:r>
              <a:rPr lang="ru-RU" sz="4400" b="1" dirty="0" smtClean="0"/>
              <a:t>МУНИЦИПАЛЬНАЯ ОПОРНАЯ ПЛОЩАДКА</a:t>
            </a:r>
            <a:endParaRPr lang="ru-RU" sz="4400" b="1" dirty="0"/>
          </a:p>
        </p:txBody>
      </p:sp>
      <p:sp>
        <p:nvSpPr>
          <p:cNvPr id="3" name="Объект 2"/>
          <p:cNvSpPr>
            <a:spLocks noGrp="1"/>
          </p:cNvSpPr>
          <p:nvPr>
            <p:ph sz="half" idx="1"/>
          </p:nvPr>
        </p:nvSpPr>
        <p:spPr>
          <a:xfrm>
            <a:off x="367862" y="1271752"/>
            <a:ext cx="11503405" cy="1797269"/>
          </a:xfrm>
        </p:spPr>
        <p:txBody>
          <a:bodyPr>
            <a:noAutofit/>
          </a:bodyPr>
          <a:lstStyle/>
          <a:p>
            <a:pPr>
              <a:lnSpc>
                <a:spcPct val="100000"/>
              </a:lnSpc>
              <a:spcBef>
                <a:spcPts val="0"/>
              </a:spcBef>
              <a:spcAft>
                <a:spcPts val="0"/>
              </a:spcAft>
            </a:pPr>
            <a:r>
              <a:rPr lang="ru-RU" sz="1400" dirty="0" smtClean="0"/>
              <a:t>В рамках Муниципальной опорной площадки на базе Станции юных техников были организованы различные мероприятия:</a:t>
            </a:r>
          </a:p>
          <a:p>
            <a:pPr>
              <a:lnSpc>
                <a:spcPct val="100000"/>
              </a:lnSpc>
              <a:spcBef>
                <a:spcPts val="0"/>
              </a:spcBef>
              <a:spcAft>
                <a:spcPts val="0"/>
              </a:spcAft>
              <a:buFont typeface="Arial" panose="020B0604020202020204" pitchFamily="34" charset="0"/>
              <a:buChar char="•"/>
            </a:pPr>
            <a:r>
              <a:rPr lang="ru-RU" sz="1400" dirty="0" smtClean="0"/>
              <a:t>Выставка детский работ, посвященная дню Космонавтики;</a:t>
            </a:r>
          </a:p>
          <a:p>
            <a:pPr>
              <a:lnSpc>
                <a:spcPct val="100000"/>
              </a:lnSpc>
              <a:spcBef>
                <a:spcPts val="0"/>
              </a:spcBef>
              <a:spcAft>
                <a:spcPts val="0"/>
              </a:spcAft>
              <a:buFont typeface="Arial" panose="020B0604020202020204" pitchFamily="34" charset="0"/>
              <a:buChar char="•"/>
            </a:pPr>
            <a:r>
              <a:rPr lang="ru-RU" sz="1400" dirty="0" smtClean="0"/>
              <a:t>Экологические акции в рамках Весенней недели добра;</a:t>
            </a:r>
          </a:p>
          <a:p>
            <a:pPr>
              <a:lnSpc>
                <a:spcPct val="100000"/>
              </a:lnSpc>
              <a:spcBef>
                <a:spcPts val="0"/>
              </a:spcBef>
              <a:spcAft>
                <a:spcPts val="0"/>
              </a:spcAft>
              <a:buFont typeface="Arial" panose="020B0604020202020204" pitchFamily="34" charset="0"/>
              <a:buChar char="•"/>
            </a:pPr>
            <a:r>
              <a:rPr lang="ru-RU" sz="1400" dirty="0" smtClean="0"/>
              <a:t>Конкурс детского рисунка, посвященный празднованию Дня народного единства;</a:t>
            </a:r>
          </a:p>
          <a:p>
            <a:pPr>
              <a:lnSpc>
                <a:spcPct val="100000"/>
              </a:lnSpc>
              <a:spcBef>
                <a:spcPts val="0"/>
              </a:spcBef>
              <a:spcAft>
                <a:spcPts val="0"/>
              </a:spcAft>
              <a:buFont typeface="Arial" panose="020B0604020202020204" pitchFamily="34" charset="0"/>
              <a:buChar char="•"/>
            </a:pPr>
            <a:r>
              <a:rPr lang="ru-RU" sz="1400" dirty="0" smtClean="0"/>
              <a:t>Конкурс-выставка военной техники, приуроченный к празднованию Дня защитника Отечества;</a:t>
            </a:r>
          </a:p>
          <a:p>
            <a:pPr>
              <a:lnSpc>
                <a:spcPct val="100000"/>
              </a:lnSpc>
              <a:spcBef>
                <a:spcPts val="0"/>
              </a:spcBef>
              <a:spcAft>
                <a:spcPts val="0"/>
              </a:spcAft>
              <a:buFont typeface="Arial" panose="020B0604020202020204" pitchFamily="34" charset="0"/>
              <a:buChar char="•"/>
            </a:pPr>
            <a:r>
              <a:rPr lang="ru-RU" sz="1400" dirty="0" smtClean="0"/>
              <a:t>Уроки Мужества, приуроченные ко Дню защитника Отечества;</a:t>
            </a:r>
          </a:p>
          <a:p>
            <a:pPr>
              <a:lnSpc>
                <a:spcPct val="100000"/>
              </a:lnSpc>
              <a:spcBef>
                <a:spcPts val="0"/>
              </a:spcBef>
              <a:spcAft>
                <a:spcPts val="0"/>
              </a:spcAft>
              <a:buFont typeface="Arial" panose="020B0604020202020204" pitchFamily="34" charset="0"/>
              <a:buChar char="•"/>
            </a:pPr>
            <a:r>
              <a:rPr lang="ru-RU" sz="1400" dirty="0" smtClean="0"/>
              <a:t>Выставка детских работ «Мы помним», посвященная празднованию 79ой годовщины Победы в ВОВ.;</a:t>
            </a:r>
          </a:p>
          <a:p>
            <a:pPr>
              <a:lnSpc>
                <a:spcPct val="100000"/>
              </a:lnSpc>
              <a:spcBef>
                <a:spcPts val="0"/>
              </a:spcBef>
              <a:spcAft>
                <a:spcPts val="0"/>
              </a:spcAft>
              <a:buFont typeface="Arial" panose="020B0604020202020204" pitchFamily="34" charset="0"/>
              <a:buChar char="•"/>
            </a:pPr>
            <a:r>
              <a:rPr lang="ru-RU" sz="1400" dirty="0" smtClean="0"/>
              <a:t>Проектная деятельность в течение учебного года.</a:t>
            </a:r>
          </a:p>
        </p:txBody>
      </p:sp>
      <p:pic>
        <p:nvPicPr>
          <p:cNvPr id="6" name="Объект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04373" y="3342671"/>
            <a:ext cx="3566894" cy="2675170"/>
          </a:xfr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862" y="3501349"/>
            <a:ext cx="3503450" cy="2627587"/>
          </a:xfrm>
          <a:prstGeom prst="rect">
            <a:avLst/>
          </a:prstGeom>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8651" y="3231576"/>
            <a:ext cx="3858383" cy="28973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156754"/>
            <a:ext cx="10058400" cy="1346254"/>
          </a:xfrm>
        </p:spPr>
        <p:txBody>
          <a:bodyPr>
            <a:noAutofit/>
          </a:bodyPr>
          <a:lstStyle/>
          <a:p>
            <a:pPr algn="ctr"/>
            <a:r>
              <a:rPr lang="ru-RU" sz="2400" dirty="0"/>
              <a:t>Сотрудники Госавтоинспекции и ПДН совместно с педагогами МАУДО Станция юных техников </a:t>
            </a:r>
            <a:r>
              <a:rPr lang="ru-RU" sz="2400" dirty="0" smtClean="0"/>
              <a:t>проводят </a:t>
            </a:r>
            <a:r>
              <a:rPr lang="ru-RU" sz="2400" dirty="0"/>
              <a:t>занятия для </a:t>
            </a:r>
            <a:r>
              <a:rPr lang="ru-RU" sz="2400" dirty="0" smtClean="0"/>
              <a:t>школ и детских садов Калининграда и Калининградской области в течение всего учебного года на </a:t>
            </a:r>
            <a:r>
              <a:rPr lang="ru-RU" sz="2400" dirty="0"/>
              <a:t>базе мобильного комплекса "Лаборатория безопасности".</a:t>
            </a:r>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6963" y="2003679"/>
            <a:ext cx="4938712" cy="3707892"/>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2006204"/>
            <a:ext cx="4937125" cy="3702843"/>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99244"/>
            <a:ext cx="10058400" cy="1081825"/>
          </a:xfrm>
        </p:spPr>
        <p:txBody>
          <a:bodyPr>
            <a:normAutofit fontScale="90000"/>
          </a:bodyPr>
          <a:lstStyle/>
          <a:p>
            <a:pPr algn="ctr"/>
            <a:r>
              <a:rPr lang="ru-RU" sz="4400" b="1" dirty="0" smtClean="0"/>
              <a:t>УЧАСТИЕ В АКЦИЯХ, ФЛЕШМОБАХ И РАДИОПЕРЕДАЧАХ ПО ПРОПАГАНДЕ БДД</a:t>
            </a:r>
            <a:endParaRPr lang="ru-RU" sz="4400" b="1" dirty="0"/>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6963" y="2003679"/>
            <a:ext cx="4938712" cy="3707892"/>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18238" y="1957468"/>
            <a:ext cx="4937125" cy="3800314"/>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399244"/>
            <a:ext cx="10058400" cy="1081825"/>
          </a:xfrm>
        </p:spPr>
        <p:txBody>
          <a:bodyPr>
            <a:noAutofit/>
          </a:bodyPr>
          <a:lstStyle/>
          <a:p>
            <a:pPr algn="ctr"/>
            <a:r>
              <a:rPr lang="ru-RU" sz="2400" b="1" dirty="0"/>
              <a:t>Патриотическая акция "Посылка </a:t>
            </a:r>
            <a:r>
              <a:rPr lang="ru-RU" sz="2400" b="1" dirty="0" smtClean="0"/>
              <a:t>солдату«, </a:t>
            </a:r>
            <a:r>
              <a:rPr lang="ru-RU" sz="2400" b="1" dirty="0" smtClean="0"/>
              <a:t>организованная </a:t>
            </a:r>
            <a:r>
              <a:rPr lang="ru-RU" sz="2400" b="1" dirty="0"/>
              <a:t>инициативной молодёжью нашего города при содействии городского штаба взаимопомощи #МЫВМЕСТЕ и некоммерческого благотворительного фонда «Ценность жизни»</a:t>
            </a:r>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57797" y="1846263"/>
            <a:ext cx="3017043" cy="4022725"/>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75438" y="1846263"/>
            <a:ext cx="4022725" cy="4022725"/>
          </a:xfrm>
        </p:spPr>
      </p:pic>
    </p:spTree>
    <p:extLst>
      <p:ext uri="{BB962C8B-B14F-4D97-AF65-F5344CB8AC3E}">
        <p14:creationId xmlns:p14="http://schemas.microsoft.com/office/powerpoint/2010/main" val="410773486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97280" y="0"/>
            <a:ext cx="10058400" cy="1996966"/>
          </a:xfrm>
        </p:spPr>
        <p:txBody>
          <a:bodyPr>
            <a:noAutofit/>
          </a:bodyPr>
          <a:lstStyle/>
          <a:p>
            <a:pPr algn="ctr"/>
            <a:r>
              <a:rPr lang="ru-RU" sz="4400" b="1" dirty="0" smtClean="0"/>
              <a:t>УЧАСТИЕ ПЕДАГОГОВ СТАНЦИИ ЮНЫХ ТЕХНИКОВ В РАЗЛИЧНЫХ МАССОВЫХ МЕРОПРИЯТИЯХ</a:t>
            </a:r>
            <a:endParaRPr lang="ru-RU" sz="4400" b="1" dirty="0"/>
          </a:p>
        </p:txBody>
      </p:sp>
      <p:sp>
        <p:nvSpPr>
          <p:cNvPr id="3" name="Объект 2"/>
          <p:cNvSpPr>
            <a:spLocks noGrp="1"/>
          </p:cNvSpPr>
          <p:nvPr>
            <p:ph sz="half" idx="1"/>
          </p:nvPr>
        </p:nvSpPr>
        <p:spPr>
          <a:xfrm>
            <a:off x="1370549" y="2123653"/>
            <a:ext cx="4410141" cy="3762140"/>
          </a:xfrm>
        </p:spPr>
        <p:txBody>
          <a:bodyPr/>
          <a:lstStyle/>
          <a:p>
            <a:pPr algn="ctr"/>
            <a:r>
              <a:rPr lang="ru-RU" dirty="0"/>
              <a:t>Председатель Президиума Калининградской региональной общественной организации ветеранов ОВД Александр Козаченко поздравил педагога дополнительного образования Станции юных техников, пенсионера МВД, Евгению </a:t>
            </a:r>
            <a:r>
              <a:rPr lang="ru-RU" dirty="0" err="1"/>
              <a:t>Наумчук</a:t>
            </a:r>
            <a:r>
              <a:rPr lang="ru-RU" dirty="0"/>
              <a:t> с профессиональным праздником и наградил медалью "За патриотическое воспитание подрастающего поколения".</a:t>
            </a:r>
          </a:p>
        </p:txBody>
      </p:sp>
      <p:pic>
        <p:nvPicPr>
          <p:cNvPr id="6" name="Объект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44058" y="2123653"/>
            <a:ext cx="5280079" cy="3753806"/>
          </a:xfr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5749" y="651641"/>
            <a:ext cx="10058400" cy="994396"/>
          </a:xfrm>
        </p:spPr>
        <p:txBody>
          <a:bodyPr>
            <a:noAutofit/>
          </a:bodyPr>
          <a:lstStyle/>
          <a:p>
            <a:pPr algn="ctr"/>
            <a:r>
              <a:rPr lang="ru-RU" sz="2400" dirty="0"/>
              <a:t>20 сентября 2024 года в Колонном зале Дома Союзов подведены итоги XI Всероссийская ежегодная конференция «Юные техники и изобретатели</a:t>
            </a:r>
            <a:r>
              <a:rPr lang="ru-RU" sz="2400" dirty="0" smtClean="0"/>
              <a:t>».</a:t>
            </a:r>
            <a:r>
              <a:rPr lang="ru-RU" sz="2400" dirty="0"/>
              <a:t/>
            </a:r>
            <a:br>
              <a:rPr lang="ru-RU" sz="2400" dirty="0"/>
            </a:br>
            <a:r>
              <a:rPr lang="ru-RU" sz="2400" dirty="0" smtClean="0"/>
              <a:t>В </a:t>
            </a:r>
            <a:r>
              <a:rPr lang="ru-RU" sz="2400" dirty="0"/>
              <a:t>7 лауреатов конкурса «Наставник Года» вошел педагог Станции юных техников - </a:t>
            </a:r>
            <a:r>
              <a:rPr lang="ru-RU" sz="2400" dirty="0" err="1"/>
              <a:t>Янчевская</a:t>
            </a:r>
            <a:r>
              <a:rPr lang="ru-RU" sz="2400" dirty="0"/>
              <a:t> Надежда Александровна.</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27828" y="1844821"/>
            <a:ext cx="3259178" cy="4345571"/>
          </a:xfrm>
        </p:spPr>
      </p:pic>
      <p:pic>
        <p:nvPicPr>
          <p:cNvPr id="7" name="Объект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83686" y="1845734"/>
            <a:ext cx="3258493" cy="4344658"/>
          </a:xfrm>
        </p:spPr>
      </p:pic>
    </p:spTree>
    <p:extLst>
      <p:ext uri="{BB962C8B-B14F-4D97-AF65-F5344CB8AC3E}">
        <p14:creationId xmlns:p14="http://schemas.microsoft.com/office/powerpoint/2010/main" val="157167335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60591" y="206649"/>
            <a:ext cx="4368153" cy="6017354"/>
          </a:xfrm>
        </p:spPr>
      </p:pic>
      <p:sp>
        <p:nvSpPr>
          <p:cNvPr id="3" name="Объект 2"/>
          <p:cNvSpPr>
            <a:spLocks noGrp="1"/>
          </p:cNvSpPr>
          <p:nvPr>
            <p:ph sz="half" idx="2"/>
          </p:nvPr>
        </p:nvSpPr>
        <p:spPr>
          <a:xfrm>
            <a:off x="5770180" y="290731"/>
            <a:ext cx="6053959" cy="5668635"/>
          </a:xfrm>
        </p:spPr>
        <p:txBody>
          <a:bodyPr>
            <a:normAutofit fontScale="92500" lnSpcReduction="10000"/>
          </a:bodyPr>
          <a:lstStyle/>
          <a:p>
            <a:r>
              <a:rPr lang="ru-RU" dirty="0" smtClean="0"/>
              <a:t>4 октября 2023 года состоялось торжественное мероприятие, посвященное </a:t>
            </a:r>
            <a:r>
              <a:rPr lang="ru-RU" dirty="0"/>
              <a:t>Дню учителя! С профессиональным праздником работников системы образования Калининграда поздравили глава администрации Елена Дятлова, глава города Олег Аминов, заместитель главы администрации, председатель комитета по социальной политике Алексей Силанов, председатель комитета по образованию Татьяна </a:t>
            </a:r>
            <a:r>
              <a:rPr lang="ru-RU" dirty="0" smtClean="0"/>
              <a:t>Петухова.</a:t>
            </a:r>
            <a:endParaRPr lang="ru-RU" dirty="0"/>
          </a:p>
          <a:p>
            <a:r>
              <a:rPr lang="ru-RU" dirty="0" smtClean="0"/>
              <a:t>Директор </a:t>
            </a:r>
            <a:r>
              <a:rPr lang="ru-RU" dirty="0"/>
              <a:t>Станции юных техников Стецюк Ольга Евгеньевна награждена благодарностью за многолетний безупречный труд, создание условий для качественного образования и воспитания детей и вклад в развитие системы образования Калининграда</a:t>
            </a:r>
            <a:r>
              <a:rPr lang="ru-RU" dirty="0" smtClean="0"/>
              <a:t>.</a:t>
            </a:r>
            <a:endParaRPr lang="ru-RU" dirty="0"/>
          </a:p>
          <a:p>
            <a:r>
              <a:rPr lang="ru-RU" dirty="0" smtClean="0"/>
              <a:t>Педагога </a:t>
            </a:r>
            <a:r>
              <a:rPr lang="ru-RU" dirty="0"/>
              <a:t>дополнительного образования МАУДО СЮТ </a:t>
            </a:r>
            <a:r>
              <a:rPr lang="ru-RU" dirty="0" err="1"/>
              <a:t>Смольянову</a:t>
            </a:r>
            <a:r>
              <a:rPr lang="ru-RU" dirty="0"/>
              <a:t> Екатерину Сергеевну наградили благодарственным письмом за безупречный труд, высокий профессионализм, педагогическое мастерство, достижения воспитанниками высоких результатов в конкурсах муниципального, регионального и всероссийского уровней.</a:t>
            </a:r>
          </a:p>
          <a:p>
            <a:endParaRPr lang="ru-RU"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7923" y="363000"/>
            <a:ext cx="11560629" cy="1287888"/>
          </a:xfrm>
        </p:spPr>
        <p:txBody>
          <a:bodyPr>
            <a:noAutofit/>
          </a:bodyPr>
          <a:lstStyle/>
          <a:p>
            <a:pPr algn="ctr"/>
            <a:r>
              <a:rPr lang="ru-RU" sz="2800" dirty="0"/>
              <a:t>Педагог дополнительного образования Станции юных техников </a:t>
            </a:r>
            <a:r>
              <a:rPr lang="ru-RU" sz="2800" dirty="0" err="1" smtClean="0"/>
              <a:t>Лавренчук</a:t>
            </a:r>
            <a:r>
              <a:rPr lang="ru-RU" sz="2800" dirty="0" smtClean="0"/>
              <a:t> Мария Александровна стала финалистом муниципального этапа конкурса </a:t>
            </a:r>
            <a:r>
              <a:rPr lang="ru-RU" sz="2800" dirty="0"/>
              <a:t>профессионального мастерства - "Сердце отдаю детям"</a:t>
            </a:r>
          </a:p>
        </p:txBody>
      </p:sp>
      <p:pic>
        <p:nvPicPr>
          <p:cNvPr id="6" name="Объект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10955" y="1852922"/>
            <a:ext cx="3218396" cy="4291196"/>
          </a:xfr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6443" y="1846263"/>
            <a:ext cx="3223391" cy="42978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Ретро">
  <a:themeElements>
    <a:clrScheme name="Ретро">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Ретро">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4232</Words>
  <Application>Microsoft Office PowerPoint</Application>
  <PresentationFormat>Широкоэкранный</PresentationFormat>
  <Paragraphs>313</Paragraphs>
  <Slides>39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39</vt:i4>
      </vt:variant>
    </vt:vector>
  </HeadingPairs>
  <TitlesOfParts>
    <vt:vector size="44" baseType="lpstr">
      <vt:lpstr>Arial</vt:lpstr>
      <vt:lpstr>Calibri</vt:lpstr>
      <vt:lpstr>Calibri Light</vt:lpstr>
      <vt:lpstr>Times New Roman</vt:lpstr>
      <vt:lpstr>Ретро</vt:lpstr>
      <vt:lpstr>Презентация PowerPoint</vt:lpstr>
      <vt:lpstr>Презентация PowerPoint</vt:lpstr>
      <vt:lpstr>Нормативно – правовая база</vt:lpstr>
      <vt:lpstr>УСЛОВИЯ ОРГАНИЗАЦИИ ОБРАЗОВАТЕЛЬНОГО ПРОЦЕССА ТИП ЗДАНИЙ – НЕЖИЛОЕ ЗДАНИЕ (УЧЕБНОЕ) ГОД ВВОДА В ЭКСПЛУАТАЦИЮ – 1945 ГОД (ПОСТРОЕНО В 1896 ГОДУ)  РЕАЛЬНАЯ НАПОЛНЯЕМОСТЬ: ОДНОВРЕМЕННО МОГУТ ЗАНИМАТЬСЯ 120 ОБУЧАЮЩИХСЯ ДАННЫЕ О НАЛИЧИИ МАТЕРИАЛЬНО – ТЕХНИЧЕСКОЙ БАЗЫ: </vt:lpstr>
      <vt:lpstr>Принципы образовательной деятельности в 2023-2024 учебном году. Работа учреждения осуществлялась на основании Плана работы учреждения на 2024-2024 учебный год, в соответствии с Планом работы комитета по образованию администрации городского округа «Город Калининград» на 2023-2024 учебный год, выполнялись Постановления и Приказы Правительства РФ, Министерства образования Калининградской области. Педагогический коллектив с учетом приоритетных направлений образования, требований к дополнительному образованию, определил в новом учебном году цель, задачи, стратегические направления работы учреждения. Целью деятельности Станции юных техников в 2023-2024 учебном году было - создание условий для самореализации и развития талантов, воспитания гармонично развитой и социально ответственной личности, расширение возможностей персонализации дополнительного образования детей, интеграции его ресурсов в индивидуальные образовательные траектории, повышение доступности качественных программ дополнительного образования для каждого ребенка на базе МАУДО СЮТ.</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Реализация работы ресурсного центра по профилактике детского дорожно-транспортного травматизма «Лаборатория безопасности»  в 2023 - 2024 учебном году   </vt:lpstr>
      <vt:lpstr>Проблемы, решавшиеся в текущем учебном году, пути их решения.</vt:lpstr>
      <vt:lpstr>Ежегодно учащиеся Станции юных техников принимают активное участие в массовых мероприятиях различного уровня: от муниципальных до международных. </vt:lpstr>
      <vt:lpstr>МЕРОПРИЯТИЯ МЕЖДУНАРОДНОГО УРОВНЯ Международный конкурс детский конкурс «Школьный патент – шаг в будущее!»</vt:lpstr>
      <vt:lpstr>Представители Станции юных техников стали участниками Всероссийского форума юных инспекторов движения «ЮИД 50 ЛЕТ. ВЧЕРА, СЕГОДНЯ, ЗАВТРА»</vt:lpstr>
      <vt:lpstr>Всероссийский конкурс «Правила дорожные соблюдать положено»</vt:lpstr>
      <vt:lpstr>МЕРОПРИЯТИЯ РЕГИОНАЛЬНОГО УРОВНЯ </vt:lpstr>
      <vt:lpstr> Областной чемпионат по программированию «БИТВА KODЕРОВ»</vt:lpstr>
      <vt:lpstr>Открытый творческий образовательный конкурс-проект «АТОМНАЯ ЭНЕРГИЯ – НАШ ДРУГ», посвященного Году педагога и наставника.</vt:lpstr>
      <vt:lpstr> ОТКРЫТОЕ ПЕРВЕНСТВО ПО РОБОТОТЕХНИКЕ «КУБОК БАЛТИКИ»</vt:lpstr>
      <vt:lpstr>Региональный отборочный этап IX Всероссийской олимпиады по 3D-технологиям в Калининградской области</vt:lpstr>
      <vt:lpstr>Фестиваль «Пасхальный перезвон»</vt:lpstr>
      <vt:lpstr>Презентация PowerPoint</vt:lpstr>
      <vt:lpstr>Открытые соревнования по робототехнике "Робо-сумо"!</vt:lpstr>
      <vt:lpstr>Летний оздоровительный лагерь с дневным пребыванием детей МАУДО СЮТ</vt:lpstr>
      <vt:lpstr>Центр отдыха и оздоровления детей и подростков Станции юных техников г. Ладушкин</vt:lpstr>
      <vt:lpstr>Школа «Безопасность в Движении»</vt:lpstr>
      <vt:lpstr>«АвтоЯнтарьГрад»</vt:lpstr>
      <vt:lpstr>МУНИЦИПАЛЬНАЯ ОПОРНАЯ ПЛОЩАДКА</vt:lpstr>
      <vt:lpstr>Сотрудники Госавтоинспекции и ПДН совместно с педагогами МАУДО Станция юных техников проводят занятия для школ и детских садов Калининграда и Калининградской области в течение всего учебного года на базе мобильного комплекса "Лаборатория безопасности".</vt:lpstr>
      <vt:lpstr>УЧАСТИЕ В АКЦИЯХ, ФЛЕШМОБАХ И РАДИОПЕРЕДАЧАХ ПО ПРОПАГАНДЕ БДД</vt:lpstr>
      <vt:lpstr>Патриотическая акция "Посылка солдату«, организованная инициативной молодёжью нашего города при содействии городского штаба взаимопомощи #МЫВМЕСТЕ и некоммерческого благотворительного фонда «Ценность жизни»</vt:lpstr>
      <vt:lpstr>УЧАСТИЕ ПЕДАГОГОВ СТАНЦИИ ЮНЫХ ТЕХНИКОВ В РАЗЛИЧНЫХ МАССОВЫХ МЕРОПРИЯТИЯХ</vt:lpstr>
      <vt:lpstr>20 сентября 2024 года в Колонном зале Дома Союзов подведены итоги XI Всероссийская ежегодная конференция «Юные техники и изобретатели». В 7 лауреатов конкурса «Наставник Года» вошел педагог Станции юных техников - Янчевская Надежда Александровна.</vt:lpstr>
      <vt:lpstr>Презентация PowerPoint</vt:lpstr>
      <vt:lpstr>Педагог дополнительного образования Станции юных техников Лавренчук Мария Александровна стала финалистом муниципального этапа конкурса профессионального мастерства - "Сердце отдаю детям"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cp:revision>
  <dcterms:created xsi:type="dcterms:W3CDTF">2020-11-09T07:22:00Z</dcterms:created>
  <dcterms:modified xsi:type="dcterms:W3CDTF">2024-10-08T12:15:21Z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292E884BADF24DF6B7A85DFE6FCE0DD0</vt:lpwstr>
  </property>
  <property fmtid="{D5CDD505-2E9C-101B-9397-08002B2CF9AE}" pid="3" name="KSOProductBuildVer">
    <vt:lpwstr>1049-11.2.0.11440</vt:lpwstr>
  </property>
</Properties>
</file>