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48" r:id="rId1"/>
  </p:sldMasterIdLst>
  <p:notesMasterIdLst>
    <p:notesMasterId r:id="rId36"/>
  </p:notesMasterIdLst>
  <p:handoutMasterIdLst>
    <p:handoutMasterId r:id="rId37"/>
  </p:handoutMasterIdLst>
  <p:sldIdLst>
    <p:sldId id="302" r:id="rId2"/>
    <p:sldId id="303" r:id="rId3"/>
    <p:sldId id="299" r:id="rId4"/>
    <p:sldId id="300" r:id="rId5"/>
    <p:sldId id="301" r:id="rId6"/>
    <p:sldId id="304" r:id="rId7"/>
    <p:sldId id="305" r:id="rId8"/>
    <p:sldId id="306" r:id="rId9"/>
    <p:sldId id="307" r:id="rId10"/>
    <p:sldId id="308" r:id="rId11"/>
    <p:sldId id="309" r:id="rId12"/>
    <p:sldId id="310" r:id="rId13"/>
    <p:sldId id="311" r:id="rId14"/>
    <p:sldId id="312" r:id="rId15"/>
    <p:sldId id="313" r:id="rId16"/>
    <p:sldId id="258" r:id="rId17"/>
    <p:sldId id="259" r:id="rId18"/>
    <p:sldId id="264" r:id="rId19"/>
    <p:sldId id="337" r:id="rId20"/>
    <p:sldId id="265" r:id="rId21"/>
    <p:sldId id="338" r:id="rId22"/>
    <p:sldId id="270" r:id="rId23"/>
    <p:sldId id="272" r:id="rId24"/>
    <p:sldId id="273" r:id="rId25"/>
    <p:sldId id="332" r:id="rId26"/>
    <p:sldId id="334" r:id="rId27"/>
    <p:sldId id="330" r:id="rId28"/>
    <p:sldId id="331" r:id="rId29"/>
    <p:sldId id="290" r:id="rId30"/>
    <p:sldId id="325" r:id="rId31"/>
    <p:sldId id="296" r:id="rId32"/>
    <p:sldId id="329" r:id="rId33"/>
    <p:sldId id="288" r:id="rId34"/>
    <p:sldId id="297" r:id="rId35"/>
  </p:sldIdLst>
  <p:sldSz cx="12192000" cy="6858000"/>
  <p:notesSz cx="6858000" cy="9144000"/>
  <p:defaultTextStyle>
    <a:defPPr rtl="0">
      <a:defRPr lang="ru-RU"/>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6C6C"/>
    <a:srgbClr val="FFFFFF"/>
    <a:srgbClr val="CCE3F5"/>
    <a:srgbClr val="2E57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83707" autoAdjust="0"/>
  </p:normalViewPr>
  <p:slideViewPr>
    <p:cSldViewPr snapToGrid="0">
      <p:cViewPr varScale="1">
        <p:scale>
          <a:sx n="91" d="100"/>
          <a:sy n="91" d="100"/>
        </p:scale>
        <p:origin x="126" y="66"/>
      </p:cViewPr>
      <p:guideLst/>
    </p:cSldViewPr>
  </p:slideViewPr>
  <p:notesTextViewPr>
    <p:cViewPr>
      <p:scale>
        <a:sx n="1" d="1"/>
        <a:sy n="1" d="1"/>
      </p:scale>
      <p:origin x="0" y="0"/>
    </p:cViewPr>
  </p:notesTextViewPr>
  <p:notesViewPr>
    <p:cSldViewPr snapToGrid="0">
      <p:cViewPr varScale="1">
        <p:scale>
          <a:sx n="69" d="100"/>
          <a:sy n="69" d="100"/>
        </p:scale>
        <p:origin x="2784"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____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_____Microsoft_Excel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_____Microsoft_Excel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ru-RU"/>
              <a:t>Квалификация педагогов в</a:t>
            </a:r>
          </a:p>
          <a:p>
            <a:pPr>
              <a:defRPr/>
            </a:pPr>
            <a:r>
              <a:rPr lang="ru-RU"/>
              <a:t> МАУДО СЮТ</a:t>
            </a:r>
          </a:p>
        </c:rich>
      </c:tx>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ru-RU"/>
        </a:p>
      </c:txPr>
    </c:title>
    <c:autoTitleDeleted val="0"/>
    <c:plotArea>
      <c:layout/>
      <c:pieChart>
        <c:varyColors val="1"/>
        <c:ser>
          <c:idx val="0"/>
          <c:order val="0"/>
          <c:tx>
            <c:strRef>
              <c:f>Лист1!$B$1</c:f>
              <c:strCache>
                <c:ptCount val="1"/>
                <c:pt idx="0">
                  <c:v>Квалификация педагогов в МАУДО СЮТ</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9432-4017-A0BA-E7B39FDBA310}"/>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9432-4017-A0BA-E7B39FDBA310}"/>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9432-4017-A0BA-E7B39FDBA310}"/>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9432-4017-A0BA-E7B39FDBA310}"/>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ru-RU"/>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15:layout/>
              </c:ext>
            </c:extLst>
          </c:dLbls>
          <c:cat>
            <c:strRef>
              <c:f>Лист1!$A$2:$A$5</c:f>
              <c:strCache>
                <c:ptCount val="4"/>
                <c:pt idx="0">
                  <c:v>Высшая</c:v>
                </c:pt>
                <c:pt idx="1">
                  <c:v>Первая </c:v>
                </c:pt>
                <c:pt idx="2">
                  <c:v>С.З.Д.</c:v>
                </c:pt>
                <c:pt idx="3">
                  <c:v>Менее 2-х лет</c:v>
                </c:pt>
              </c:strCache>
            </c:strRef>
          </c:cat>
          <c:val>
            <c:numRef>
              <c:f>Лист1!$B$2:$B$5</c:f>
              <c:numCache>
                <c:formatCode>General</c:formatCode>
                <c:ptCount val="4"/>
                <c:pt idx="0">
                  <c:v>4</c:v>
                </c:pt>
                <c:pt idx="1">
                  <c:v>8</c:v>
                </c:pt>
                <c:pt idx="2">
                  <c:v>0</c:v>
                </c:pt>
                <c:pt idx="3">
                  <c:v>2</c:v>
                </c:pt>
              </c:numCache>
            </c:numRef>
          </c:val>
          <c:extLst>
            <c:ext xmlns:c16="http://schemas.microsoft.com/office/drawing/2014/chart" uri="{C3380CC4-5D6E-409C-BE32-E72D297353CC}">
              <c16:uniqueId val="{00000008-9432-4017-A0BA-E7B39FDBA310}"/>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ru-RU"/>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ru-RU"/>
              <a:t>Возрастной состав </a:t>
            </a:r>
          </a:p>
          <a:p>
            <a:pPr>
              <a:defRPr/>
            </a:pPr>
            <a:r>
              <a:rPr lang="ru-RU"/>
              <a:t>педагогов МАУДО СЮТ</a:t>
            </a:r>
          </a:p>
        </c:rich>
      </c:tx>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ru-RU"/>
        </a:p>
      </c:txPr>
    </c:title>
    <c:autoTitleDeleted val="0"/>
    <c:plotArea>
      <c:layout/>
      <c:pieChart>
        <c:varyColors val="1"/>
        <c:ser>
          <c:idx val="0"/>
          <c:order val="0"/>
          <c:tx>
            <c:strRef>
              <c:f>Лист1!$B$1</c:f>
              <c:strCache>
                <c:ptCount val="1"/>
                <c:pt idx="0">
                  <c:v>Возрастной состав педагогов МАУДО СЮТ</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3017-4A62-A611-FE19C2279A3F}"/>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3017-4A62-A611-FE19C2279A3F}"/>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3017-4A62-A611-FE19C2279A3F}"/>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3017-4A62-A611-FE19C2279A3F}"/>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ru-RU"/>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15:layout/>
              </c:ext>
            </c:extLst>
          </c:dLbls>
          <c:cat>
            <c:strRef>
              <c:f>Лист1!$A$2:$A$5</c:f>
              <c:strCache>
                <c:ptCount val="4"/>
                <c:pt idx="0">
                  <c:v>До 30 лет</c:v>
                </c:pt>
                <c:pt idx="1">
                  <c:v>До 45 лет</c:v>
                </c:pt>
                <c:pt idx="2">
                  <c:v>До 55 лет</c:v>
                </c:pt>
                <c:pt idx="3">
                  <c:v>Старше 55 лет</c:v>
                </c:pt>
              </c:strCache>
            </c:strRef>
          </c:cat>
          <c:val>
            <c:numRef>
              <c:f>Лист1!$B$2:$B$5</c:f>
              <c:numCache>
                <c:formatCode>General</c:formatCode>
                <c:ptCount val="4"/>
                <c:pt idx="0">
                  <c:v>2</c:v>
                </c:pt>
                <c:pt idx="1">
                  <c:v>9</c:v>
                </c:pt>
                <c:pt idx="2">
                  <c:v>3</c:v>
                </c:pt>
                <c:pt idx="3">
                  <c:v>2</c:v>
                </c:pt>
              </c:numCache>
            </c:numRef>
          </c:val>
          <c:extLst>
            <c:ext xmlns:c16="http://schemas.microsoft.com/office/drawing/2014/chart" uri="{C3380CC4-5D6E-409C-BE32-E72D297353CC}">
              <c16:uniqueId val="{00000008-3017-4A62-A611-FE19C2279A3F}"/>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ru-RU"/>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ru-R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r>
              <a:rPr lang="ru-RU" sz="1600" dirty="0"/>
              <a:t>Анализ деятельности учреждения по направлениям реализуемых программ (количество обучающихся)</a:t>
            </a:r>
          </a:p>
        </c:rich>
      </c:tx>
      <c:layout>
        <c:manualLayout>
          <c:xMode val="edge"/>
          <c:yMode val="edge"/>
          <c:x val="0.19445182140408773"/>
          <c:y val="0"/>
        </c:manualLayout>
      </c:layout>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endParaRPr lang="ru-RU"/>
        </a:p>
      </c:txPr>
    </c:title>
    <c:autoTitleDeleted val="0"/>
    <c:plotArea>
      <c:layout/>
      <c:barChart>
        <c:barDir val="col"/>
        <c:grouping val="clustered"/>
        <c:varyColors val="0"/>
        <c:ser>
          <c:idx val="0"/>
          <c:order val="0"/>
          <c:tx>
            <c:strRef>
              <c:f>Лист1!$B$1</c:f>
              <c:strCache>
                <c:ptCount val="1"/>
                <c:pt idx="0">
                  <c:v>Техническое</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Лист1!$A$2:$A$5</c:f>
              <c:strCache>
                <c:ptCount val="4"/>
                <c:pt idx="0">
                  <c:v>2021-2022</c:v>
                </c:pt>
                <c:pt idx="1">
                  <c:v>2022-2023</c:v>
                </c:pt>
                <c:pt idx="2">
                  <c:v>2023-2024</c:v>
                </c:pt>
                <c:pt idx="3">
                  <c:v>2024-2025</c:v>
                </c:pt>
              </c:strCache>
            </c:strRef>
          </c:cat>
          <c:val>
            <c:numRef>
              <c:f>Лист1!$B$2:$B$5</c:f>
              <c:numCache>
                <c:formatCode>General</c:formatCode>
                <c:ptCount val="4"/>
                <c:pt idx="0">
                  <c:v>918</c:v>
                </c:pt>
                <c:pt idx="1">
                  <c:v>887</c:v>
                </c:pt>
                <c:pt idx="2">
                  <c:v>920</c:v>
                </c:pt>
                <c:pt idx="3">
                  <c:v>946</c:v>
                </c:pt>
              </c:numCache>
            </c:numRef>
          </c:val>
          <c:extLst>
            <c:ext xmlns:c16="http://schemas.microsoft.com/office/drawing/2014/chart" uri="{C3380CC4-5D6E-409C-BE32-E72D297353CC}">
              <c16:uniqueId val="{00000000-BBF0-49D4-95D4-F6B974D253B4}"/>
            </c:ext>
          </c:extLst>
        </c:ser>
        <c:ser>
          <c:idx val="1"/>
          <c:order val="1"/>
          <c:tx>
            <c:strRef>
              <c:f>Лист1!$C$1</c:f>
              <c:strCache>
                <c:ptCount val="1"/>
                <c:pt idx="0">
                  <c:v>Соц.-гуманитарное</c:v>
                </c:pt>
              </c:strCache>
            </c:strRef>
          </c:tx>
          <c:spPr>
            <a:solidFill>
              <a:schemeClr val="accent2"/>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Лист1!$A$2:$A$5</c:f>
              <c:strCache>
                <c:ptCount val="4"/>
                <c:pt idx="0">
                  <c:v>2021-2022</c:v>
                </c:pt>
                <c:pt idx="1">
                  <c:v>2022-2023</c:v>
                </c:pt>
                <c:pt idx="2">
                  <c:v>2023-2024</c:v>
                </c:pt>
                <c:pt idx="3">
                  <c:v>2024-2025</c:v>
                </c:pt>
              </c:strCache>
            </c:strRef>
          </c:cat>
          <c:val>
            <c:numRef>
              <c:f>Лист1!$C$2:$C$5</c:f>
              <c:numCache>
                <c:formatCode>General</c:formatCode>
                <c:ptCount val="4"/>
                <c:pt idx="0">
                  <c:v>810</c:v>
                </c:pt>
                <c:pt idx="1">
                  <c:v>820</c:v>
                </c:pt>
                <c:pt idx="2">
                  <c:v>820</c:v>
                </c:pt>
                <c:pt idx="3">
                  <c:v>820</c:v>
                </c:pt>
              </c:numCache>
            </c:numRef>
          </c:val>
          <c:extLst>
            <c:ext xmlns:c16="http://schemas.microsoft.com/office/drawing/2014/chart" uri="{C3380CC4-5D6E-409C-BE32-E72D297353CC}">
              <c16:uniqueId val="{00000001-BBF0-49D4-95D4-F6B974D253B4}"/>
            </c:ext>
          </c:extLst>
        </c:ser>
        <c:ser>
          <c:idx val="2"/>
          <c:order val="2"/>
          <c:tx>
            <c:strRef>
              <c:f>Лист1!$D$1</c:f>
              <c:strCache>
                <c:ptCount val="1"/>
                <c:pt idx="0">
                  <c:v>Естеств.-научное</c:v>
                </c:pt>
              </c:strCache>
            </c:strRef>
          </c:tx>
          <c:spPr>
            <a:solidFill>
              <a:schemeClr val="accent3"/>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Лист1!$A$2:$A$5</c:f>
              <c:strCache>
                <c:ptCount val="4"/>
                <c:pt idx="0">
                  <c:v>2021-2022</c:v>
                </c:pt>
                <c:pt idx="1">
                  <c:v>2022-2023</c:v>
                </c:pt>
                <c:pt idx="2">
                  <c:v>2023-2024</c:v>
                </c:pt>
                <c:pt idx="3">
                  <c:v>2024-2025</c:v>
                </c:pt>
              </c:strCache>
            </c:strRef>
          </c:cat>
          <c:val>
            <c:numRef>
              <c:f>Лист1!$D$2:$D$5</c:f>
              <c:numCache>
                <c:formatCode>General</c:formatCode>
                <c:ptCount val="4"/>
                <c:pt idx="0">
                  <c:v>225</c:v>
                </c:pt>
                <c:pt idx="1">
                  <c:v>225</c:v>
                </c:pt>
                <c:pt idx="2">
                  <c:v>225</c:v>
                </c:pt>
                <c:pt idx="3">
                  <c:v>225</c:v>
                </c:pt>
              </c:numCache>
            </c:numRef>
          </c:val>
          <c:extLst>
            <c:ext xmlns:c16="http://schemas.microsoft.com/office/drawing/2014/chart" uri="{C3380CC4-5D6E-409C-BE32-E72D297353CC}">
              <c16:uniqueId val="{00000002-BBF0-49D4-95D4-F6B974D253B4}"/>
            </c:ext>
          </c:extLst>
        </c:ser>
        <c:ser>
          <c:idx val="3"/>
          <c:order val="3"/>
          <c:tx>
            <c:strRef>
              <c:f>Лист1!$E$1</c:f>
              <c:strCache>
                <c:ptCount val="1"/>
                <c:pt idx="0">
                  <c:v>Художественное</c:v>
                </c:pt>
              </c:strCache>
            </c:strRef>
          </c:tx>
          <c:spPr>
            <a:solidFill>
              <a:schemeClr val="accent4"/>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Лист1!$A$2:$A$5</c:f>
              <c:strCache>
                <c:ptCount val="4"/>
                <c:pt idx="0">
                  <c:v>2021-2022</c:v>
                </c:pt>
                <c:pt idx="1">
                  <c:v>2022-2023</c:v>
                </c:pt>
                <c:pt idx="2">
                  <c:v>2023-2024</c:v>
                </c:pt>
                <c:pt idx="3">
                  <c:v>2024-2025</c:v>
                </c:pt>
              </c:strCache>
            </c:strRef>
          </c:cat>
          <c:val>
            <c:numRef>
              <c:f>Лист1!$E$2:$E$5</c:f>
              <c:numCache>
                <c:formatCode>General</c:formatCode>
                <c:ptCount val="4"/>
                <c:pt idx="0">
                  <c:v>120</c:v>
                </c:pt>
                <c:pt idx="1">
                  <c:v>145</c:v>
                </c:pt>
                <c:pt idx="2">
                  <c:v>140</c:v>
                </c:pt>
                <c:pt idx="3">
                  <c:v>145</c:v>
                </c:pt>
              </c:numCache>
            </c:numRef>
          </c:val>
          <c:extLst>
            <c:ext xmlns:c16="http://schemas.microsoft.com/office/drawing/2014/chart" uri="{C3380CC4-5D6E-409C-BE32-E72D297353CC}">
              <c16:uniqueId val="{00000003-BBF0-49D4-95D4-F6B974D253B4}"/>
            </c:ext>
          </c:extLst>
        </c:ser>
        <c:ser>
          <c:idx val="4"/>
          <c:order val="4"/>
          <c:tx>
            <c:strRef>
              <c:f>Лист1!$F$1</c:f>
              <c:strCache>
                <c:ptCount val="1"/>
                <c:pt idx="0">
                  <c:v>Туристко-краеведческое</c:v>
                </c:pt>
              </c:strCache>
            </c:strRef>
          </c:tx>
          <c:spPr>
            <a:solidFill>
              <a:schemeClr val="accent5"/>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Лист1!$A$2:$A$5</c:f>
              <c:strCache>
                <c:ptCount val="4"/>
                <c:pt idx="0">
                  <c:v>2021-2022</c:v>
                </c:pt>
                <c:pt idx="1">
                  <c:v>2022-2023</c:v>
                </c:pt>
                <c:pt idx="2">
                  <c:v>2023-2024</c:v>
                </c:pt>
                <c:pt idx="3">
                  <c:v>2024-2025</c:v>
                </c:pt>
              </c:strCache>
            </c:strRef>
          </c:cat>
          <c:val>
            <c:numRef>
              <c:f>Лист1!$F$2:$F$5</c:f>
              <c:numCache>
                <c:formatCode>General</c:formatCode>
                <c:ptCount val="4"/>
                <c:pt idx="0">
                  <c:v>50</c:v>
                </c:pt>
                <c:pt idx="1">
                  <c:v>50</c:v>
                </c:pt>
                <c:pt idx="2">
                  <c:v>50</c:v>
                </c:pt>
                <c:pt idx="3">
                  <c:v>50</c:v>
                </c:pt>
              </c:numCache>
            </c:numRef>
          </c:val>
          <c:extLst>
            <c:ext xmlns:c16="http://schemas.microsoft.com/office/drawing/2014/chart" uri="{C3380CC4-5D6E-409C-BE32-E72D297353CC}">
              <c16:uniqueId val="{00000004-BBF0-49D4-95D4-F6B974D253B4}"/>
            </c:ext>
          </c:extLst>
        </c:ser>
        <c:dLbls>
          <c:dLblPos val="outEnd"/>
          <c:showLegendKey val="0"/>
          <c:showVal val="1"/>
          <c:showCatName val="0"/>
          <c:showSerName val="0"/>
          <c:showPercent val="0"/>
          <c:showBubbleSize val="0"/>
        </c:dLbls>
        <c:gapWidth val="444"/>
        <c:overlap val="-90"/>
        <c:axId val="992500400"/>
        <c:axId val="992506384"/>
      </c:barChart>
      <c:catAx>
        <c:axId val="9925004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ru-RU"/>
          </a:p>
        </c:txPr>
        <c:crossAx val="992506384"/>
        <c:crosses val="autoZero"/>
        <c:auto val="1"/>
        <c:lblAlgn val="ctr"/>
        <c:lblOffset val="100"/>
        <c:noMultiLvlLbl val="0"/>
      </c:catAx>
      <c:valAx>
        <c:axId val="992506384"/>
        <c:scaling>
          <c:orientation val="minMax"/>
        </c:scaling>
        <c:delete val="1"/>
        <c:axPos val="l"/>
        <c:numFmt formatCode="General" sourceLinked="1"/>
        <c:majorTickMark val="none"/>
        <c:minorTickMark val="none"/>
        <c:tickLblPos val="nextTo"/>
        <c:crossAx val="992500400"/>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dirty="0"/>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3DD16947-ECFC-420A-926F-174223016572}" type="datetime1">
              <a:rPr lang="ru-RU" smtClean="0"/>
              <a:t>12.03.2026</a:t>
            </a:fld>
            <a:endParaRPr lang="ru-RU" dirty="0"/>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dirty="0"/>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1C4B79F2-7C6A-497B-9A4A-8ACE18746CB2}" type="slidenum">
              <a:rPr lang="ru-RU" smtClean="0"/>
              <a:t>‹#›</a:t>
            </a:fld>
            <a:endParaRPr lang="ru-RU"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0"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C54858-8AC1-4038-B6BD-519804A0AA60}" type="datetime1">
              <a:rPr lang="ru-RU" smtClean="0"/>
              <a:t>12.03.2026</a:t>
            </a:fld>
            <a:endParaRPr lang="ru-RU"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0"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0" dirty="0"/>
              <a:t>Образец текста</a:t>
            </a:r>
          </a:p>
          <a:p>
            <a:pPr lvl="1" rtl="0"/>
            <a:r>
              <a:rPr lang="ru-RU" noProof="0" dirty="0"/>
              <a:t>Второй уровень</a:t>
            </a:r>
          </a:p>
          <a:p>
            <a:pPr lvl="2" rtl="0"/>
            <a:r>
              <a:rPr lang="ru-RU" noProof="0" dirty="0"/>
              <a:t>Третий уровень</a:t>
            </a:r>
          </a:p>
          <a:p>
            <a:pPr lvl="3" rtl="0"/>
            <a:r>
              <a:rPr lang="ru-RU" noProof="0" dirty="0"/>
              <a:t>Четвертый уровень</a:t>
            </a:r>
          </a:p>
          <a:p>
            <a:pPr lvl="4" rtl="0"/>
            <a:r>
              <a:rPr lang="ru-RU" noProof="0" dirty="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0"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262A795-6F94-4A96-B820-B9038480D048}" type="slidenum">
              <a:rPr lang="ru-RU" noProof="0" smtClean="0"/>
              <a:t>‹#›</a:t>
            </a:fld>
            <a:endParaRPr lang="ru-RU" noProof="0"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rtl="0"/>
            <a:fld id="{237FE10E-7688-4AAF-A536-CFA480B79A70}" type="datetime1">
              <a:rPr lang="ru-RU" noProof="0" smtClean="0"/>
              <a:t>12.03.2026</a:t>
            </a:fld>
            <a:endParaRPr lang="ru-RU" noProof="0" dirty="0"/>
          </a:p>
        </p:txBody>
      </p:sp>
      <p:sp>
        <p:nvSpPr>
          <p:cNvPr id="5" name="Footer Placeholder 4"/>
          <p:cNvSpPr>
            <a:spLocks noGrp="1"/>
          </p:cNvSpPr>
          <p:nvPr>
            <p:ph type="ftr" sz="quarter" idx="11"/>
          </p:nvPr>
        </p:nvSpPr>
        <p:spPr/>
        <p:txBody>
          <a:bodyPr/>
          <a:lstStyle/>
          <a:p>
            <a:pPr rtl="0"/>
            <a:endParaRPr lang="ru-RU" noProof="0" dirty="0"/>
          </a:p>
        </p:txBody>
      </p:sp>
      <p:sp>
        <p:nvSpPr>
          <p:cNvPr id="6" name="Slide Number Placeholder 5"/>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rtl="0"/>
            <a:fld id="{6C41B39D-2E41-46D3-8A6B-C11F4FFB853B}" type="datetime1">
              <a:rPr lang="ru-RU" noProof="0" smtClean="0"/>
              <a:t>12.03.2026</a:t>
            </a:fld>
            <a:endParaRPr lang="ru-RU" noProof="0" dirty="0"/>
          </a:p>
        </p:txBody>
      </p:sp>
      <p:sp>
        <p:nvSpPr>
          <p:cNvPr id="5" name="Footer Placeholder 4"/>
          <p:cNvSpPr>
            <a:spLocks noGrp="1"/>
          </p:cNvSpPr>
          <p:nvPr>
            <p:ph type="ftr" sz="quarter" idx="11"/>
          </p:nvPr>
        </p:nvSpPr>
        <p:spPr/>
        <p:txBody>
          <a:bodyPr/>
          <a:lstStyle/>
          <a:p>
            <a:pPr rtl="0"/>
            <a:endParaRPr lang="ru-RU" noProof="0" dirty="0"/>
          </a:p>
        </p:txBody>
      </p:sp>
      <p:sp>
        <p:nvSpPr>
          <p:cNvPr id="6" name="Slide Number Placeholder 5"/>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rtl="0"/>
            <a:fld id="{E327A68C-9EA6-43C7-A486-2FF969F5CF0B}" type="datetime1">
              <a:rPr lang="ru-RU" noProof="0" smtClean="0"/>
              <a:t>12.03.2026</a:t>
            </a:fld>
            <a:endParaRPr lang="ru-RU" noProof="0" dirty="0"/>
          </a:p>
        </p:txBody>
      </p:sp>
      <p:sp>
        <p:nvSpPr>
          <p:cNvPr id="5" name="Footer Placeholder 4"/>
          <p:cNvSpPr>
            <a:spLocks noGrp="1"/>
          </p:cNvSpPr>
          <p:nvPr>
            <p:ph type="ftr" sz="quarter" idx="11"/>
          </p:nvPr>
        </p:nvSpPr>
        <p:spPr/>
        <p:txBody>
          <a:bodyPr/>
          <a:lstStyle/>
          <a:p>
            <a:pPr rtl="0"/>
            <a:endParaRPr lang="ru-RU" noProof="0" dirty="0"/>
          </a:p>
        </p:txBody>
      </p:sp>
      <p:sp>
        <p:nvSpPr>
          <p:cNvPr id="6" name="Slide Number Placeholder 5"/>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pPr rtl="0"/>
            <a:fld id="{05E6433C-341A-4F8B-9476-F9C3E096DC01}" type="datetime1">
              <a:rPr lang="ru-RU" noProof="0" smtClean="0"/>
              <a:t>12.03.2026</a:t>
            </a:fld>
            <a:endParaRPr lang="ru-RU" noProof="0" dirty="0"/>
          </a:p>
        </p:txBody>
      </p:sp>
      <p:sp>
        <p:nvSpPr>
          <p:cNvPr id="6" name="Footer Placeholder 5"/>
          <p:cNvSpPr>
            <a:spLocks noGrp="1"/>
          </p:cNvSpPr>
          <p:nvPr>
            <p:ph type="ftr" sz="quarter" idx="11"/>
          </p:nvPr>
        </p:nvSpPr>
        <p:spPr/>
        <p:txBody>
          <a:bodyPr/>
          <a:lstStyle/>
          <a:p>
            <a:pPr rtl="0"/>
            <a:endParaRPr lang="ru-RU" noProof="0" dirty="0"/>
          </a:p>
        </p:txBody>
      </p:sp>
      <p:sp>
        <p:nvSpPr>
          <p:cNvPr id="7" name="Slide Number Placeholder 6"/>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97280" y="2582335"/>
            <a:ext cx="4937760" cy="32867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17920" y="2582334"/>
            <a:ext cx="4937760" cy="32867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rtl="0"/>
            <a:fld id="{E86512C5-AF41-4407-9A8D-FDA3CFFC0857}" type="datetime1">
              <a:rPr lang="ru-RU" noProof="0" smtClean="0"/>
              <a:t>12.03.2026</a:t>
            </a:fld>
            <a:endParaRPr lang="ru-RU" noProof="0" dirty="0"/>
          </a:p>
        </p:txBody>
      </p:sp>
      <p:sp>
        <p:nvSpPr>
          <p:cNvPr id="8" name="Footer Placeholder 7"/>
          <p:cNvSpPr>
            <a:spLocks noGrp="1"/>
          </p:cNvSpPr>
          <p:nvPr>
            <p:ph type="ftr" sz="quarter" idx="11"/>
          </p:nvPr>
        </p:nvSpPr>
        <p:spPr/>
        <p:txBody>
          <a:bodyPr/>
          <a:lstStyle/>
          <a:p>
            <a:pPr rtl="0"/>
            <a:endParaRPr lang="ru-RU" noProof="0" dirty="0"/>
          </a:p>
        </p:txBody>
      </p:sp>
      <p:sp>
        <p:nvSpPr>
          <p:cNvPr id="9" name="Slide Number Placeholder 8"/>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pPr rtl="0"/>
            <a:fld id="{41E0AC5F-13FB-4523-BF00-501B04C3BB6D}" type="datetime1">
              <a:rPr lang="ru-RU" noProof="0" smtClean="0"/>
              <a:t>12.03.2026</a:t>
            </a:fld>
            <a:endParaRPr lang="ru-RU" noProof="0" dirty="0"/>
          </a:p>
        </p:txBody>
      </p:sp>
      <p:sp>
        <p:nvSpPr>
          <p:cNvPr id="4" name="Footer Placeholder 3"/>
          <p:cNvSpPr>
            <a:spLocks noGrp="1"/>
          </p:cNvSpPr>
          <p:nvPr>
            <p:ph type="ftr" sz="quarter" idx="11"/>
          </p:nvPr>
        </p:nvSpPr>
        <p:spPr/>
        <p:txBody>
          <a:bodyPr/>
          <a:lstStyle/>
          <a:p>
            <a:pPr rtl="0"/>
            <a:endParaRPr lang="ru-RU" noProof="0" dirty="0"/>
          </a:p>
        </p:txBody>
      </p:sp>
      <p:sp>
        <p:nvSpPr>
          <p:cNvPr id="5" name="Slide Number Placeholder 4"/>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rtl="0"/>
            <a:fld id="{1137AEC7-9978-4A4E-9DC4-1AF2565A2397}" type="datetime1">
              <a:rPr lang="ru-RU" noProof="0" smtClean="0"/>
              <a:t>12.03.2026</a:t>
            </a:fld>
            <a:endParaRPr lang="ru-RU" noProof="0" dirty="0"/>
          </a:p>
        </p:txBody>
      </p:sp>
      <p:sp>
        <p:nvSpPr>
          <p:cNvPr id="8" name="Footer Placeholder 7"/>
          <p:cNvSpPr>
            <a:spLocks noGrp="1"/>
          </p:cNvSpPr>
          <p:nvPr>
            <p:ph type="ftr" sz="quarter" idx="11"/>
          </p:nvPr>
        </p:nvSpPr>
        <p:spPr/>
        <p:txBody>
          <a:bodyPr/>
          <a:lstStyle>
            <a:lvl1pPr>
              <a:defRPr>
                <a:solidFill>
                  <a:srgbClr val="FFFFFF"/>
                </a:solidFill>
              </a:defRPr>
            </a:lvl1pPr>
          </a:lstStyle>
          <a:p>
            <a:pPr rtl="0"/>
            <a:endParaRPr lang="ru-RU" noProof="0" dirty="0"/>
          </a:p>
        </p:txBody>
      </p:sp>
      <p:sp>
        <p:nvSpPr>
          <p:cNvPr id="9" name="Slide Number Placeholder 8"/>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pPr rtl="0"/>
            <a:fld id="{0D854DC3-8A14-43B0-9E50-152D156F7AFE}" type="datetime1">
              <a:rPr lang="ru-RU" noProof="0" smtClean="0"/>
              <a:t>12.03.2026</a:t>
            </a:fld>
            <a:endParaRPr lang="ru-RU" noProof="0"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pPr rtl="0"/>
            <a:endParaRPr lang="ru-RU" noProof="0"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pPr rtl="0"/>
            <a:fld id="{6D22F896-40B5-4ADD-8801-0D06FADFA095}" type="slidenum">
              <a:rPr lang="ru-RU" noProof="0" smtClean="0"/>
              <a:t>‹#›</a:t>
            </a:fld>
            <a:endParaRPr lang="ru-RU" noProof="0"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rtl="0"/>
            <a:fld id="{39C322A6-A07A-4901-8F30-4396EF66C96C}" type="datetime1">
              <a:rPr lang="ru-RU" noProof="0" smtClean="0"/>
              <a:t>12.03.2026</a:t>
            </a:fld>
            <a:endParaRPr lang="ru-RU" noProof="0" dirty="0"/>
          </a:p>
        </p:txBody>
      </p:sp>
      <p:sp>
        <p:nvSpPr>
          <p:cNvPr id="6" name="Footer Placeholder 5"/>
          <p:cNvSpPr>
            <a:spLocks noGrp="1"/>
          </p:cNvSpPr>
          <p:nvPr>
            <p:ph type="ftr" sz="quarter" idx="11"/>
          </p:nvPr>
        </p:nvSpPr>
        <p:spPr/>
        <p:txBody>
          <a:bodyPr/>
          <a:lstStyle/>
          <a:p>
            <a:pPr rtl="0"/>
            <a:endParaRPr lang="ru-RU" noProof="0" dirty="0"/>
          </a:p>
        </p:txBody>
      </p:sp>
      <p:sp>
        <p:nvSpPr>
          <p:cNvPr id="7" name="Slide Number Placeholder 6"/>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rtl="0"/>
            <a:fld id="{1762BD50-8A1F-4CA2-B30E-81FABBC9C978}" type="datetime1">
              <a:rPr lang="ru-RU" noProof="0" smtClean="0"/>
              <a:t>12.03.2026</a:t>
            </a:fld>
            <a:endParaRPr lang="ru-RU" noProof="0" dirty="0"/>
          </a:p>
        </p:txBody>
      </p:sp>
      <p:sp>
        <p:nvSpPr>
          <p:cNvPr id="5" name="Footer Placeholder 4"/>
          <p:cNvSpPr>
            <a:spLocks noGrp="1"/>
          </p:cNvSpPr>
          <p:nvPr>
            <p:ph type="ftr" sz="quarter" idx="11"/>
          </p:nvPr>
        </p:nvSpPr>
        <p:spPr/>
        <p:txBody>
          <a:bodyPr/>
          <a:lstStyle/>
          <a:p>
            <a:pPr rtl="0"/>
            <a:endParaRPr lang="ru-RU" noProof="0" dirty="0"/>
          </a:p>
        </p:txBody>
      </p:sp>
      <p:sp>
        <p:nvSpPr>
          <p:cNvPr id="6" name="Slide Number Placeholder 5"/>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rtl="0"/>
            <a:fld id="{8718929F-6FE6-41F1-B055-03150648DDBF}" type="datetime1">
              <a:rPr lang="ru-RU" noProof="0" smtClean="0"/>
              <a:t>12.03.2026</a:t>
            </a:fld>
            <a:endParaRPr lang="ru-RU" noProof="0" dirty="0"/>
          </a:p>
        </p:txBody>
      </p:sp>
      <p:sp>
        <p:nvSpPr>
          <p:cNvPr id="5" name="Footer Placeholder 4"/>
          <p:cNvSpPr>
            <a:spLocks noGrp="1"/>
          </p:cNvSpPr>
          <p:nvPr>
            <p:ph type="ftr" sz="quarter" idx="11"/>
          </p:nvPr>
        </p:nvSpPr>
        <p:spPr/>
        <p:txBody>
          <a:bodyPr/>
          <a:lstStyle/>
          <a:p>
            <a:pPr rtl="0"/>
            <a:endParaRPr lang="ru-RU" noProof="0" dirty="0"/>
          </a:p>
        </p:txBody>
      </p:sp>
      <p:sp>
        <p:nvSpPr>
          <p:cNvPr id="6" name="Slide Number Placeholder 5"/>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rtl="0"/>
            <a:fld id="{05E6433C-341A-4F8B-9476-F9C3E096DC01}" type="datetime1">
              <a:rPr lang="ru-RU" noProof="0" smtClean="0"/>
              <a:t>12.03.2026</a:t>
            </a:fld>
            <a:endParaRPr lang="ru-RU" noProof="0"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rtl="0"/>
            <a:endParaRPr lang="ru-RU" noProof="0"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rtl="0"/>
            <a:fld id="{6D22F896-40B5-4ADD-8801-0D06FADFA095}" type="slidenum">
              <a:rPr lang="ru-RU" noProof="0" smtClean="0"/>
              <a:t>‹#›</a:t>
            </a:fld>
            <a:endParaRPr lang="ru-RU" noProof="0"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17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800" kern="1200">
          <a:solidFill>
            <a:schemeClr val="tx1">
              <a:lumMod val="75000"/>
              <a:lumOff val="25000"/>
            </a:schemeClr>
          </a:solidFill>
          <a:latin typeface="+mn-lt"/>
          <a:ea typeface="+mn-ea"/>
          <a:cs typeface="+mn-cs"/>
        </a:defRPr>
      </a:lvl2pPr>
      <a:lvl3pPr marL="56705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3pPr>
      <a:lvl4pPr marL="74993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4pPr>
      <a:lvl5pPr marL="93281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5pPr>
      <a:lvl6pPr marL="109982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6pPr>
      <a:lvl7pPr marL="129984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7pPr>
      <a:lvl8pPr marL="149987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8pPr>
      <a:lvl9pPr marL="169989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sut39.ru/"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mailto:gsyut@edu.klgd.ru" TargetMode="External"/><Relationship Id="rId2" Type="http://schemas.openxmlformats.org/officeDocument/2006/relationships/hyperlink" Target="http://sut39.ru/" TargetMode="Externa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4.xml"/><Relationship Id="rId5" Type="http://schemas.openxmlformats.org/officeDocument/2006/relationships/image" Target="../media/image8.jpg"/><Relationship Id="rId4" Type="http://schemas.openxmlformats.org/officeDocument/2006/relationships/image" Target="../media/image7.jpg"/></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 Id="rId4" Type="http://schemas.openxmlformats.org/officeDocument/2006/relationships/image" Target="../media/image15.jpeg"/></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4.xml"/><Relationship Id="rId4" Type="http://schemas.openxmlformats.org/officeDocument/2006/relationships/image" Target="../media/image33.jpeg"/></Relationships>
</file>

<file path=ppt/slides/_rels/slide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43025" y="3573463"/>
            <a:ext cx="9505950" cy="2061210"/>
          </a:xfrm>
          <a:prstGeom prst="rect">
            <a:avLst/>
          </a:prstGeom>
          <a:noFill/>
        </p:spPr>
        <p:txBody>
          <a:bodyPr>
            <a:spAutoFit/>
          </a:bodyPr>
          <a:lstStyle/>
          <a:p>
            <a:pPr algn="ctr" eaLnBrk="1" hangingPunct="1">
              <a:defRPr/>
            </a:pPr>
            <a:r>
              <a:rPr lang="ru-RU" sz="3600" b="1" dirty="0">
                <a:ln w="0"/>
                <a:solidFill>
                  <a:schemeClr val="accent2">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ПУБЛИЧНЫЙ ОТЧЕТ  </a:t>
            </a:r>
          </a:p>
          <a:p>
            <a:pPr algn="ctr" eaLnBrk="1" hangingPunct="1">
              <a:defRPr/>
            </a:pPr>
            <a:r>
              <a:rPr lang="ru-RU" sz="2400" b="1" dirty="0">
                <a:ln w="0"/>
                <a:solidFill>
                  <a:schemeClr val="accent2">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директора муниципального автономного учреждения дополнительного образования города Калининграда </a:t>
            </a:r>
          </a:p>
          <a:p>
            <a:pPr algn="ctr" eaLnBrk="1" hangingPunct="1">
              <a:defRPr/>
            </a:pPr>
            <a:r>
              <a:rPr lang="ru-RU" sz="2400" b="1" dirty="0">
                <a:ln w="0"/>
                <a:solidFill>
                  <a:schemeClr val="accent2">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Станция юных техников за </a:t>
            </a:r>
            <a:r>
              <a:rPr lang="ru-RU" sz="2400" b="1" dirty="0" smtClean="0">
                <a:ln w="0"/>
                <a:solidFill>
                  <a:schemeClr val="accent2">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2024-2025 </a:t>
            </a:r>
            <a:r>
              <a:rPr lang="ru-RU" sz="2400" b="1" dirty="0">
                <a:ln w="0"/>
                <a:solidFill>
                  <a:schemeClr val="accent2">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учебный </a:t>
            </a:r>
            <a:r>
              <a:rPr lang="ru-RU" sz="2400" b="1" dirty="0" smtClean="0">
                <a:ln w="0"/>
                <a:solidFill>
                  <a:schemeClr val="accent2">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год</a:t>
            </a:r>
            <a:endParaRPr lang="ru-RU" sz="2400" b="1" dirty="0">
              <a:ln w="0"/>
              <a:solidFill>
                <a:schemeClr val="accent2">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pPr algn="ctr">
              <a:defRPr/>
            </a:pPr>
            <a:r>
              <a:rPr lang="ru-RU" sz="2000" dirty="0">
                <a:latin typeface="Times New Roman" panose="02020603050405020304" pitchFamily="18" charset="0"/>
                <a:cs typeface="Times New Roman" panose="02020603050405020304" pitchFamily="18" charset="0"/>
              </a:rPr>
              <a:t>Сайт учреждения: </a:t>
            </a:r>
            <a:r>
              <a:rPr lang="en-US" sz="2000" dirty="0">
                <a:latin typeface="Times New Roman" panose="02020603050405020304" pitchFamily="18" charset="0"/>
                <a:cs typeface="Times New Roman" panose="02020603050405020304" pitchFamily="18" charset="0"/>
                <a:hlinkClick r:id="rId2"/>
              </a:rPr>
              <a:t>https://sut39.ru/</a:t>
            </a:r>
            <a:endParaRPr lang="ru-RU" sz="2000" b="1" dirty="0">
              <a:ln w="0"/>
              <a:solidFill>
                <a:schemeClr val="accent2">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04073" y="974673"/>
            <a:ext cx="2583854" cy="2542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Прямоугольник 3"/>
          <p:cNvSpPr/>
          <p:nvPr/>
        </p:nvSpPr>
        <p:spPr>
          <a:xfrm>
            <a:off x="1963739" y="5673725"/>
            <a:ext cx="8713787" cy="2368550"/>
          </a:xfrm>
          <a:prstGeom prst="rect">
            <a:avLst/>
          </a:prstGeom>
          <a:noFill/>
        </p:spPr>
        <p:txBody>
          <a:bodyPr>
            <a:spAutoFit/>
          </a:bodyPr>
          <a:lstStyle/>
          <a:p>
            <a:pPr algn="ctr" eaLnBrk="1" hangingPunct="1">
              <a:defRPr/>
            </a:pPr>
            <a:endParaRPr lang="ru-RU" sz="2000" b="1" dirty="0">
              <a:latin typeface="Times New Roman" panose="02020603050405020304" pitchFamily="18" charset="0"/>
              <a:cs typeface="Times New Roman" panose="02020603050405020304" pitchFamily="18" charset="0"/>
            </a:endParaRPr>
          </a:p>
          <a:p>
            <a:pPr algn="ctr" eaLnBrk="1" hangingPunct="1">
              <a:defRPr/>
            </a:pPr>
            <a:r>
              <a:rPr lang="ru-RU" sz="2000" b="1" dirty="0">
                <a:latin typeface="Times New Roman" panose="02020603050405020304" pitchFamily="18" charset="0"/>
                <a:cs typeface="Times New Roman" panose="02020603050405020304" pitchFamily="18" charset="0"/>
              </a:rPr>
              <a:t>Адрес: </a:t>
            </a:r>
            <a:r>
              <a:rPr lang="ru-RU" sz="2000" dirty="0">
                <a:latin typeface="Times New Roman" panose="02020603050405020304" pitchFamily="18" charset="0"/>
                <a:cs typeface="Times New Roman" panose="02020603050405020304" pitchFamily="18" charset="0"/>
              </a:rPr>
              <a:t>236006, Калининград, Московский проспект, дом </a:t>
            </a:r>
            <a:r>
              <a:rPr lang="ru-RU" sz="2000" dirty="0" smtClean="0">
                <a:latin typeface="Times New Roman" panose="02020603050405020304" pitchFamily="18" charset="0"/>
                <a:cs typeface="Times New Roman" panose="02020603050405020304" pitchFamily="18" charset="0"/>
              </a:rPr>
              <a:t>98 </a:t>
            </a:r>
            <a:endParaRPr lang="ru-RU" sz="2000" dirty="0">
              <a:latin typeface="Times New Roman" panose="02020603050405020304" pitchFamily="18" charset="0"/>
              <a:cs typeface="Times New Roman" panose="02020603050405020304" pitchFamily="18" charset="0"/>
            </a:endParaRPr>
          </a:p>
          <a:p>
            <a:pPr algn="ctr" eaLnBrk="1" hangingPunct="1">
              <a:defRPr/>
            </a:pPr>
            <a:endParaRPr lang="ru-RU" sz="2000" b="1" dirty="0">
              <a:latin typeface="Times New Roman" panose="02020603050405020304" pitchFamily="18" charset="0"/>
              <a:cs typeface="Times New Roman" panose="02020603050405020304" pitchFamily="18" charset="0"/>
            </a:endParaRPr>
          </a:p>
          <a:p>
            <a:pPr algn="ctr" eaLnBrk="1" hangingPunct="1">
              <a:defRPr/>
            </a:pPr>
            <a:endParaRPr lang="ru-RU" sz="2800" dirty="0">
              <a:latin typeface="Times New Roman" panose="02020603050405020304" pitchFamily="18" charset="0"/>
              <a:cs typeface="Times New Roman" panose="02020603050405020304" pitchFamily="18" charset="0"/>
            </a:endParaRPr>
          </a:p>
          <a:p>
            <a:pPr algn="ctr" eaLnBrk="1" hangingPunct="1">
              <a:defRPr/>
            </a:pPr>
            <a:endParaRPr lang="ru-RU" sz="6000" dirty="0">
              <a:ln w="0"/>
              <a:effectLst>
                <a:outerShdw blurRad="38100" dist="19050" dir="2700000" algn="tl" rotWithShape="0">
                  <a:schemeClr val="dk1">
                    <a:alpha val="40000"/>
                  </a:schemeClr>
                </a:outerShdw>
              </a:effectLst>
            </a:endParaRPr>
          </a:p>
        </p:txBody>
      </p:sp>
      <p:sp>
        <p:nvSpPr>
          <p:cNvPr id="20485" name="Прямоугольник 4"/>
          <p:cNvSpPr>
            <a:spLocks noChangeArrowheads="1"/>
          </p:cNvSpPr>
          <p:nvPr/>
        </p:nvSpPr>
        <p:spPr bwMode="auto">
          <a:xfrm>
            <a:off x="1524000" y="333376"/>
            <a:ext cx="9144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ru-RU" sz="1600" b="1" dirty="0">
                <a:solidFill>
                  <a:schemeClr val="accent2">
                    <a:lumMod val="50000"/>
                  </a:schemeClr>
                </a:solidFill>
                <a:latin typeface="Times New Roman" panose="02020603050405020304" pitchFamily="18" charset="0"/>
                <a:cs typeface="Times New Roman" panose="02020603050405020304" pitchFamily="18" charset="0"/>
              </a:rPr>
              <a:t>Учредитель: Комитет по образованию администрации городского округа </a:t>
            </a:r>
          </a:p>
          <a:p>
            <a:pPr algn="ctr" eaLnBrk="1" hangingPunct="1"/>
            <a:r>
              <a:rPr lang="ru-RU" sz="1600" b="1" dirty="0">
                <a:solidFill>
                  <a:schemeClr val="accent2">
                    <a:lumMod val="50000"/>
                  </a:schemeClr>
                </a:solidFill>
                <a:latin typeface="Times New Roman" panose="02020603050405020304" pitchFamily="18" charset="0"/>
                <a:cs typeface="Times New Roman" panose="02020603050405020304" pitchFamily="18" charset="0"/>
              </a:rPr>
              <a:t>«Город Калининград»</a:t>
            </a:r>
            <a:endParaRPr lang="ru-RU" sz="1600" dirty="0">
              <a:solidFill>
                <a:schemeClr val="accent2">
                  <a:lumMod val="50000"/>
                </a:schemeClr>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ppt_x</p:attrName>
                                        </p:attrNameLst>
                                      </p:cBhvr>
                                      <p:tavLst>
                                        <p:tav tm="0">
                                          <p:val>
                                            <p:strVal val="#ppt_x"/>
                                          </p:val>
                                        </p:tav>
                                        <p:tav tm="100000">
                                          <p:val>
                                            <p:strVal val="#ppt_x"/>
                                          </p:val>
                                        </p:tav>
                                      </p:tavLst>
                                    </p:anim>
                                    <p:anim calcmode="lin" valueType="num">
                                      <p:cBhvr>
                                        <p:cTn id="9" dur="2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16" presetClass="entr" presetSubtype="37"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outVertical)">
                                      <p:cBhvr>
                                        <p:cTn id="13" dur="2000"/>
                                        <p:tgtEl>
                                          <p:spTgt spid="4"/>
                                        </p:tgtEl>
                                      </p:cBhvr>
                                    </p:animEffect>
                                  </p:childTnLst>
                                </p:cTn>
                              </p:par>
                            </p:childTnLst>
                          </p:cTn>
                        </p:par>
                        <p:par>
                          <p:cTn id="14" fill="hold">
                            <p:stCondLst>
                              <p:cond delay="4000"/>
                            </p:stCondLst>
                            <p:childTnLst>
                              <p:par>
                                <p:cTn id="15" presetID="22" presetClass="entr" presetSubtype="4"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211637" y="615553"/>
            <a:ext cx="11813020" cy="5170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indent="450850">
              <a:lnSpc>
                <a:spcPct val="120000"/>
              </a:lnSpc>
              <a:spcBef>
                <a:spcPts val="1000"/>
              </a:spcBef>
              <a:buSzPct val="125000"/>
              <a:buFont typeface="Arial" panose="020B0604020202020204" pitchFamily="34" charset="0"/>
              <a:buChar char="•"/>
              <a:defRPr sz="2400">
                <a:solidFill>
                  <a:schemeClr val="tx1"/>
                </a:solidFill>
                <a:latin typeface="Tw Cen MT" panose="020B0602020104020603" pitchFamily="34" charset="0"/>
              </a:defRPr>
            </a:lvl1pPr>
            <a:lvl2pPr marL="742950" indent="-285750">
              <a:lnSpc>
                <a:spcPct val="120000"/>
              </a:lnSpc>
              <a:spcBef>
                <a:spcPts val="500"/>
              </a:spcBef>
              <a:buSzPct val="125000"/>
              <a:buFont typeface="Arial" panose="020B0604020202020204" pitchFamily="34" charset="0"/>
              <a:buChar char="•"/>
              <a:defRPr sz="2000">
                <a:solidFill>
                  <a:schemeClr val="tx1"/>
                </a:solidFill>
                <a:latin typeface="Tw Cen MT" panose="020B0602020104020603" pitchFamily="34" charset="0"/>
              </a:defRPr>
            </a:lvl2pPr>
            <a:lvl3pPr marL="1143000" indent="-228600">
              <a:lnSpc>
                <a:spcPct val="120000"/>
              </a:lnSpc>
              <a:spcBef>
                <a:spcPts val="500"/>
              </a:spcBef>
              <a:buSzPct val="125000"/>
              <a:buFont typeface="Arial" panose="020B0604020202020204" pitchFamily="34" charset="0"/>
              <a:buChar char="•"/>
              <a:defRPr>
                <a:solidFill>
                  <a:schemeClr val="tx1"/>
                </a:solidFill>
                <a:latin typeface="Tw Cen MT" panose="020B0602020104020603" pitchFamily="34" charset="0"/>
              </a:defRPr>
            </a:lvl3pPr>
            <a:lvl4pPr marL="1600200" indent="-228600">
              <a:lnSpc>
                <a:spcPct val="120000"/>
              </a:lnSpc>
              <a:spcBef>
                <a:spcPts val="500"/>
              </a:spcBef>
              <a:buSzPct val="125000"/>
              <a:buFont typeface="Arial" panose="020B0604020202020204" pitchFamily="34" charset="0"/>
              <a:buChar char="•"/>
              <a:defRPr sz="1600">
                <a:solidFill>
                  <a:schemeClr val="tx1"/>
                </a:solidFill>
                <a:latin typeface="Tw Cen MT" panose="020B0602020104020603" pitchFamily="34" charset="0"/>
              </a:defRPr>
            </a:lvl4pPr>
            <a:lvl5pPr marL="2057400" indent="-228600">
              <a:lnSpc>
                <a:spcPct val="120000"/>
              </a:lnSpc>
              <a:spcBef>
                <a:spcPts val="500"/>
              </a:spcBef>
              <a:buSzPct val="125000"/>
              <a:buFont typeface="Arial" panose="020B0604020202020204" pitchFamily="34" charset="0"/>
              <a:buChar char="•"/>
              <a:defRPr sz="1600">
                <a:solidFill>
                  <a:schemeClr val="tx1"/>
                </a:solidFill>
                <a:latin typeface="Tw Cen MT" panose="020B0602020104020603" pitchFamily="34" charset="0"/>
              </a:defRPr>
            </a:lvl5pPr>
            <a:lvl6pPr marL="2514600" indent="-228600" eaLnBrk="0" fontAlgn="base" hangingPunct="0">
              <a:lnSpc>
                <a:spcPct val="120000"/>
              </a:lnSpc>
              <a:spcBef>
                <a:spcPts val="500"/>
              </a:spcBef>
              <a:spcAft>
                <a:spcPct val="0"/>
              </a:spcAft>
              <a:buSzPct val="125000"/>
              <a:buFont typeface="Arial" panose="020B0604020202020204" pitchFamily="34" charset="0"/>
              <a:buChar char="•"/>
              <a:defRPr sz="1600">
                <a:solidFill>
                  <a:schemeClr val="tx1"/>
                </a:solidFill>
                <a:latin typeface="Tw Cen MT" panose="020B0602020104020603" pitchFamily="34" charset="0"/>
              </a:defRPr>
            </a:lvl6pPr>
            <a:lvl7pPr marL="2971800" indent="-228600" eaLnBrk="0" fontAlgn="base" hangingPunct="0">
              <a:lnSpc>
                <a:spcPct val="120000"/>
              </a:lnSpc>
              <a:spcBef>
                <a:spcPts val="500"/>
              </a:spcBef>
              <a:spcAft>
                <a:spcPct val="0"/>
              </a:spcAft>
              <a:buSzPct val="125000"/>
              <a:buFont typeface="Arial" panose="020B0604020202020204" pitchFamily="34" charset="0"/>
              <a:buChar char="•"/>
              <a:defRPr sz="1600">
                <a:solidFill>
                  <a:schemeClr val="tx1"/>
                </a:solidFill>
                <a:latin typeface="Tw Cen MT" panose="020B0602020104020603" pitchFamily="34" charset="0"/>
              </a:defRPr>
            </a:lvl7pPr>
            <a:lvl8pPr marL="3429000" indent="-228600" eaLnBrk="0" fontAlgn="base" hangingPunct="0">
              <a:lnSpc>
                <a:spcPct val="120000"/>
              </a:lnSpc>
              <a:spcBef>
                <a:spcPts val="500"/>
              </a:spcBef>
              <a:spcAft>
                <a:spcPct val="0"/>
              </a:spcAft>
              <a:buSzPct val="125000"/>
              <a:buFont typeface="Arial" panose="020B0604020202020204" pitchFamily="34" charset="0"/>
              <a:buChar char="•"/>
              <a:defRPr sz="1600">
                <a:solidFill>
                  <a:schemeClr val="tx1"/>
                </a:solidFill>
                <a:latin typeface="Tw Cen MT" panose="020B0602020104020603" pitchFamily="34" charset="0"/>
              </a:defRPr>
            </a:lvl8pPr>
            <a:lvl9pPr marL="3886200" indent="-228600" eaLnBrk="0" fontAlgn="base" hangingPunct="0">
              <a:lnSpc>
                <a:spcPct val="120000"/>
              </a:lnSpc>
              <a:spcBef>
                <a:spcPts val="500"/>
              </a:spcBef>
              <a:spcAft>
                <a:spcPct val="0"/>
              </a:spcAft>
              <a:buSzPct val="125000"/>
              <a:buFont typeface="Arial" panose="020B0604020202020204" pitchFamily="34" charset="0"/>
              <a:buChar char="•"/>
              <a:defRPr sz="1600">
                <a:solidFill>
                  <a:schemeClr val="tx1"/>
                </a:solidFill>
                <a:latin typeface="Tw Cen MT" panose="020B0602020104020603" pitchFamily="34" charset="0"/>
              </a:defRPr>
            </a:lvl9pPr>
          </a:lstStyle>
          <a:p>
            <a:pPr algn="ctr">
              <a:lnSpc>
                <a:spcPct val="100000"/>
              </a:lnSpc>
              <a:spcBef>
                <a:spcPct val="0"/>
              </a:spcBef>
              <a:buSzTx/>
              <a:buFontTx/>
              <a:buNone/>
              <a:defRPr/>
            </a:pPr>
            <a:r>
              <a:rPr lang="ru-RU" sz="1800" dirty="0" smtClean="0">
                <a:solidFill>
                  <a:schemeClr val="accent2">
                    <a:lumMod val="75000"/>
                  </a:schemeClr>
                </a:solidFill>
                <a:latin typeface="Times New Roman" panose="02020603050405020304" pitchFamily="18" charset="0"/>
                <a:cs typeface="Times New Roman" panose="02020603050405020304" pitchFamily="18" charset="0"/>
              </a:rPr>
              <a:t>Муниципальное автономное учреждение дополнительного образования города Калининграда </a:t>
            </a:r>
          </a:p>
          <a:p>
            <a:pPr algn="ctr">
              <a:lnSpc>
                <a:spcPct val="100000"/>
              </a:lnSpc>
              <a:spcBef>
                <a:spcPct val="0"/>
              </a:spcBef>
              <a:buSzTx/>
              <a:buFontTx/>
              <a:buNone/>
              <a:defRPr/>
            </a:pPr>
            <a:r>
              <a:rPr lang="ru-RU" sz="1800" dirty="0" smtClean="0">
                <a:solidFill>
                  <a:schemeClr val="accent2">
                    <a:lumMod val="75000"/>
                  </a:schemeClr>
                </a:solidFill>
                <a:latin typeface="Times New Roman" panose="02020603050405020304" pitchFamily="18" charset="0"/>
                <a:cs typeface="Times New Roman" panose="02020603050405020304" pitchFamily="18" charset="0"/>
              </a:rPr>
              <a:t>Станция юных техников (</a:t>
            </a:r>
            <a:r>
              <a:rPr lang="ru-RU" sz="1800" b="1" dirty="0" smtClean="0">
                <a:solidFill>
                  <a:schemeClr val="accent2">
                    <a:lumMod val="75000"/>
                  </a:schemeClr>
                </a:solidFill>
                <a:latin typeface="Times New Roman" panose="02020603050405020304" pitchFamily="18" charset="0"/>
                <a:cs typeface="Times New Roman" panose="02020603050405020304" pitchFamily="18" charset="0"/>
              </a:rPr>
              <a:t>МАУДО СЮТ)</a:t>
            </a:r>
            <a:r>
              <a:rPr lang="ru-RU" sz="1700" dirty="0" smtClean="0">
                <a:solidFill>
                  <a:schemeClr val="bg1"/>
                </a:solidFill>
                <a:latin typeface="Times New Roman" panose="02020603050405020304" pitchFamily="18" charset="0"/>
                <a:cs typeface="Times New Roman" panose="02020603050405020304" pitchFamily="18" charset="0"/>
              </a:rPr>
              <a:t>1, 8(4012</a:t>
            </a:r>
            <a:r>
              <a:rPr lang="ru-RU" sz="1700" dirty="0">
                <a:solidFill>
                  <a:schemeClr val="bg1"/>
                </a:solidFill>
                <a:latin typeface="Times New Roman" panose="02020603050405020304" pitchFamily="18" charset="0"/>
                <a:cs typeface="Times New Roman" panose="02020603050405020304" pitchFamily="18" charset="0"/>
              </a:rPr>
              <a:t>) </a:t>
            </a:r>
            <a:r>
              <a:rPr lang="ru-RU" sz="1700" dirty="0" smtClean="0">
                <a:solidFill>
                  <a:schemeClr val="bg1"/>
                </a:solidFill>
                <a:latin typeface="Times New Roman" panose="02020603050405020304" pitchFamily="18" charset="0"/>
                <a:cs typeface="Times New Roman" panose="02020603050405020304" pitchFamily="18" charset="0"/>
              </a:rPr>
              <a:t>98-40-93, </a:t>
            </a:r>
            <a:endParaRPr lang="ru-RU" sz="1700" b="1" dirty="0" smtClean="0">
              <a:solidFill>
                <a:schemeClr val="bg1"/>
              </a:solidFill>
              <a:latin typeface="Times New Roman" panose="02020603050405020304" pitchFamily="18" charset="0"/>
              <a:cs typeface="Times New Roman" panose="02020603050405020304" pitchFamily="18" charset="0"/>
            </a:endParaRPr>
          </a:p>
          <a:p>
            <a:pPr>
              <a:lnSpc>
                <a:spcPct val="100000"/>
              </a:lnSpc>
              <a:spcBef>
                <a:spcPct val="0"/>
              </a:spcBef>
              <a:buSzTx/>
              <a:buFontTx/>
              <a:buNone/>
              <a:defRPr/>
            </a:pPr>
            <a:r>
              <a:rPr lang="ru-RU" sz="1400" b="1" dirty="0">
                <a:solidFill>
                  <a:schemeClr val="accent2">
                    <a:lumMod val="50000"/>
                  </a:schemeClr>
                </a:solidFill>
                <a:latin typeface="Times New Roman" panose="02020603050405020304" pitchFamily="18" charset="0"/>
                <a:cs typeface="Times New Roman" panose="02020603050405020304" pitchFamily="18" charset="0"/>
              </a:rPr>
              <a:t>сайт учреждения</a:t>
            </a:r>
            <a:r>
              <a:rPr lang="ru-RU" sz="1400" dirty="0">
                <a:solidFill>
                  <a:schemeClr val="accent2">
                    <a:lumMod val="50000"/>
                  </a:schemeClr>
                </a:solidFill>
                <a:latin typeface="Times New Roman" panose="02020603050405020304" pitchFamily="18" charset="0"/>
                <a:cs typeface="Times New Roman" panose="02020603050405020304" pitchFamily="18" charset="0"/>
              </a:rPr>
              <a:t> </a:t>
            </a:r>
            <a:r>
              <a:rPr lang="ru-RU" sz="1400" u="sng" dirty="0">
                <a:solidFill>
                  <a:schemeClr val="accent2">
                    <a:lumMod val="50000"/>
                  </a:schemeClr>
                </a:solidFill>
                <a:latin typeface="Times New Roman" panose="02020603050405020304" pitchFamily="18" charset="0"/>
                <a:cs typeface="Times New Roman" panose="02020603050405020304" pitchFamily="18" charset="0"/>
                <a:hlinkClick r:id="rId2"/>
              </a:rPr>
              <a:t>http://sut39.ru/</a:t>
            </a:r>
            <a:r>
              <a:rPr lang="ru-RU" sz="1400" dirty="0">
                <a:solidFill>
                  <a:schemeClr val="accent2">
                    <a:lumMod val="50000"/>
                  </a:schemeClr>
                </a:solidFill>
                <a:latin typeface="Times New Roman" panose="02020603050405020304" pitchFamily="18" charset="0"/>
                <a:cs typeface="Times New Roman" panose="02020603050405020304" pitchFamily="18" charset="0"/>
              </a:rPr>
              <a:t> </a:t>
            </a:r>
            <a:r>
              <a:rPr lang="en-US" sz="1400" b="1" dirty="0">
                <a:solidFill>
                  <a:schemeClr val="accent2">
                    <a:lumMod val="50000"/>
                  </a:schemeClr>
                </a:solidFill>
                <a:latin typeface="Times New Roman" panose="02020603050405020304" pitchFamily="18" charset="0"/>
                <a:cs typeface="Times New Roman" panose="02020603050405020304" pitchFamily="18" charset="0"/>
              </a:rPr>
              <a:t>e</a:t>
            </a:r>
            <a:r>
              <a:rPr lang="ru-RU" sz="1400" b="1" dirty="0">
                <a:solidFill>
                  <a:schemeClr val="accent2">
                    <a:lumMod val="50000"/>
                  </a:schemeClr>
                </a:solidFill>
                <a:latin typeface="Times New Roman" panose="02020603050405020304" pitchFamily="18" charset="0"/>
                <a:cs typeface="Times New Roman" panose="02020603050405020304" pitchFamily="18" charset="0"/>
              </a:rPr>
              <a:t>-</a:t>
            </a:r>
            <a:r>
              <a:rPr lang="en-US" sz="1400" b="1" dirty="0">
                <a:solidFill>
                  <a:schemeClr val="accent2">
                    <a:lumMod val="50000"/>
                  </a:schemeClr>
                </a:solidFill>
                <a:latin typeface="Times New Roman" panose="02020603050405020304" pitchFamily="18" charset="0"/>
                <a:cs typeface="Times New Roman" panose="02020603050405020304" pitchFamily="18" charset="0"/>
              </a:rPr>
              <a:t>mail</a:t>
            </a:r>
            <a:r>
              <a:rPr lang="ru-RU" sz="1400" b="1" dirty="0">
                <a:solidFill>
                  <a:schemeClr val="accent2">
                    <a:lumMod val="50000"/>
                  </a:schemeClr>
                </a:solidFill>
                <a:latin typeface="Times New Roman" panose="02020603050405020304" pitchFamily="18" charset="0"/>
                <a:cs typeface="Times New Roman" panose="02020603050405020304" pitchFamily="18" charset="0"/>
              </a:rPr>
              <a:t>: </a:t>
            </a:r>
            <a:r>
              <a:rPr lang="en-US" sz="1400" dirty="0" smtClean="0">
                <a:latin typeface="Times New Roman" panose="02020603050405020304" pitchFamily="18" charset="0"/>
                <a:cs typeface="Times New Roman" panose="02020603050405020304" pitchFamily="18" charset="0"/>
                <a:hlinkClick r:id="rId3"/>
              </a:rPr>
              <a:t>gsyut@edu.klgd.ru</a:t>
            </a:r>
            <a:endParaRPr lang="ru-RU" sz="1400" dirty="0" smtClean="0">
              <a:latin typeface="Times New Roman" panose="02020603050405020304" pitchFamily="18" charset="0"/>
              <a:cs typeface="Times New Roman" panose="02020603050405020304" pitchFamily="18" charset="0"/>
            </a:endParaRPr>
          </a:p>
          <a:p>
            <a:pPr>
              <a:lnSpc>
                <a:spcPct val="100000"/>
              </a:lnSpc>
              <a:spcBef>
                <a:spcPct val="0"/>
              </a:spcBef>
              <a:buSzTx/>
              <a:buFontTx/>
              <a:buNone/>
              <a:defRPr/>
            </a:pPr>
            <a:r>
              <a:rPr lang="ru-RU" sz="1400" b="1" dirty="0" smtClean="0">
                <a:solidFill>
                  <a:schemeClr val="accent2">
                    <a:lumMod val="50000"/>
                  </a:schemeClr>
                </a:solidFill>
                <a:latin typeface="Times New Roman" panose="02020603050405020304" pitchFamily="18" charset="0"/>
                <a:cs typeface="Times New Roman" panose="02020603050405020304" pitchFamily="18" charset="0"/>
              </a:rPr>
              <a:t>Год основания учреждения: </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1976 год</a:t>
            </a:r>
          </a:p>
          <a:p>
            <a:pPr>
              <a:lnSpc>
                <a:spcPct val="100000"/>
              </a:lnSpc>
              <a:spcBef>
                <a:spcPct val="0"/>
              </a:spcBef>
              <a:buSzTx/>
              <a:buFontTx/>
              <a:buNone/>
              <a:defRPr/>
            </a:pPr>
            <a:r>
              <a:rPr lang="ru-RU" sz="1400" b="1" dirty="0" smtClean="0">
                <a:solidFill>
                  <a:schemeClr val="accent2">
                    <a:lumMod val="50000"/>
                  </a:schemeClr>
                </a:solidFill>
                <a:latin typeface="Times New Roman" panose="02020603050405020304" pitchFamily="18" charset="0"/>
                <a:cs typeface="Times New Roman" panose="02020603050405020304" pitchFamily="18" charset="0"/>
              </a:rPr>
              <a:t>Лицензия: </a:t>
            </a:r>
            <a:r>
              <a:rPr lang="ru-RU" sz="1400" dirty="0">
                <a:solidFill>
                  <a:schemeClr val="accent2">
                    <a:lumMod val="50000"/>
                  </a:schemeClr>
                </a:solidFill>
                <a:latin typeface="Times New Roman" panose="02020603050405020304" pitchFamily="18" charset="0"/>
                <a:cs typeface="Times New Roman" panose="02020603050405020304" pitchFamily="18" charset="0"/>
              </a:rPr>
              <a:t>№ </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ДО-1762 </a:t>
            </a:r>
            <a:r>
              <a:rPr lang="ru-RU" sz="1400" dirty="0">
                <a:solidFill>
                  <a:schemeClr val="accent2">
                    <a:lumMod val="50000"/>
                  </a:schemeClr>
                </a:solidFill>
                <a:latin typeface="Times New Roman" panose="02020603050405020304" pitchFamily="18" charset="0"/>
                <a:cs typeface="Times New Roman" panose="02020603050405020304" pitchFamily="18" charset="0"/>
              </a:rPr>
              <a:t>от </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28 июня 2021 </a:t>
            </a:r>
            <a:r>
              <a:rPr lang="ru-RU" sz="1400" dirty="0">
                <a:solidFill>
                  <a:schemeClr val="accent2">
                    <a:lumMod val="50000"/>
                  </a:schemeClr>
                </a:solidFill>
                <a:latin typeface="Times New Roman" panose="02020603050405020304" pitchFamily="18" charset="0"/>
                <a:cs typeface="Times New Roman" panose="02020603050405020304" pitchFamily="18" charset="0"/>
              </a:rPr>
              <a:t>г</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 </a:t>
            </a:r>
          </a:p>
          <a:p>
            <a:pPr>
              <a:lnSpc>
                <a:spcPct val="100000"/>
              </a:lnSpc>
              <a:spcBef>
                <a:spcPct val="0"/>
              </a:spcBef>
              <a:buSzTx/>
              <a:buFontTx/>
              <a:buNone/>
              <a:defRPr/>
            </a:pPr>
            <a:r>
              <a:rPr lang="ru-RU" sz="1400" b="1" dirty="0" smtClean="0">
                <a:solidFill>
                  <a:schemeClr val="accent2">
                    <a:lumMod val="50000"/>
                  </a:schemeClr>
                </a:solidFill>
                <a:latin typeface="Times New Roman" panose="02020603050405020304" pitchFamily="18" charset="0"/>
                <a:cs typeface="Times New Roman" panose="02020603050405020304" pitchFamily="18" charset="0"/>
              </a:rPr>
              <a:t>Руководство учреждения:</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 </a:t>
            </a:r>
          </a:p>
          <a:p>
            <a:pPr>
              <a:lnSpc>
                <a:spcPct val="100000"/>
              </a:lnSpc>
              <a:spcBef>
                <a:spcPct val="0"/>
              </a:spcBef>
              <a:buSzTx/>
              <a:buFontTx/>
              <a:buNone/>
              <a:defRPr/>
            </a:pP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Директор:                         Стецюк Ольга Евгеньевна</a:t>
            </a:r>
          </a:p>
          <a:p>
            <a:pPr>
              <a:lnSpc>
                <a:spcPct val="100000"/>
              </a:lnSpc>
              <a:spcBef>
                <a:spcPct val="0"/>
              </a:spcBef>
              <a:buSzTx/>
              <a:buFontTx/>
              <a:buNone/>
              <a:defRPr/>
            </a:pP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Заместитель директора: Королёва Ольга Александровна</a:t>
            </a:r>
          </a:p>
          <a:p>
            <a:pPr>
              <a:lnSpc>
                <a:spcPct val="100000"/>
              </a:lnSpc>
              <a:spcBef>
                <a:spcPct val="0"/>
              </a:spcBef>
              <a:buSzTx/>
              <a:buFontTx/>
              <a:buNone/>
              <a:defRPr/>
            </a:pPr>
            <a:r>
              <a:rPr lang="ru-RU" sz="1400" dirty="0">
                <a:solidFill>
                  <a:schemeClr val="accent2">
                    <a:lumMod val="50000"/>
                  </a:schemeClr>
                </a:solidFill>
                <a:latin typeface="Times New Roman" panose="02020603050405020304" pitchFamily="18" charset="0"/>
                <a:cs typeface="Times New Roman" panose="02020603050405020304" pitchFamily="18" charset="0"/>
              </a:rPr>
              <a:t> </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                                         Борисов Сергей Александрович</a:t>
            </a:r>
          </a:p>
          <a:p>
            <a:pPr>
              <a:lnSpc>
                <a:spcPct val="100000"/>
              </a:lnSpc>
              <a:spcBef>
                <a:spcPct val="0"/>
              </a:spcBef>
              <a:buSzTx/>
              <a:buFontTx/>
              <a:buNone/>
              <a:defRPr/>
            </a:pP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Главный бухгалтер:         </a:t>
            </a:r>
            <a:r>
              <a:rPr lang="ru-RU" sz="1400" dirty="0" err="1" smtClean="0">
                <a:solidFill>
                  <a:schemeClr val="accent2">
                    <a:lumMod val="50000"/>
                  </a:schemeClr>
                </a:solidFill>
                <a:latin typeface="Times New Roman" panose="02020603050405020304" pitchFamily="18" charset="0"/>
                <a:cs typeface="Times New Roman" panose="02020603050405020304" pitchFamily="18" charset="0"/>
              </a:rPr>
              <a:t>Язовитенко</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 Оксана Николаевна</a:t>
            </a:r>
          </a:p>
          <a:p>
            <a:pPr>
              <a:lnSpc>
                <a:spcPct val="100000"/>
              </a:lnSpc>
              <a:spcBef>
                <a:spcPct val="0"/>
              </a:spcBef>
              <a:buSzTx/>
              <a:buFontTx/>
              <a:buNone/>
              <a:defRPr/>
            </a:pPr>
            <a:r>
              <a:rPr lang="ru-RU" sz="1400" b="1" dirty="0" smtClean="0">
                <a:solidFill>
                  <a:schemeClr val="accent2">
                    <a:lumMod val="50000"/>
                  </a:schemeClr>
                </a:solidFill>
                <a:latin typeface="Times New Roman" panose="02020603050405020304" pitchFamily="18" charset="0"/>
                <a:cs typeface="Times New Roman" panose="02020603050405020304" pitchFamily="18" charset="0"/>
              </a:rPr>
              <a:t>Педагогические работники</a:t>
            </a:r>
            <a:r>
              <a:rPr lang="ru-RU" sz="1400" b="1" dirty="0">
                <a:solidFill>
                  <a:schemeClr val="accent2">
                    <a:lumMod val="50000"/>
                  </a:schemeClr>
                </a:solidFill>
                <a:latin typeface="Times New Roman" panose="02020603050405020304" pitchFamily="18" charset="0"/>
                <a:cs typeface="Times New Roman" panose="02020603050405020304" pitchFamily="18" charset="0"/>
              </a:rPr>
              <a:t>:</a:t>
            </a:r>
            <a:endParaRPr lang="ru-RU" sz="1400" dirty="0" smtClean="0">
              <a:solidFill>
                <a:schemeClr val="accent2">
                  <a:lumMod val="50000"/>
                </a:schemeClr>
              </a:solidFill>
              <a:latin typeface="Times New Roman" panose="02020603050405020304" pitchFamily="18" charset="0"/>
              <a:cs typeface="Times New Roman" panose="02020603050405020304" pitchFamily="18" charset="0"/>
            </a:endParaRPr>
          </a:p>
          <a:p>
            <a:pPr>
              <a:lnSpc>
                <a:spcPct val="100000"/>
              </a:lnSpc>
              <a:spcBef>
                <a:spcPts val="0"/>
              </a:spcBef>
            </a:pPr>
            <a:r>
              <a:rPr lang="ru-RU" sz="1400" dirty="0">
                <a:solidFill>
                  <a:schemeClr val="accent2">
                    <a:lumMod val="50000"/>
                  </a:schemeClr>
                </a:solidFill>
                <a:latin typeface="Times New Roman" panose="02020603050405020304" pitchFamily="18" charset="0"/>
                <a:cs typeface="Times New Roman" panose="02020603050405020304" pitchFamily="18" charset="0"/>
              </a:rPr>
              <a:t>Гроза Надежда Григорьевна</a:t>
            </a:r>
          </a:p>
          <a:p>
            <a:pPr>
              <a:lnSpc>
                <a:spcPct val="100000"/>
              </a:lnSpc>
              <a:spcBef>
                <a:spcPts val="0"/>
              </a:spcBef>
            </a:pPr>
            <a:r>
              <a:rPr lang="ru-RU" sz="1400" dirty="0" err="1">
                <a:solidFill>
                  <a:schemeClr val="accent2">
                    <a:lumMod val="50000"/>
                  </a:schemeClr>
                </a:solidFill>
                <a:latin typeface="Times New Roman" panose="02020603050405020304" pitchFamily="18" charset="0"/>
                <a:cs typeface="Times New Roman" panose="02020603050405020304" pitchFamily="18" charset="0"/>
              </a:rPr>
              <a:t>Гупало</a:t>
            </a:r>
            <a:r>
              <a:rPr lang="ru-RU" sz="1400" dirty="0">
                <a:solidFill>
                  <a:schemeClr val="accent2">
                    <a:lumMod val="50000"/>
                  </a:schemeClr>
                </a:solidFill>
                <a:latin typeface="Times New Roman" panose="02020603050405020304" pitchFamily="18" charset="0"/>
                <a:cs typeface="Times New Roman" panose="02020603050405020304" pitchFamily="18" charset="0"/>
              </a:rPr>
              <a:t> Лилия </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Леонидовна</a:t>
            </a:r>
          </a:p>
          <a:p>
            <a:pPr>
              <a:lnSpc>
                <a:spcPct val="100000"/>
              </a:lnSpc>
              <a:spcBef>
                <a:spcPts val="0"/>
              </a:spcBef>
            </a:pPr>
            <a:r>
              <a:rPr lang="ru-RU" sz="1400" dirty="0">
                <a:solidFill>
                  <a:schemeClr val="accent2">
                    <a:lumMod val="50000"/>
                  </a:schemeClr>
                </a:solidFill>
                <a:latin typeface="Times New Roman" panose="02020603050405020304" pitchFamily="18" charset="0"/>
                <a:cs typeface="Times New Roman" panose="02020603050405020304" pitchFamily="18" charset="0"/>
              </a:rPr>
              <a:t>Клепикова Елизавета </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Григорьевна</a:t>
            </a:r>
          </a:p>
          <a:p>
            <a:pPr>
              <a:lnSpc>
                <a:spcPct val="100000"/>
              </a:lnSpc>
              <a:spcBef>
                <a:spcPts val="0"/>
              </a:spcBef>
            </a:pPr>
            <a:r>
              <a:rPr lang="ru-RU" sz="1400" dirty="0" err="1" smtClean="0">
                <a:solidFill>
                  <a:schemeClr val="accent2">
                    <a:lumMod val="50000"/>
                  </a:schemeClr>
                </a:solidFill>
                <a:latin typeface="Times New Roman" panose="02020603050405020304" pitchFamily="18" charset="0"/>
                <a:cs typeface="Times New Roman" panose="02020603050405020304" pitchFamily="18" charset="0"/>
              </a:rPr>
              <a:t>Лавренчук</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 </a:t>
            </a:r>
            <a:r>
              <a:rPr lang="ru-RU" sz="1400" dirty="0">
                <a:solidFill>
                  <a:schemeClr val="accent2">
                    <a:lumMod val="50000"/>
                  </a:schemeClr>
                </a:solidFill>
                <a:latin typeface="Times New Roman" panose="02020603050405020304" pitchFamily="18" charset="0"/>
                <a:cs typeface="Times New Roman" panose="02020603050405020304" pitchFamily="18" charset="0"/>
              </a:rPr>
              <a:t>Мария </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Александровна</a:t>
            </a:r>
          </a:p>
          <a:p>
            <a:pPr>
              <a:lnSpc>
                <a:spcPct val="100000"/>
              </a:lnSpc>
              <a:spcBef>
                <a:spcPts val="0"/>
              </a:spcBef>
            </a:pPr>
            <a:r>
              <a:rPr lang="ru-RU" sz="1400" dirty="0" err="1">
                <a:solidFill>
                  <a:schemeClr val="accent2">
                    <a:lumMod val="50000"/>
                  </a:schemeClr>
                </a:solidFill>
                <a:latin typeface="Times New Roman" panose="02020603050405020304" pitchFamily="18" charset="0"/>
                <a:cs typeface="Times New Roman" panose="02020603050405020304" pitchFamily="18" charset="0"/>
              </a:rPr>
              <a:t>Мартышевский</a:t>
            </a:r>
            <a:r>
              <a:rPr lang="ru-RU" sz="1400" dirty="0">
                <a:solidFill>
                  <a:schemeClr val="accent2">
                    <a:lumMod val="50000"/>
                  </a:schemeClr>
                </a:solidFill>
                <a:latin typeface="Times New Roman" panose="02020603050405020304" pitchFamily="18" charset="0"/>
                <a:cs typeface="Times New Roman" panose="02020603050405020304" pitchFamily="18" charset="0"/>
              </a:rPr>
              <a:t> Олег Вадимович</a:t>
            </a:r>
          </a:p>
          <a:p>
            <a:pPr>
              <a:lnSpc>
                <a:spcPct val="100000"/>
              </a:lnSpc>
              <a:spcBef>
                <a:spcPts val="0"/>
              </a:spcBef>
            </a:pPr>
            <a:r>
              <a:rPr lang="ru-RU" sz="1400" dirty="0" err="1">
                <a:solidFill>
                  <a:schemeClr val="accent2">
                    <a:lumMod val="50000"/>
                  </a:schemeClr>
                </a:solidFill>
                <a:latin typeface="Times New Roman" panose="02020603050405020304" pitchFamily="18" charset="0"/>
                <a:cs typeface="Times New Roman" panose="02020603050405020304" pitchFamily="18" charset="0"/>
              </a:rPr>
              <a:t>Наумчук</a:t>
            </a:r>
            <a:r>
              <a:rPr lang="ru-RU" sz="1400" dirty="0">
                <a:solidFill>
                  <a:schemeClr val="accent2">
                    <a:lumMod val="50000"/>
                  </a:schemeClr>
                </a:solidFill>
                <a:latin typeface="Times New Roman" panose="02020603050405020304" pitchFamily="18" charset="0"/>
                <a:cs typeface="Times New Roman" panose="02020603050405020304" pitchFamily="18" charset="0"/>
              </a:rPr>
              <a:t> Евгения Георгиевна</a:t>
            </a:r>
          </a:p>
          <a:p>
            <a:pPr>
              <a:lnSpc>
                <a:spcPct val="100000"/>
              </a:lnSpc>
              <a:spcBef>
                <a:spcPts val="0"/>
              </a:spcBef>
            </a:pPr>
            <a:r>
              <a:rPr lang="ru-RU" sz="1400" dirty="0">
                <a:solidFill>
                  <a:schemeClr val="accent2">
                    <a:lumMod val="50000"/>
                  </a:schemeClr>
                </a:solidFill>
                <a:latin typeface="Times New Roman" panose="02020603050405020304" pitchFamily="18" charset="0"/>
                <a:cs typeface="Times New Roman" panose="02020603050405020304" pitchFamily="18" charset="0"/>
              </a:rPr>
              <a:t>Овсянникова Елена Викторовна</a:t>
            </a:r>
          </a:p>
          <a:p>
            <a:pPr>
              <a:lnSpc>
                <a:spcPct val="100000"/>
              </a:lnSpc>
              <a:spcBef>
                <a:spcPts val="0"/>
              </a:spcBef>
            </a:pPr>
            <a:r>
              <a:rPr lang="ru-RU" sz="1400" dirty="0" err="1">
                <a:solidFill>
                  <a:schemeClr val="accent2">
                    <a:lumMod val="50000"/>
                  </a:schemeClr>
                </a:solidFill>
                <a:latin typeface="Times New Roman" panose="02020603050405020304" pitchFamily="18" charset="0"/>
                <a:cs typeface="Times New Roman" panose="02020603050405020304" pitchFamily="18" charset="0"/>
              </a:rPr>
              <a:t>Смольянова</a:t>
            </a:r>
            <a:r>
              <a:rPr lang="ru-RU" sz="1400" dirty="0">
                <a:solidFill>
                  <a:schemeClr val="accent2">
                    <a:lumMod val="50000"/>
                  </a:schemeClr>
                </a:solidFill>
                <a:latin typeface="Times New Roman" panose="02020603050405020304" pitchFamily="18" charset="0"/>
                <a:cs typeface="Times New Roman" panose="02020603050405020304" pitchFamily="18" charset="0"/>
              </a:rPr>
              <a:t> Екатерина Сергеевна </a:t>
            </a:r>
          </a:p>
          <a:p>
            <a:pPr>
              <a:lnSpc>
                <a:spcPct val="100000"/>
              </a:lnSpc>
              <a:spcBef>
                <a:spcPts val="0"/>
              </a:spcBef>
            </a:pPr>
            <a:r>
              <a:rPr lang="ru-RU" sz="1400" dirty="0" err="1">
                <a:solidFill>
                  <a:schemeClr val="accent2">
                    <a:lumMod val="50000"/>
                  </a:schemeClr>
                </a:solidFill>
                <a:latin typeface="Times New Roman" panose="02020603050405020304" pitchFamily="18" charset="0"/>
                <a:cs typeface="Times New Roman" panose="02020603050405020304" pitchFamily="18" charset="0"/>
              </a:rPr>
              <a:t>Трущелев</a:t>
            </a:r>
            <a:r>
              <a:rPr lang="ru-RU" sz="1400" dirty="0">
                <a:solidFill>
                  <a:schemeClr val="accent2">
                    <a:lumMod val="50000"/>
                  </a:schemeClr>
                </a:solidFill>
                <a:latin typeface="Times New Roman" panose="02020603050405020304" pitchFamily="18" charset="0"/>
                <a:cs typeface="Times New Roman" panose="02020603050405020304" pitchFamily="18" charset="0"/>
              </a:rPr>
              <a:t> Александр </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Николаевич</a:t>
            </a:r>
          </a:p>
          <a:p>
            <a:pPr>
              <a:lnSpc>
                <a:spcPct val="100000"/>
              </a:lnSpc>
              <a:spcBef>
                <a:spcPts val="0"/>
              </a:spcBef>
            </a:pP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Федченко Владимир Сергеевич</a:t>
            </a:r>
          </a:p>
          <a:p>
            <a:pPr>
              <a:lnSpc>
                <a:spcPct val="100000"/>
              </a:lnSpc>
              <a:spcBef>
                <a:spcPts val="0"/>
              </a:spcBef>
            </a:pP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 </a:t>
            </a:r>
            <a:r>
              <a:rPr lang="ru-RU" sz="1400" dirty="0">
                <a:solidFill>
                  <a:schemeClr val="accent2">
                    <a:lumMod val="50000"/>
                  </a:schemeClr>
                </a:solidFill>
                <a:latin typeface="Times New Roman" panose="02020603050405020304" pitchFamily="18" charset="0"/>
                <a:cs typeface="Times New Roman" panose="02020603050405020304" pitchFamily="18" charset="0"/>
              </a:rPr>
              <a:t>педагог-организатор</a:t>
            </a:r>
          </a:p>
          <a:p>
            <a:pPr>
              <a:lnSpc>
                <a:spcPct val="100000"/>
              </a:lnSpc>
              <a:spcBef>
                <a:spcPts val="0"/>
              </a:spcBef>
            </a:pP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Коренева Яна Сергеевна</a:t>
            </a:r>
            <a:endParaRPr lang="ru-RU" sz="1400" dirty="0">
              <a:solidFill>
                <a:schemeClr val="accent2">
                  <a:lumMod val="50000"/>
                </a:schemeClr>
              </a:solidFill>
              <a:latin typeface="Times New Roman" panose="02020603050405020304" pitchFamily="18" charset="0"/>
              <a:cs typeface="Times New Roman" panose="02020603050405020304" pitchFamily="18" charset="0"/>
            </a:endParaRPr>
          </a:p>
        </p:txBody>
      </p:sp>
      <p:pic>
        <p:nvPicPr>
          <p:cNvPr id="4" name="Рисунок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364914" y="3623768"/>
            <a:ext cx="252095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Таблица 1"/>
          <p:cNvGraphicFramePr>
            <a:graphicFrameLocks noGrp="1"/>
          </p:cNvGraphicFramePr>
          <p:nvPr>
            <p:extLst>
              <p:ext uri="{D42A27DB-BD31-4B8C-83A1-F6EECF244321}">
                <p14:modId xmlns:p14="http://schemas.microsoft.com/office/powerpoint/2010/main" val="1462158352"/>
              </p:ext>
            </p:extLst>
          </p:nvPr>
        </p:nvGraphicFramePr>
        <p:xfrm>
          <a:off x="4787108" y="4587240"/>
          <a:ext cx="4303486" cy="2009503"/>
        </p:xfrm>
        <a:graphic>
          <a:graphicData uri="http://schemas.openxmlformats.org/drawingml/2006/table">
            <a:tbl>
              <a:tblPr firstRow="1" bandRow="1">
                <a:tableStyleId>{2D5ABB26-0587-4C30-8999-92F81FD0307C}</a:tableStyleId>
              </a:tblPr>
              <a:tblGrid>
                <a:gridCol w="4303486">
                  <a:extLst>
                    <a:ext uri="{9D8B030D-6E8A-4147-A177-3AD203B41FA5}">
                      <a16:colId xmlns:a16="http://schemas.microsoft.com/office/drawing/2014/main" val="20000"/>
                    </a:ext>
                  </a:extLst>
                </a:gridCol>
              </a:tblGrid>
              <a:tr h="2009503">
                <a:tc>
                  <a:txBody>
                    <a:bodyPr/>
                    <a:lstStyle/>
                    <a:p>
                      <a:pPr marL="0" marR="0" lvl="0" indent="0" algn="l" defTabSz="457200" rtl="0" eaLnBrk="1" fontAlgn="auto" latinLnBrk="0" hangingPunct="1">
                        <a:lnSpc>
                          <a:spcPct val="100000"/>
                        </a:lnSpc>
                        <a:spcBef>
                          <a:spcPct val="0"/>
                        </a:spcBef>
                        <a:spcAft>
                          <a:spcPts val="0"/>
                        </a:spcAft>
                        <a:buClrTx/>
                        <a:buSzTx/>
                        <a:buFontTx/>
                        <a:buNone/>
                        <a:defRPr/>
                      </a:pPr>
                      <a:r>
                        <a:rPr kumimoji="0" lang="ru-RU" sz="1400" b="1" i="0" u="none" strike="noStrike" kern="1200" cap="none" spc="0" normalizeH="0" baseline="0" noProof="0" dirty="0" smtClean="0">
                          <a:ln>
                            <a:noFill/>
                          </a:ln>
                          <a:solidFill>
                            <a:srgbClr val="2683C6">
                              <a:lumMod val="50000"/>
                            </a:srgbClr>
                          </a:solidFill>
                          <a:effectLst/>
                          <a:uLnTx/>
                          <a:uFillTx/>
                          <a:latin typeface="Times New Roman" panose="02020603050405020304" pitchFamily="18" charset="0"/>
                          <a:ea typeface="+mn-ea"/>
                          <a:cs typeface="Times New Roman" panose="02020603050405020304" pitchFamily="18" charset="0"/>
                        </a:rPr>
                        <a:t>Совместители:</a:t>
                      </a:r>
                      <a:endParaRPr kumimoji="0" lang="ru-RU" sz="1400" b="0" i="0" u="none" strike="noStrike" kern="1200" cap="none" spc="0" normalizeH="0" baseline="0" noProof="0" dirty="0" smtClean="0">
                        <a:ln>
                          <a:noFill/>
                        </a:ln>
                        <a:solidFill>
                          <a:srgbClr val="2683C6">
                            <a:lumMod val="50000"/>
                          </a:srgbClr>
                        </a:solidFill>
                        <a:effectLst/>
                        <a:uLnTx/>
                        <a:uFillTx/>
                        <a:latin typeface="Times New Roman" panose="02020603050405020304" pitchFamily="18" charset="0"/>
                        <a:ea typeface="+mn-ea"/>
                        <a:cs typeface="Times New Roman" panose="02020603050405020304" pitchFamily="18" charset="0"/>
                      </a:endParaRPr>
                    </a:p>
                    <a:p>
                      <a:pPr marL="285750" indent="-285750">
                        <a:buFont typeface="Arial" panose="020B0604020202020204" pitchFamily="34" charset="0"/>
                        <a:buChar char="•"/>
                      </a:pPr>
                      <a:r>
                        <a:rPr lang="ru-RU" sz="1400" baseline="0" dirty="0" err="1" smtClean="0">
                          <a:solidFill>
                            <a:srgbClr val="2E5775"/>
                          </a:solidFill>
                          <a:latin typeface="Times New Roman" panose="02020603050405020304" pitchFamily="18" charset="0"/>
                          <a:cs typeface="Times New Roman" panose="02020603050405020304" pitchFamily="18" charset="0"/>
                        </a:rPr>
                        <a:t>Шаповалова</a:t>
                      </a:r>
                      <a:r>
                        <a:rPr lang="ru-RU" sz="1400" baseline="0" dirty="0" smtClean="0">
                          <a:solidFill>
                            <a:srgbClr val="2E5775"/>
                          </a:solidFill>
                          <a:latin typeface="Times New Roman" panose="02020603050405020304" pitchFamily="18" charset="0"/>
                          <a:cs typeface="Times New Roman" panose="02020603050405020304" pitchFamily="18" charset="0"/>
                        </a:rPr>
                        <a:t> Марина Владимировна</a:t>
                      </a:r>
                    </a:p>
                    <a:p>
                      <a:pPr marL="285750" indent="-285750">
                        <a:buFont typeface="Arial" panose="020B0604020202020204" pitchFamily="34" charset="0"/>
                        <a:buChar char="•"/>
                      </a:pPr>
                      <a:r>
                        <a:rPr lang="ru-RU" sz="1400" baseline="0" dirty="0" smtClean="0">
                          <a:solidFill>
                            <a:srgbClr val="2E5775"/>
                          </a:solidFill>
                          <a:latin typeface="Times New Roman" panose="02020603050405020304" pitchFamily="18" charset="0"/>
                          <a:cs typeface="Times New Roman" panose="02020603050405020304" pitchFamily="18" charset="0"/>
                        </a:rPr>
                        <a:t>Петухова Александра Константиновна</a:t>
                      </a:r>
                    </a:p>
                    <a:p>
                      <a:pPr marL="285750" indent="-285750">
                        <a:buFont typeface="Arial" panose="020B0604020202020204" pitchFamily="34" charset="0"/>
                        <a:buChar char="•"/>
                      </a:pPr>
                      <a:r>
                        <a:rPr lang="ru-RU" sz="1400" baseline="0" dirty="0" err="1" smtClean="0">
                          <a:solidFill>
                            <a:srgbClr val="2E5775"/>
                          </a:solidFill>
                          <a:latin typeface="Times New Roman" panose="02020603050405020304" pitchFamily="18" charset="0"/>
                          <a:cs typeface="Times New Roman" panose="02020603050405020304" pitchFamily="18" charset="0"/>
                        </a:rPr>
                        <a:t>Перевозникова</a:t>
                      </a:r>
                      <a:r>
                        <a:rPr lang="ru-RU" sz="1400" baseline="0" dirty="0" smtClean="0">
                          <a:solidFill>
                            <a:srgbClr val="2E5775"/>
                          </a:solidFill>
                          <a:latin typeface="Times New Roman" panose="02020603050405020304" pitchFamily="18" charset="0"/>
                          <a:cs typeface="Times New Roman" panose="02020603050405020304" pitchFamily="18" charset="0"/>
                        </a:rPr>
                        <a:t> Анна Александровна</a:t>
                      </a:r>
                      <a:endParaRPr lang="ru-RU" sz="1800" dirty="0" smtClean="0">
                        <a:solidFill>
                          <a:srgbClr val="2E5775"/>
                        </a:solidFill>
                        <a:latin typeface="Times New Roman" panose="02020603050405020304" pitchFamily="18" charset="0"/>
                        <a:cs typeface="Times New Roman" panose="02020603050405020304" pitchFamily="18" charset="0"/>
                      </a:endParaRPr>
                    </a:p>
                    <a:p>
                      <a:pPr marL="0" indent="0">
                        <a:buFont typeface="Arial" panose="020B0604020202020204" pitchFamily="34" charset="0"/>
                        <a:buNone/>
                      </a:pPr>
                      <a:endParaRPr lang="ru-RU" sz="1800" dirty="0">
                        <a:solidFill>
                          <a:srgbClr val="2E5775"/>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0"/>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03476"/>
            <a:ext cx="10058400" cy="479696"/>
          </a:xfrm>
        </p:spPr>
        <p:txBody>
          <a:bodyPr>
            <a:normAutofit/>
          </a:bodyPr>
          <a:lstStyle/>
          <a:p>
            <a:pPr indent="450850" algn="ctr"/>
            <a:r>
              <a:rPr lang="ru-RU" sz="2800" b="1" dirty="0" smtClean="0">
                <a:solidFill>
                  <a:schemeClr val="tx1"/>
                </a:solidFill>
                <a:latin typeface="Times New Roman" panose="02020603050405020304" pitchFamily="18" charset="0"/>
                <a:cs typeface="Times New Roman" panose="02020603050405020304" pitchFamily="18" charset="0"/>
              </a:rPr>
              <a:t>Нормативно – правовая база</a:t>
            </a:r>
            <a:endParaRPr lang="ru-RU" sz="2800" b="1"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375112" y="683172"/>
            <a:ext cx="11502736" cy="6071809"/>
          </a:xfrm>
        </p:spPr>
        <p:txBody>
          <a:bodyPr>
            <a:normAutofit fontScale="92500" lnSpcReduction="20000"/>
          </a:bodyPr>
          <a:lstStyle/>
          <a:p>
            <a:pPr indent="0">
              <a:buNone/>
            </a:pPr>
            <a:r>
              <a:rPr lang="ru-RU" sz="1700" b="1" dirty="0" smtClean="0">
                <a:solidFill>
                  <a:schemeClr val="tx1"/>
                </a:solidFill>
                <a:latin typeface="Times New Roman" panose="02020603050405020304" pitchFamily="18" charset="0"/>
                <a:cs typeface="Times New Roman" panose="02020603050405020304" pitchFamily="18" charset="0"/>
              </a:rPr>
              <a:t>Устав учреждения: </a:t>
            </a:r>
            <a:r>
              <a:rPr lang="ru-RU" sz="1700" dirty="0" smtClean="0">
                <a:solidFill>
                  <a:schemeClr val="tx1"/>
                </a:solidFill>
                <a:latin typeface="Times New Roman" panose="02020603050405020304" pitchFamily="18" charset="0"/>
                <a:cs typeface="Times New Roman" panose="02020603050405020304" pitchFamily="18" charset="0"/>
              </a:rPr>
              <a:t>Устав муниципального автономного учреждения дополнительного образования города Калининграда Станции юных техников.</a:t>
            </a:r>
          </a:p>
          <a:p>
            <a:pPr indent="450850" algn="just"/>
            <a:r>
              <a:rPr lang="ru-RU" sz="1700" b="1" dirty="0" smtClean="0">
                <a:solidFill>
                  <a:schemeClr val="tx1"/>
                </a:solidFill>
                <a:latin typeface="Times New Roman" panose="02020603050405020304" pitchFamily="18" charset="0"/>
                <a:cs typeface="Times New Roman" panose="02020603050405020304" pitchFamily="18" charset="0"/>
              </a:rPr>
              <a:t>Договор о взаимоотношениях с Учредителем (дата подписания):</a:t>
            </a:r>
            <a:r>
              <a:rPr lang="ru-RU" sz="1700" dirty="0" smtClean="0">
                <a:solidFill>
                  <a:schemeClr val="tx1"/>
                </a:solidFill>
                <a:latin typeface="Times New Roman" panose="02020603050405020304" pitchFamily="18" charset="0"/>
                <a:cs typeface="Times New Roman" panose="02020603050405020304" pitchFamily="18" charset="0"/>
              </a:rPr>
              <a:t> от 01.01.2007г.</a:t>
            </a:r>
          </a:p>
          <a:p>
            <a:pPr indent="450850" algn="just"/>
            <a:r>
              <a:rPr lang="ru-RU" sz="1700" b="1" dirty="0" smtClean="0">
                <a:solidFill>
                  <a:schemeClr val="tx1"/>
                </a:solidFill>
                <a:latin typeface="Times New Roman" panose="02020603050405020304" pitchFamily="18" charset="0"/>
                <a:cs typeface="Times New Roman" panose="02020603050405020304" pitchFamily="18" charset="0"/>
              </a:rPr>
              <a:t>Договор о закреплении имущества в оперативное управление:</a:t>
            </a:r>
            <a:r>
              <a:rPr lang="ru-RU" sz="1700" dirty="0" smtClean="0">
                <a:solidFill>
                  <a:schemeClr val="tx1"/>
                </a:solidFill>
                <a:latin typeface="Times New Roman" panose="02020603050405020304" pitchFamily="18" charset="0"/>
                <a:cs typeface="Times New Roman" panose="02020603050405020304" pitchFamily="18" charset="0"/>
              </a:rPr>
              <a:t>  Свидетельство о государственной регистрации права от 17 июля 2013 года, регистрационный номер 39-АБ № 215183-объект права земельный участок кадастровый номер 39:15:132803:70; Свидетельство о государственной регистрации права от 09 ноября 2012 года, регистрационный номер 39-АБ № 108756 - нежилое спортивное здание кадастровый номер 39:15:132803:0:6</a:t>
            </a:r>
          </a:p>
          <a:p>
            <a:pPr indent="0" algn="just">
              <a:buNone/>
            </a:pPr>
            <a:r>
              <a:rPr lang="ru-RU" sz="1700" b="1" dirty="0" smtClean="0">
                <a:solidFill>
                  <a:schemeClr val="tx1"/>
                </a:solidFill>
                <a:latin typeface="Times New Roman" panose="02020603050405020304" pitchFamily="18" charset="0"/>
                <a:cs typeface="Times New Roman" panose="02020603050405020304" pitchFamily="18" charset="0"/>
              </a:rPr>
              <a:t>Условия безопасности жизнедеятельности </a:t>
            </a:r>
            <a:r>
              <a:rPr lang="ru-RU" sz="1700" dirty="0" smtClean="0">
                <a:solidFill>
                  <a:schemeClr val="tx1"/>
                </a:solidFill>
                <a:latin typeface="Times New Roman" panose="02020603050405020304" pitchFamily="18" charset="0"/>
                <a:cs typeface="Times New Roman" panose="02020603050405020304" pitchFamily="18" charset="0"/>
              </a:rPr>
              <a:t>(особенно при стихийных бедствиях, эпидемиях, попытках террористических актов</a:t>
            </a:r>
          </a:p>
          <a:p>
            <a:pPr>
              <a:spcBef>
                <a:spcPct val="0"/>
              </a:spcBef>
              <a:buNone/>
              <a:defRPr/>
            </a:pPr>
            <a:r>
              <a:rPr lang="ru-RU" sz="1700" dirty="0" smtClean="0">
                <a:solidFill>
                  <a:schemeClr val="tx1"/>
                </a:solidFill>
                <a:latin typeface="Times New Roman" panose="02020603050405020304" pitchFamily="18" charset="0"/>
                <a:cs typeface="Times New Roman" panose="02020603050405020304" pitchFamily="18" charset="0"/>
              </a:rPr>
              <a:t>Техническое состояние занимаемых помещений соответствует строительным и санитарно-гигиеническим нормам. Соблюдены требования норм и правил пожарной безопасности, созданы условия для соблюдения личной гигиены. Разрешения органов санитарно-эпидемиологического и пожарного надзора на проведение образовательного процесса имеется (акт приема учреждения к учебному 2013-2014 году).</a:t>
            </a:r>
          </a:p>
          <a:p>
            <a:pPr>
              <a:spcBef>
                <a:spcPct val="0"/>
              </a:spcBef>
              <a:buNone/>
              <a:defRPr/>
            </a:pPr>
            <a:r>
              <a:rPr lang="ru-RU" sz="1700" dirty="0" smtClean="0">
                <a:solidFill>
                  <a:schemeClr val="tx1"/>
                </a:solidFill>
                <a:latin typeface="Times New Roman" panose="02020603050405020304" pitchFamily="18" charset="0"/>
                <a:cs typeface="Times New Roman" panose="02020603050405020304" pitchFamily="18" charset="0"/>
              </a:rPr>
              <a:t>Естественное и искусственное освещение достаточное. Вентиляция естественная и принудительная. Водоснабжение и канализация от городских сетей. </a:t>
            </a:r>
          </a:p>
          <a:p>
            <a:pPr>
              <a:spcBef>
                <a:spcPct val="0"/>
              </a:spcBef>
              <a:buNone/>
              <a:defRPr/>
            </a:pPr>
            <a:r>
              <a:rPr lang="ru-RU" sz="1700" b="1" dirty="0" smtClean="0">
                <a:solidFill>
                  <a:schemeClr val="tx1"/>
                </a:solidFill>
                <a:latin typeface="Times New Roman" panose="02020603050405020304" pitchFamily="18" charset="0"/>
                <a:cs typeface="Times New Roman" panose="02020603050405020304" pitchFamily="18" charset="0"/>
              </a:rPr>
              <a:t>Установлены: </a:t>
            </a:r>
            <a:endParaRPr lang="ru-RU" sz="1700" dirty="0" smtClean="0">
              <a:solidFill>
                <a:schemeClr val="tx1"/>
              </a:solidFill>
              <a:latin typeface="Times New Roman" panose="02020603050405020304" pitchFamily="18" charset="0"/>
              <a:cs typeface="Times New Roman" panose="02020603050405020304" pitchFamily="18" charset="0"/>
            </a:endParaRPr>
          </a:p>
          <a:p>
            <a:pPr>
              <a:spcBef>
                <a:spcPts val="0"/>
              </a:spcBef>
            </a:pPr>
            <a:r>
              <a:rPr lang="ru-RU" sz="1700" dirty="0" smtClean="0">
                <a:solidFill>
                  <a:schemeClr val="tx1"/>
                </a:solidFill>
                <a:latin typeface="Times New Roman" panose="02020603050405020304" pitchFamily="18" charset="0"/>
                <a:cs typeface="Times New Roman" panose="02020603050405020304" pitchFamily="18" charset="0"/>
              </a:rPr>
              <a:t>-«Тревожная кнопка»;</a:t>
            </a:r>
          </a:p>
          <a:p>
            <a:pPr>
              <a:spcBef>
                <a:spcPts val="0"/>
              </a:spcBef>
            </a:pPr>
            <a:r>
              <a:rPr lang="ru-RU" sz="1700" dirty="0" smtClean="0">
                <a:solidFill>
                  <a:schemeClr val="tx1"/>
                </a:solidFill>
                <a:latin typeface="Times New Roman" panose="02020603050405020304" pitchFamily="18" charset="0"/>
                <a:cs typeface="Times New Roman" panose="02020603050405020304" pitchFamily="18" charset="0"/>
              </a:rPr>
              <a:t>-</a:t>
            </a:r>
            <a:r>
              <a:rPr lang="ru-RU" sz="1700" dirty="0" err="1" smtClean="0">
                <a:solidFill>
                  <a:schemeClr val="tx1"/>
                </a:solidFill>
                <a:latin typeface="Times New Roman" panose="02020603050405020304" pitchFamily="18" charset="0"/>
                <a:cs typeface="Times New Roman" panose="02020603050405020304" pitchFamily="18" charset="0"/>
              </a:rPr>
              <a:t>дымоотсекающие</a:t>
            </a:r>
            <a:r>
              <a:rPr lang="ru-RU" sz="1700" dirty="0" smtClean="0">
                <a:solidFill>
                  <a:schemeClr val="tx1"/>
                </a:solidFill>
                <a:latin typeface="Times New Roman" panose="02020603050405020304" pitchFamily="18" charset="0"/>
                <a:cs typeface="Times New Roman" panose="02020603050405020304" pitchFamily="18" charset="0"/>
              </a:rPr>
              <a:t> двери и дымовые </a:t>
            </a:r>
            <a:r>
              <a:rPr lang="ru-RU" sz="1700" dirty="0" err="1" smtClean="0">
                <a:solidFill>
                  <a:schemeClr val="tx1"/>
                </a:solidFill>
                <a:latin typeface="Times New Roman" panose="02020603050405020304" pitchFamily="18" charset="0"/>
                <a:cs typeface="Times New Roman" panose="02020603050405020304" pitchFamily="18" charset="0"/>
              </a:rPr>
              <a:t>извещатели</a:t>
            </a:r>
            <a:r>
              <a:rPr lang="ru-RU" sz="1700" dirty="0" smtClean="0">
                <a:solidFill>
                  <a:schemeClr val="tx1"/>
                </a:solidFill>
                <a:latin typeface="Times New Roman" panose="02020603050405020304" pitchFamily="18" charset="0"/>
                <a:cs typeface="Times New Roman" panose="02020603050405020304" pitchFamily="18" charset="0"/>
              </a:rPr>
              <a:t>;</a:t>
            </a:r>
          </a:p>
          <a:p>
            <a:pPr>
              <a:spcBef>
                <a:spcPts val="0"/>
              </a:spcBef>
            </a:pPr>
            <a:r>
              <a:rPr lang="ru-RU" sz="1700" dirty="0" smtClean="0">
                <a:solidFill>
                  <a:schemeClr val="tx1"/>
                </a:solidFill>
                <a:latin typeface="Times New Roman" panose="02020603050405020304" pitchFamily="18" charset="0"/>
                <a:cs typeface="Times New Roman" panose="02020603050405020304" pitchFamily="18" charset="0"/>
              </a:rPr>
              <a:t>-пожарно-охранная сигнализация;</a:t>
            </a:r>
          </a:p>
          <a:p>
            <a:pPr>
              <a:spcBef>
                <a:spcPts val="0"/>
              </a:spcBef>
            </a:pPr>
            <a:r>
              <a:rPr lang="ru-RU" sz="1700" dirty="0" smtClean="0">
                <a:solidFill>
                  <a:schemeClr val="tx1"/>
                </a:solidFill>
                <a:latin typeface="Times New Roman" panose="02020603050405020304" pitchFamily="18" charset="0"/>
                <a:cs typeface="Times New Roman" panose="02020603050405020304" pitchFamily="18" charset="0"/>
              </a:rPr>
              <a:t>-наружное освещение;</a:t>
            </a:r>
          </a:p>
          <a:p>
            <a:pPr>
              <a:spcBef>
                <a:spcPts val="0"/>
              </a:spcBef>
            </a:pPr>
            <a:r>
              <a:rPr lang="ru-RU" sz="1700" dirty="0" smtClean="0">
                <a:solidFill>
                  <a:schemeClr val="tx1"/>
                </a:solidFill>
                <a:latin typeface="Times New Roman" panose="02020603050405020304" pitchFamily="18" charset="0"/>
                <a:cs typeface="Times New Roman" panose="02020603050405020304" pitchFamily="18" charset="0"/>
              </a:rPr>
              <a:t>-установлено видеонаблюдение;</a:t>
            </a:r>
          </a:p>
          <a:p>
            <a:pPr>
              <a:spcBef>
                <a:spcPts val="0"/>
              </a:spcBef>
            </a:pPr>
            <a:r>
              <a:rPr lang="ru-RU" sz="1700" dirty="0" smtClean="0">
                <a:solidFill>
                  <a:schemeClr val="tx1"/>
                </a:solidFill>
                <a:latin typeface="Times New Roman" panose="02020603050405020304" pitchFamily="18" charset="0"/>
                <a:cs typeface="Times New Roman" panose="02020603050405020304" pitchFamily="18" charset="0"/>
              </a:rPr>
              <a:t>-число огнетушителей – 22 </a:t>
            </a:r>
            <a:r>
              <a:rPr lang="ru-RU" sz="1700" dirty="0" err="1" smtClean="0">
                <a:solidFill>
                  <a:schemeClr val="tx1"/>
                </a:solidFill>
                <a:latin typeface="Times New Roman" panose="02020603050405020304" pitchFamily="18" charset="0"/>
                <a:cs typeface="Times New Roman" panose="02020603050405020304" pitchFamily="18" charset="0"/>
              </a:rPr>
              <a:t>шт</a:t>
            </a:r>
            <a:r>
              <a:rPr lang="ru-RU" sz="1700" dirty="0" smtClean="0">
                <a:solidFill>
                  <a:schemeClr val="tx1"/>
                </a:solidFill>
                <a:latin typeface="Times New Roman" panose="02020603050405020304" pitchFamily="18" charset="0"/>
                <a:cs typeface="Times New Roman" panose="02020603050405020304" pitchFamily="18" charset="0"/>
              </a:rPr>
              <a:t>;</a:t>
            </a:r>
          </a:p>
          <a:p>
            <a:pPr>
              <a:spcBef>
                <a:spcPts val="0"/>
              </a:spcBef>
            </a:pPr>
            <a:r>
              <a:rPr lang="ru-RU" sz="1700" dirty="0" smtClean="0">
                <a:solidFill>
                  <a:schemeClr val="tx1"/>
                </a:solidFill>
                <a:latin typeface="Times New Roman" panose="02020603050405020304" pitchFamily="18" charset="0"/>
                <a:cs typeface="Times New Roman" panose="02020603050405020304" pitchFamily="18" charset="0"/>
              </a:rPr>
              <a:t>-система оповещения ГО и ЧС.</a:t>
            </a:r>
          </a:p>
          <a:p>
            <a:pPr>
              <a:spcBef>
                <a:spcPct val="0"/>
              </a:spcBef>
              <a:buNone/>
              <a:defRPr/>
            </a:pPr>
            <a:r>
              <a:rPr lang="ru-RU" sz="1700" b="1" dirty="0" smtClean="0">
                <a:solidFill>
                  <a:schemeClr val="tx1"/>
                </a:solidFill>
                <a:latin typeface="Times New Roman" panose="02020603050405020304" pitchFamily="18" charset="0"/>
                <a:cs typeface="Times New Roman" panose="02020603050405020304" pitchFamily="18" charset="0"/>
              </a:rPr>
              <a:t>Приказы по учреждению:</a:t>
            </a:r>
            <a:endParaRPr lang="ru-RU" sz="1700" dirty="0" smtClean="0">
              <a:solidFill>
                <a:schemeClr val="tx1"/>
              </a:solidFill>
              <a:latin typeface="Times New Roman" panose="02020603050405020304" pitchFamily="18" charset="0"/>
              <a:cs typeface="Times New Roman" panose="02020603050405020304" pitchFamily="18" charset="0"/>
            </a:endParaRPr>
          </a:p>
          <a:p>
            <a:pPr>
              <a:spcBef>
                <a:spcPct val="0"/>
              </a:spcBef>
              <a:buNone/>
              <a:defRPr/>
            </a:pPr>
            <a:r>
              <a:rPr lang="ru-RU" sz="1700" dirty="0" smtClean="0">
                <a:solidFill>
                  <a:schemeClr val="tx1"/>
                </a:solidFill>
                <a:latin typeface="Times New Roman" panose="02020603050405020304" pitchFamily="18" charset="0"/>
                <a:cs typeface="Times New Roman" panose="02020603050405020304" pitchFamily="18" charset="0"/>
              </a:rPr>
              <a:t>-об охране труда и соблюдению правил охраны труда;</a:t>
            </a:r>
          </a:p>
          <a:p>
            <a:pPr>
              <a:spcBef>
                <a:spcPct val="0"/>
              </a:spcBef>
              <a:buNone/>
              <a:defRPr/>
            </a:pPr>
            <a:r>
              <a:rPr lang="ru-RU" sz="1700" dirty="0" smtClean="0">
                <a:solidFill>
                  <a:schemeClr val="tx1"/>
                </a:solidFill>
                <a:latin typeface="Times New Roman" panose="02020603050405020304" pitchFamily="18" charset="0"/>
                <a:cs typeface="Times New Roman" panose="02020603050405020304" pitchFamily="18" charset="0"/>
              </a:rPr>
              <a:t>-о назначении уполномоченного ГО ЧС;</a:t>
            </a:r>
          </a:p>
          <a:p>
            <a:pPr>
              <a:spcBef>
                <a:spcPct val="0"/>
              </a:spcBef>
              <a:buNone/>
              <a:defRPr/>
            </a:pPr>
            <a:r>
              <a:rPr lang="ru-RU" sz="1700" dirty="0" smtClean="0">
                <a:solidFill>
                  <a:schemeClr val="tx1"/>
                </a:solidFill>
                <a:latin typeface="Times New Roman" panose="02020603050405020304" pitchFamily="18" charset="0"/>
                <a:cs typeface="Times New Roman" panose="02020603050405020304" pitchFamily="18" charset="0"/>
              </a:rPr>
              <a:t>-паспорт антитеррористической безопасности.</a:t>
            </a:r>
          </a:p>
          <a:p>
            <a:pPr>
              <a:spcBef>
                <a:spcPct val="0"/>
              </a:spcBef>
              <a:buNone/>
              <a:defRPr/>
            </a:pPr>
            <a:r>
              <a:rPr lang="ru-RU" sz="1700" dirty="0" smtClean="0">
                <a:solidFill>
                  <a:schemeClr val="tx1"/>
                </a:solidFill>
                <a:latin typeface="Times New Roman" panose="02020603050405020304" pitchFamily="18" charset="0"/>
                <a:cs typeface="Times New Roman" panose="02020603050405020304" pitchFamily="18" charset="0"/>
              </a:rPr>
              <a:t>Систематически проводятся беседы  о правилах безопасности и жизнедеятельности, ведется журнал инструктажа по технике безопасного поведения. Раз в полгода проводятся тренировки, очные занятия по эвакуации учащихся при экстренных ситуациях.</a:t>
            </a:r>
          </a:p>
          <a:p>
            <a:pPr>
              <a:spcBef>
                <a:spcPct val="0"/>
              </a:spcBef>
              <a:buNone/>
              <a:defRPr/>
            </a:pPr>
            <a:r>
              <a:rPr lang="ru-RU" sz="1400" b="1" dirty="0" smtClean="0">
                <a:solidFill>
                  <a:schemeClr val="tx1"/>
                </a:solidFill>
                <a:latin typeface="Times New Roman" panose="02020603050405020304" pitchFamily="18" charset="0"/>
                <a:cs typeface="Times New Roman" panose="02020603050405020304" pitchFamily="18" charset="0"/>
              </a:rPr>
              <a:t> </a:t>
            </a:r>
            <a:endParaRPr lang="ru-RU" sz="1400" dirty="0" smtClean="0">
              <a:solidFill>
                <a:schemeClr val="tx1"/>
              </a:solidFill>
              <a:latin typeface="Times New Roman" panose="02020603050405020304" pitchFamily="18" charset="0"/>
              <a:cs typeface="Times New Roman" panose="02020603050405020304" pitchFamily="18" charset="0"/>
            </a:endParaRPr>
          </a:p>
          <a:p>
            <a:pPr indent="0" algn="just">
              <a:buNone/>
            </a:pPr>
            <a:endParaRPr lang="ru-RU" sz="1400"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132818"/>
            <a:ext cx="9447711" cy="1223016"/>
          </a:xfrm>
        </p:spPr>
        <p:txBody>
          <a:bodyPr>
            <a:noAutofit/>
          </a:bodyPr>
          <a:lstStyle/>
          <a:p>
            <a:pPr algn="ctr"/>
            <a:r>
              <a:rPr lang="ru-RU" sz="1600" b="1" dirty="0">
                <a:solidFill>
                  <a:schemeClr val="tx1"/>
                </a:solidFill>
                <a:latin typeface="Times New Roman" panose="02020603050405020304" pitchFamily="18" charset="0"/>
                <a:cs typeface="Times New Roman" panose="02020603050405020304" pitchFamily="18" charset="0"/>
              </a:rPr>
              <a:t>УСЛОВИЯ ОРГАНИЗАЦИИ ОБРАЗОВАТЕЛЬНОГО ПРОЦЕССА</a:t>
            </a:r>
            <a:r>
              <a:rPr lang="ru-RU" sz="1600" dirty="0">
                <a:solidFill>
                  <a:schemeClr val="tx1"/>
                </a:solidFill>
                <a:latin typeface="Times New Roman" panose="02020603050405020304" pitchFamily="18" charset="0"/>
                <a:cs typeface="Times New Roman" panose="02020603050405020304" pitchFamily="18" charset="0"/>
              </a:rPr>
              <a:t/>
            </a:r>
            <a:br>
              <a:rPr lang="ru-RU" sz="1600" dirty="0">
                <a:solidFill>
                  <a:schemeClr val="tx1"/>
                </a:solidFill>
                <a:latin typeface="Times New Roman" panose="02020603050405020304" pitchFamily="18" charset="0"/>
                <a:cs typeface="Times New Roman" panose="02020603050405020304" pitchFamily="18" charset="0"/>
              </a:rPr>
            </a:br>
            <a:r>
              <a:rPr lang="ru-RU" sz="1600" b="1" dirty="0">
                <a:solidFill>
                  <a:schemeClr val="tx1"/>
                </a:solidFill>
                <a:latin typeface="Times New Roman" panose="02020603050405020304" pitchFamily="18" charset="0"/>
                <a:cs typeface="Times New Roman" panose="02020603050405020304" pitchFamily="18" charset="0"/>
              </a:rPr>
              <a:t>ТИП ЗДАНИЙ</a:t>
            </a:r>
            <a:r>
              <a:rPr lang="ru-RU" sz="1600" dirty="0">
                <a:solidFill>
                  <a:schemeClr val="tx1"/>
                </a:solidFill>
                <a:latin typeface="Times New Roman" panose="02020603050405020304" pitchFamily="18" charset="0"/>
                <a:cs typeface="Times New Roman" panose="02020603050405020304" pitchFamily="18" charset="0"/>
              </a:rPr>
              <a:t> – </a:t>
            </a:r>
            <a:r>
              <a:rPr lang="ru-RU" sz="1600" dirty="0" smtClean="0">
                <a:solidFill>
                  <a:schemeClr val="tx1"/>
                </a:solidFill>
                <a:latin typeface="Times New Roman" panose="02020603050405020304" pitchFamily="18" charset="0"/>
                <a:cs typeface="Times New Roman" panose="02020603050405020304" pitchFamily="18" charset="0"/>
              </a:rPr>
              <a:t>НЕЖИЛОЕ ЗДАНИЕ (УЧЕБНОЕ)</a:t>
            </a:r>
            <a:r>
              <a:rPr lang="ru-RU" sz="1600" dirty="0">
                <a:solidFill>
                  <a:schemeClr val="tx1"/>
                </a:solidFill>
                <a:latin typeface="Times New Roman" panose="02020603050405020304" pitchFamily="18" charset="0"/>
                <a:cs typeface="Times New Roman" panose="02020603050405020304" pitchFamily="18" charset="0"/>
              </a:rPr>
              <a:t/>
            </a:r>
            <a:br>
              <a:rPr lang="ru-RU" sz="1600" dirty="0">
                <a:solidFill>
                  <a:schemeClr val="tx1"/>
                </a:solidFill>
                <a:latin typeface="Times New Roman" panose="02020603050405020304" pitchFamily="18" charset="0"/>
                <a:cs typeface="Times New Roman" panose="02020603050405020304" pitchFamily="18" charset="0"/>
              </a:rPr>
            </a:br>
            <a:r>
              <a:rPr lang="ru-RU" sz="1600" b="1" dirty="0">
                <a:solidFill>
                  <a:schemeClr val="tx1"/>
                </a:solidFill>
                <a:latin typeface="Times New Roman" panose="02020603050405020304" pitchFamily="18" charset="0"/>
                <a:cs typeface="Times New Roman" panose="02020603050405020304" pitchFamily="18" charset="0"/>
              </a:rPr>
              <a:t>ГОД ВВОДА В ЭКСПЛУАТАЦИЮ</a:t>
            </a:r>
            <a:r>
              <a:rPr lang="ru-RU" sz="1600" dirty="0">
                <a:solidFill>
                  <a:schemeClr val="tx1"/>
                </a:solidFill>
                <a:latin typeface="Times New Roman" panose="02020603050405020304" pitchFamily="18" charset="0"/>
                <a:cs typeface="Times New Roman" panose="02020603050405020304" pitchFamily="18" charset="0"/>
              </a:rPr>
              <a:t> – </a:t>
            </a:r>
            <a:r>
              <a:rPr lang="ru-RU" sz="1600" dirty="0" smtClean="0">
                <a:solidFill>
                  <a:schemeClr val="tx1"/>
                </a:solidFill>
                <a:latin typeface="Times New Roman" panose="02020603050405020304" pitchFamily="18" charset="0"/>
                <a:cs typeface="Times New Roman" panose="02020603050405020304" pitchFamily="18" charset="0"/>
              </a:rPr>
              <a:t>1945 ГОД (ПОСТРОЕНО В 1896 ГОДУ)</a:t>
            </a:r>
            <a:r>
              <a:rPr lang="ru-RU" sz="1600" dirty="0">
                <a:solidFill>
                  <a:schemeClr val="tx1"/>
                </a:solidFill>
                <a:latin typeface="Times New Roman" panose="02020603050405020304" pitchFamily="18" charset="0"/>
                <a:cs typeface="Times New Roman" panose="02020603050405020304" pitchFamily="18" charset="0"/>
              </a:rPr>
              <a:t/>
            </a:r>
            <a:br>
              <a:rPr lang="ru-RU" sz="1600" dirty="0">
                <a:solidFill>
                  <a:schemeClr val="tx1"/>
                </a:solidFill>
                <a:latin typeface="Times New Roman" panose="02020603050405020304" pitchFamily="18" charset="0"/>
                <a:cs typeface="Times New Roman" panose="02020603050405020304" pitchFamily="18" charset="0"/>
              </a:rPr>
            </a:br>
            <a:r>
              <a:rPr lang="ru-RU" sz="1600" b="1" dirty="0">
                <a:solidFill>
                  <a:schemeClr val="tx1"/>
                </a:solidFill>
                <a:latin typeface="Times New Roman" panose="02020603050405020304" pitchFamily="18" charset="0"/>
                <a:cs typeface="Times New Roman" panose="02020603050405020304" pitchFamily="18" charset="0"/>
              </a:rPr>
              <a:t> РЕАЛЬНАЯ НАПОЛНЯЕМОСТЬ:</a:t>
            </a:r>
            <a:r>
              <a:rPr lang="ru-RU" sz="1600" dirty="0">
                <a:solidFill>
                  <a:schemeClr val="tx1"/>
                </a:solidFill>
                <a:latin typeface="Times New Roman" panose="02020603050405020304" pitchFamily="18" charset="0"/>
                <a:cs typeface="Times New Roman" panose="02020603050405020304" pitchFamily="18" charset="0"/>
              </a:rPr>
              <a:t> ОДНОВРЕМЕННО МОГУТ ЗАНИМАТЬСЯ </a:t>
            </a:r>
            <a:r>
              <a:rPr lang="ru-RU" sz="1600" dirty="0" smtClean="0">
                <a:solidFill>
                  <a:schemeClr val="tx1"/>
                </a:solidFill>
                <a:latin typeface="Times New Roman" panose="02020603050405020304" pitchFamily="18" charset="0"/>
                <a:cs typeface="Times New Roman" panose="02020603050405020304" pitchFamily="18" charset="0"/>
              </a:rPr>
              <a:t>120 ОБУЧАЮЩИХСЯ</a:t>
            </a:r>
            <a:r>
              <a:rPr lang="ru-RU" sz="1600" dirty="0">
                <a:solidFill>
                  <a:schemeClr val="tx1"/>
                </a:solidFill>
                <a:latin typeface="Times New Roman" panose="02020603050405020304" pitchFamily="18" charset="0"/>
                <a:cs typeface="Times New Roman" panose="02020603050405020304" pitchFamily="18" charset="0"/>
              </a:rPr>
              <a:t/>
            </a:r>
            <a:br>
              <a:rPr lang="ru-RU" sz="1600" dirty="0">
                <a:solidFill>
                  <a:schemeClr val="tx1"/>
                </a:solidFill>
                <a:latin typeface="Times New Roman" panose="02020603050405020304" pitchFamily="18" charset="0"/>
                <a:cs typeface="Times New Roman" panose="02020603050405020304" pitchFamily="18" charset="0"/>
              </a:rPr>
            </a:br>
            <a:r>
              <a:rPr lang="ru-RU" sz="1600" b="1" dirty="0">
                <a:solidFill>
                  <a:schemeClr val="tx1"/>
                </a:solidFill>
                <a:latin typeface="Times New Roman" panose="02020603050405020304" pitchFamily="18" charset="0"/>
                <a:cs typeface="Times New Roman" panose="02020603050405020304" pitchFamily="18" charset="0"/>
              </a:rPr>
              <a:t>ДАННЫЕ О НАЛИЧИИ МАТЕРИАЛЬНО</a:t>
            </a:r>
            <a:r>
              <a:rPr lang="ru-RU" sz="1600" dirty="0">
                <a:solidFill>
                  <a:schemeClr val="tx1"/>
                </a:solidFill>
                <a:latin typeface="Times New Roman" panose="02020603050405020304" pitchFamily="18" charset="0"/>
                <a:cs typeface="Times New Roman" panose="02020603050405020304" pitchFamily="18" charset="0"/>
              </a:rPr>
              <a:t> </a:t>
            </a:r>
            <a:r>
              <a:rPr lang="ru-RU" sz="1600" b="1" dirty="0">
                <a:solidFill>
                  <a:schemeClr val="tx1"/>
                </a:solidFill>
                <a:latin typeface="Times New Roman" panose="02020603050405020304" pitchFamily="18" charset="0"/>
                <a:cs typeface="Times New Roman" panose="02020603050405020304" pitchFamily="18" charset="0"/>
              </a:rPr>
              <a:t>– ТЕХНИЧЕСКОЙ БАЗЫ:</a:t>
            </a:r>
            <a:r>
              <a:rPr lang="ru-RU" sz="1600" dirty="0">
                <a:solidFill>
                  <a:schemeClr val="tx1"/>
                </a:solidFill>
                <a:latin typeface="Times New Roman" panose="02020603050405020304" pitchFamily="18" charset="0"/>
                <a:cs typeface="Times New Roman" panose="02020603050405020304" pitchFamily="18" charset="0"/>
              </a:rPr>
              <a:t> </a:t>
            </a:r>
          </a:p>
        </p:txBody>
      </p:sp>
      <p:graphicFrame>
        <p:nvGraphicFramePr>
          <p:cNvPr id="4" name="Таблица 3"/>
          <p:cNvGraphicFramePr>
            <a:graphicFrameLocks noGrp="1"/>
          </p:cNvGraphicFramePr>
          <p:nvPr/>
        </p:nvGraphicFramePr>
        <p:xfrm>
          <a:off x="326572" y="1477588"/>
          <a:ext cx="11482253" cy="4824600"/>
        </p:xfrm>
        <a:graphic>
          <a:graphicData uri="http://schemas.openxmlformats.org/drawingml/2006/table">
            <a:tbl>
              <a:tblPr>
                <a:tableStyleId>{3C2FFA5D-87B4-456A-9821-1D502468CF0F}</a:tableStyleId>
              </a:tblPr>
              <a:tblGrid>
                <a:gridCol w="356756">
                  <a:extLst>
                    <a:ext uri="{9D8B030D-6E8A-4147-A177-3AD203B41FA5}">
                      <a16:colId xmlns:a16="http://schemas.microsoft.com/office/drawing/2014/main" val="20000"/>
                    </a:ext>
                  </a:extLst>
                </a:gridCol>
                <a:gridCol w="9466513">
                  <a:extLst>
                    <a:ext uri="{9D8B030D-6E8A-4147-A177-3AD203B41FA5}">
                      <a16:colId xmlns:a16="http://schemas.microsoft.com/office/drawing/2014/main" val="20001"/>
                    </a:ext>
                  </a:extLst>
                </a:gridCol>
                <a:gridCol w="1658984">
                  <a:extLst>
                    <a:ext uri="{9D8B030D-6E8A-4147-A177-3AD203B41FA5}">
                      <a16:colId xmlns:a16="http://schemas.microsoft.com/office/drawing/2014/main" val="20002"/>
                    </a:ext>
                  </a:extLst>
                </a:gridCol>
              </a:tblGrid>
              <a:tr h="206175">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ru-RU" sz="1400" b="1" u="none" strike="noStrike" cap="none" normalizeH="0" baseline="0" dirty="0" smtClean="0">
                          <a:ln>
                            <a:noFill/>
                          </a:ln>
                          <a:effectLst/>
                          <a:latin typeface="Times New Roman" panose="02020603050405020304" pitchFamily="18" charset="0"/>
                          <a:cs typeface="Times New Roman" panose="02020603050405020304" pitchFamily="18" charset="0"/>
                        </a:rPr>
                        <a:t>№</a:t>
                      </a:r>
                      <a:endParaRPr kumimoji="0" lang="ru-RU" sz="14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038" marR="45038" marT="0" marB="0"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ru-RU" sz="1400" b="1" u="none" strike="noStrike" cap="none" normalizeH="0" baseline="0" dirty="0" smtClean="0">
                          <a:ln>
                            <a:noFill/>
                          </a:ln>
                          <a:effectLst/>
                          <a:latin typeface="Times New Roman" panose="02020603050405020304" pitchFamily="18" charset="0"/>
                          <a:cs typeface="Times New Roman" panose="02020603050405020304" pitchFamily="18" charset="0"/>
                        </a:rPr>
                        <a:t>Наименование</a:t>
                      </a:r>
                      <a:endParaRPr kumimoji="0" lang="ru-RU" sz="14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038" marR="45038" marT="0" marB="0"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ru-RU" sz="1400" b="1" u="none" strike="noStrike" cap="none" normalizeH="0" baseline="0" dirty="0" smtClean="0">
                          <a:ln>
                            <a:noFill/>
                          </a:ln>
                          <a:effectLst/>
                          <a:latin typeface="Times New Roman" panose="02020603050405020304" pitchFamily="18" charset="0"/>
                          <a:cs typeface="Times New Roman" panose="02020603050405020304" pitchFamily="18" charset="0"/>
                        </a:rPr>
                        <a:t>Показатель</a:t>
                      </a:r>
                      <a:endParaRPr kumimoji="0" lang="ru-RU" sz="1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marL="45038" marR="45038" marT="0" marB="0" horzOverflow="overflow"/>
                </a:tc>
                <a:extLst>
                  <a:ext uri="{0D108BD9-81ED-4DB2-BD59-A6C34878D82A}">
                    <a16:rowId xmlns:a16="http://schemas.microsoft.com/office/drawing/2014/main" val="10000"/>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1</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Число зданий и сооружений (ед.)</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1</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01"/>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2</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Общая площадь всех помещений</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b="0" i="0" u="none" strike="noStrike" cap="none" normalizeH="0" baseline="0" dirty="0" smtClean="0">
                          <a:ln>
                            <a:noFill/>
                          </a:ln>
                          <a:solidFill>
                            <a:schemeClr val="dk1"/>
                          </a:solidFill>
                          <a:effectLst/>
                          <a:latin typeface="Times New Roman" panose="02020603050405020304" pitchFamily="18" charset="0"/>
                          <a:ea typeface="+mn-ea"/>
                          <a:cs typeface="Times New Roman" panose="02020603050405020304" pitchFamily="18" charset="0"/>
                        </a:rPr>
                        <a:t>2662,4</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02"/>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3</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Число классных комнат (включая учебные кабинеты и лаборатории)</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b="0" i="0" u="none" strike="noStrike" cap="none" normalizeH="0" baseline="0" dirty="0" smtClean="0">
                          <a:ln>
                            <a:noFill/>
                          </a:ln>
                          <a:solidFill>
                            <a:schemeClr val="dk1"/>
                          </a:solidFill>
                          <a:effectLst/>
                          <a:latin typeface="Times New Roman" panose="02020603050405020304" pitchFamily="18" charset="0"/>
                          <a:ea typeface="+mn-ea"/>
                          <a:cs typeface="Times New Roman" panose="02020603050405020304" pitchFamily="18" charset="0"/>
                        </a:rPr>
                        <a:t>13</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03"/>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4</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Число мастерских</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b="0" i="0" u="none" strike="noStrike" cap="none" normalizeH="0" baseline="0" dirty="0" smtClean="0">
                          <a:ln>
                            <a:noFill/>
                          </a:ln>
                          <a:solidFill>
                            <a:schemeClr val="dk1"/>
                          </a:solidFill>
                          <a:effectLst/>
                          <a:latin typeface="Times New Roman" panose="02020603050405020304" pitchFamily="18" charset="0"/>
                          <a:ea typeface="+mn-ea"/>
                          <a:cs typeface="Times New Roman" panose="02020603050405020304" pitchFamily="18" charset="0"/>
                        </a:rPr>
                        <a:t>0</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04"/>
                  </a:ext>
                </a:extLst>
              </a:tr>
              <a:tr h="412350">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5</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Число книг в библиотеке (книжном фонде) (включая школьные учебники), брошюр, журналов (при отсутствии библиотеки поставить</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b="0" i="0" u="none" strike="noStrike" cap="none" normalizeH="0" baseline="0" dirty="0" smtClean="0">
                          <a:ln>
                            <a:noFill/>
                          </a:ln>
                          <a:solidFill>
                            <a:schemeClr val="dk1"/>
                          </a:solidFill>
                          <a:effectLst/>
                          <a:latin typeface="Times New Roman" panose="02020603050405020304" pitchFamily="18" charset="0"/>
                          <a:ea typeface="+mn-ea"/>
                          <a:cs typeface="Times New Roman" panose="02020603050405020304" pitchFamily="18" charset="0"/>
                        </a:rPr>
                        <a:t>162</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05"/>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6</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Наличие: водопровода</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Да</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06"/>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7</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центрального отопления</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Да</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07"/>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8</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канализации</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Да</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08"/>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9</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Число кабинетов основ информатики и вычислительной техники (при отсутствии таких кабинетов поставить</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1</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09"/>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10</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в них рабочих мест с ЭВМ</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15</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10"/>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11</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Число персональных ЭВМ</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b="0" i="0" u="none" strike="noStrike" cap="none" normalizeH="0" baseline="0" dirty="0" smtClean="0">
                          <a:ln>
                            <a:noFill/>
                          </a:ln>
                          <a:solidFill>
                            <a:schemeClr val="dk1"/>
                          </a:solidFill>
                          <a:effectLst/>
                          <a:latin typeface="Times New Roman" panose="02020603050405020304" pitchFamily="18" charset="0"/>
                          <a:ea typeface="+mn-ea"/>
                          <a:cs typeface="Times New Roman" panose="02020603050405020304" pitchFamily="18" charset="0"/>
                        </a:rPr>
                        <a:t>80</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11"/>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12</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приобретенных за последний год</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b="0" i="0" u="none" strike="noStrike" cap="none" normalizeH="0" baseline="0" dirty="0" smtClean="0">
                          <a:ln>
                            <a:noFill/>
                          </a:ln>
                          <a:solidFill>
                            <a:schemeClr val="dk1"/>
                          </a:solidFill>
                          <a:effectLst/>
                          <a:latin typeface="Times New Roman" panose="02020603050405020304" pitchFamily="18" charset="0"/>
                          <a:ea typeface="+mn-ea"/>
                          <a:cs typeface="Times New Roman" panose="02020603050405020304" pitchFamily="18" charset="0"/>
                        </a:rPr>
                        <a:t>24</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12"/>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13</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используются в учебных целях</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b="0" i="0" u="none" strike="noStrike" cap="none" normalizeH="0" baseline="0" dirty="0" smtClean="0">
                          <a:ln>
                            <a:noFill/>
                          </a:ln>
                          <a:solidFill>
                            <a:schemeClr val="dk1"/>
                          </a:solidFill>
                          <a:effectLst/>
                          <a:latin typeface="Times New Roman" panose="02020603050405020304" pitchFamily="18" charset="0"/>
                          <a:ea typeface="+mn-ea"/>
                          <a:cs typeface="Times New Roman" panose="02020603050405020304" pitchFamily="18" charset="0"/>
                        </a:rPr>
                        <a:t>72</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13"/>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14</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Число персональных ЭВМ в составе локальных вычислительных сетей</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b="0" i="0" u="none" strike="noStrike" cap="none" normalizeH="0" baseline="0" dirty="0" smtClean="0">
                          <a:ln>
                            <a:noFill/>
                          </a:ln>
                          <a:solidFill>
                            <a:schemeClr val="dk1"/>
                          </a:solidFill>
                          <a:effectLst/>
                          <a:latin typeface="Times New Roman" panose="02020603050405020304" pitchFamily="18" charset="0"/>
                          <a:ea typeface="+mn-ea"/>
                          <a:cs typeface="Times New Roman" panose="02020603050405020304" pitchFamily="18" charset="0"/>
                        </a:rPr>
                        <a:t>13</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14"/>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15</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Число переносных компьютеров (ноутбуков, планшетов)</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b="0" i="0" u="none" strike="noStrike" cap="none" normalizeH="0" baseline="0" dirty="0" smtClean="0">
                          <a:ln>
                            <a:noFill/>
                          </a:ln>
                          <a:solidFill>
                            <a:schemeClr val="dk1"/>
                          </a:solidFill>
                          <a:effectLst/>
                          <a:latin typeface="Times New Roman" panose="02020603050405020304" pitchFamily="18" charset="0"/>
                          <a:ea typeface="+mn-ea"/>
                          <a:cs typeface="Times New Roman" panose="02020603050405020304" pitchFamily="18" charset="0"/>
                        </a:rPr>
                        <a:t>51</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15"/>
                  </a:ext>
                </a:extLst>
              </a:tr>
              <a:tr h="28047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16</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Тип подключения к сети Интернет:</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выделенная линия</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16"/>
                  </a:ext>
                </a:extLst>
              </a:tr>
              <a:tr h="253954">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17</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Имеет скорость подключения к сети Интернет:</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от 5 Мбит/с и выше</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17"/>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18</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Число персональных ЭВМ, подключенных к сети Интернет</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b="0" i="0" u="none" strike="noStrike" cap="none" normalizeH="0" baseline="0" dirty="0" smtClean="0">
                          <a:ln>
                            <a:noFill/>
                          </a:ln>
                          <a:solidFill>
                            <a:schemeClr val="dk1"/>
                          </a:solidFill>
                          <a:effectLst/>
                          <a:latin typeface="Times New Roman" panose="02020603050405020304" pitchFamily="18" charset="0"/>
                          <a:ea typeface="+mn-ea"/>
                          <a:cs typeface="Times New Roman" panose="02020603050405020304" pitchFamily="18" charset="0"/>
                        </a:rPr>
                        <a:t>80</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18"/>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19</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используются в учебных целях </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b="0" i="0" u="none" strike="noStrike" cap="none" normalizeH="0" baseline="0" dirty="0" smtClean="0">
                          <a:ln>
                            <a:noFill/>
                          </a:ln>
                          <a:solidFill>
                            <a:schemeClr val="dk1"/>
                          </a:solidFill>
                          <a:effectLst/>
                          <a:latin typeface="Times New Roman" panose="02020603050405020304" pitchFamily="18" charset="0"/>
                          <a:ea typeface="+mn-ea"/>
                          <a:cs typeface="Times New Roman" panose="02020603050405020304" pitchFamily="18" charset="0"/>
                        </a:rPr>
                        <a:t>72</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19"/>
                  </a:ext>
                </a:extLst>
              </a:tr>
              <a:tr h="236329">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20</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Имеет ли учреждение условия для беспрепятственного доступа инвалидов </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НЕТ</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20"/>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1258" y="130629"/>
            <a:ext cx="11679382" cy="1789552"/>
          </a:xfrm>
        </p:spPr>
        <p:txBody>
          <a:bodyPr>
            <a:normAutofit/>
          </a:bodyPr>
          <a:lstStyle/>
          <a:p>
            <a:r>
              <a:rPr lang="ru-RU" sz="1400" b="1" dirty="0"/>
              <a:t>Принципы образовательной деятельности в </a:t>
            </a:r>
            <a:r>
              <a:rPr lang="ru-RU" sz="1400" b="1" dirty="0" smtClean="0"/>
              <a:t>2024-2025 </a:t>
            </a:r>
            <a:r>
              <a:rPr lang="ru-RU" sz="1400" b="1" dirty="0"/>
              <a:t>учебном году.</a:t>
            </a:r>
            <a:r>
              <a:rPr lang="ru-RU" sz="1400" dirty="0"/>
              <a:t/>
            </a:r>
            <a:br>
              <a:rPr lang="ru-RU" sz="1400" dirty="0"/>
            </a:br>
            <a:r>
              <a:rPr lang="ru-RU" sz="1400" dirty="0" smtClean="0"/>
              <a:t>Работа </a:t>
            </a:r>
            <a:r>
              <a:rPr lang="ru-RU" sz="1400" dirty="0"/>
              <a:t>учреждения осуществлялась на основании Плана </a:t>
            </a:r>
            <a:r>
              <a:rPr lang="ru-RU" sz="1400" dirty="0" smtClean="0"/>
              <a:t>работы учреждения </a:t>
            </a:r>
            <a:r>
              <a:rPr lang="ru-RU" sz="1400" dirty="0"/>
              <a:t>на </a:t>
            </a:r>
            <a:r>
              <a:rPr lang="ru-RU" sz="1400" dirty="0" smtClean="0"/>
              <a:t>2024-2025 учебный </a:t>
            </a:r>
            <a:r>
              <a:rPr lang="ru-RU" sz="1400" dirty="0"/>
              <a:t>год, в соответствии с Планом работы комитета </a:t>
            </a:r>
            <a:r>
              <a:rPr lang="ru-RU" sz="1400" dirty="0" smtClean="0"/>
              <a:t>по образованию </a:t>
            </a:r>
            <a:r>
              <a:rPr lang="ru-RU" sz="1400" dirty="0"/>
              <a:t>администрации городского округа «Город Калининград» на </a:t>
            </a:r>
            <a:r>
              <a:rPr lang="ru-RU" sz="1400" dirty="0" smtClean="0"/>
              <a:t>2024-2025 учебный год</a:t>
            </a:r>
            <a:r>
              <a:rPr lang="ru-RU" sz="1400" dirty="0"/>
              <a:t>, выполнялись Постановления и Приказы Правительства РФ, </a:t>
            </a:r>
            <a:r>
              <a:rPr lang="ru-RU" sz="1400" dirty="0" smtClean="0"/>
              <a:t>Министерства образования </a:t>
            </a:r>
            <a:r>
              <a:rPr lang="ru-RU" sz="1400" dirty="0"/>
              <a:t>Калининградской </a:t>
            </a:r>
            <a:r>
              <a:rPr lang="ru-RU" sz="1400" dirty="0" smtClean="0"/>
              <a:t>области. Педагогический </a:t>
            </a:r>
            <a:r>
              <a:rPr lang="ru-RU" sz="1400" dirty="0"/>
              <a:t>коллектив с учетом приоритетных </a:t>
            </a:r>
            <a:r>
              <a:rPr lang="ru-RU" sz="1400" dirty="0" smtClean="0"/>
              <a:t>направлений образования</a:t>
            </a:r>
            <a:r>
              <a:rPr lang="ru-RU" sz="1400" dirty="0"/>
              <a:t>, требований к дополнительному образованию, определил в </a:t>
            </a:r>
            <a:r>
              <a:rPr lang="ru-RU" sz="1400" dirty="0" smtClean="0"/>
              <a:t>новом учебном </a:t>
            </a:r>
            <a:r>
              <a:rPr lang="ru-RU" sz="1400" dirty="0"/>
              <a:t>году цель, задачи, стратегические направления работы учреждения.</a:t>
            </a:r>
            <a:br>
              <a:rPr lang="ru-RU" sz="1400" dirty="0"/>
            </a:br>
            <a:r>
              <a:rPr lang="ru-RU" sz="1400" b="1" dirty="0"/>
              <a:t>Целью деятельности Станции юных техников в </a:t>
            </a:r>
            <a:r>
              <a:rPr lang="ru-RU" sz="1400" b="1" dirty="0" smtClean="0"/>
              <a:t>2024-2025 </a:t>
            </a:r>
            <a:r>
              <a:rPr lang="ru-RU" sz="1400" b="1" dirty="0"/>
              <a:t>учебном году было </a:t>
            </a:r>
            <a:r>
              <a:rPr lang="ru-RU" sz="1400" dirty="0"/>
              <a:t>- создание условий для самореализации и развития талантов, воспитания гармонично развитой и социально ответственной личности, расширение возможностей персонализации дополнительного образования детей, интеграции его ресурсов в индивидуальные образовательные траектории, повышение доступности качественных программ дополнительного образования для каждого ребенка на базе МАУДО СЮТ</a:t>
            </a:r>
            <a:r>
              <a:rPr lang="ru-RU" sz="1400" dirty="0" smtClean="0"/>
              <a:t>.</a:t>
            </a:r>
            <a:endParaRPr lang="ru-RU" sz="1400" dirty="0"/>
          </a:p>
        </p:txBody>
      </p:sp>
      <p:graphicFrame>
        <p:nvGraphicFramePr>
          <p:cNvPr id="4" name="Объект 3"/>
          <p:cNvGraphicFramePr>
            <a:graphicFrameLocks noGrp="1"/>
          </p:cNvGraphicFramePr>
          <p:nvPr>
            <p:ph idx="1"/>
          </p:nvPr>
        </p:nvGraphicFramePr>
        <p:xfrm>
          <a:off x="359822" y="1920180"/>
          <a:ext cx="11580817" cy="4389179"/>
        </p:xfrm>
        <a:graphic>
          <a:graphicData uri="http://schemas.openxmlformats.org/drawingml/2006/table">
            <a:tbl>
              <a:tblPr firstRow="1" firstCol="1" bandRow="1">
                <a:tableStyleId>{5C22544A-7EE6-4342-B048-85BDC9FD1C3A}</a:tableStyleId>
              </a:tblPr>
              <a:tblGrid>
                <a:gridCol w="1223134">
                  <a:extLst>
                    <a:ext uri="{9D8B030D-6E8A-4147-A177-3AD203B41FA5}">
                      <a16:colId xmlns:a16="http://schemas.microsoft.com/office/drawing/2014/main" val="20000"/>
                    </a:ext>
                  </a:extLst>
                </a:gridCol>
                <a:gridCol w="10357683">
                  <a:extLst>
                    <a:ext uri="{9D8B030D-6E8A-4147-A177-3AD203B41FA5}">
                      <a16:colId xmlns:a16="http://schemas.microsoft.com/office/drawing/2014/main" val="20001"/>
                    </a:ext>
                  </a:extLst>
                </a:gridCol>
              </a:tblGrid>
              <a:tr h="271810">
                <a:tc>
                  <a:txBody>
                    <a:bodyPr/>
                    <a:lstStyle/>
                    <a:p>
                      <a:pPr>
                        <a:lnSpc>
                          <a:spcPct val="107000"/>
                        </a:lnSpc>
                        <a:spcAft>
                          <a:spcPts val="0"/>
                        </a:spcAft>
                      </a:pPr>
                      <a:r>
                        <a:rPr lang="ru-RU" sz="1100" dirty="0">
                          <a:effectLst/>
                        </a:rPr>
                        <a:t>Организационная</a:t>
                      </a:r>
                      <a:endParaRPr lang="ru-RU" sz="11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0" marR="0" marT="0" marB="0"/>
                </a:tc>
                <a:tc>
                  <a:txBody>
                    <a:bodyPr/>
                    <a:lstStyle/>
                    <a:p>
                      <a:pPr algn="just">
                        <a:lnSpc>
                          <a:spcPct val="107000"/>
                        </a:lnSpc>
                        <a:spcAft>
                          <a:spcPts val="0"/>
                        </a:spcAft>
                      </a:pPr>
                      <a:r>
                        <a:rPr lang="ru-RU" sz="1100" b="0" dirty="0">
                          <a:solidFill>
                            <a:schemeClr val="tx1"/>
                          </a:solidFill>
                          <a:effectLst/>
                        </a:rPr>
                        <a:t>Продолжение деятельности педагогического коллектива в инновационном режиме.</a:t>
                      </a:r>
                      <a:endParaRPr lang="ru-RU" sz="1100" b="0" dirty="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endParaRPr>
                    </a:p>
                  </a:txBody>
                  <a:tcPr marL="0" marR="0" marT="0" marB="0">
                    <a:solidFill>
                      <a:srgbClr val="CCE3F5"/>
                    </a:solidFill>
                  </a:tcPr>
                </a:tc>
                <a:extLst>
                  <a:ext uri="{0D108BD9-81ED-4DB2-BD59-A6C34878D82A}">
                    <a16:rowId xmlns:a16="http://schemas.microsoft.com/office/drawing/2014/main" val="10000"/>
                  </a:ext>
                </a:extLst>
              </a:tr>
              <a:tr h="2196906">
                <a:tc>
                  <a:txBody>
                    <a:bodyPr/>
                    <a:lstStyle/>
                    <a:p>
                      <a:pPr>
                        <a:lnSpc>
                          <a:spcPct val="107000"/>
                        </a:lnSpc>
                        <a:spcAft>
                          <a:spcPts val="0"/>
                        </a:spcAft>
                      </a:pPr>
                      <a:r>
                        <a:rPr lang="ru-RU" sz="1100" dirty="0">
                          <a:effectLst/>
                        </a:rPr>
                        <a:t>Образовательная</a:t>
                      </a:r>
                      <a:endParaRPr lang="ru-RU" sz="11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0" marR="0" marT="0" marB="0"/>
                </a:tc>
                <a:tc>
                  <a:txBody>
                    <a:bodyPr/>
                    <a:lstStyle/>
                    <a:p>
                      <a:pPr marL="171450" indent="-171450" algn="just">
                        <a:lnSpc>
                          <a:spcPct val="107000"/>
                        </a:lnSpc>
                        <a:spcAft>
                          <a:spcPts val="0"/>
                        </a:spcAft>
                        <a:buFontTx/>
                        <a:buChar char="-"/>
                      </a:pPr>
                      <a:r>
                        <a:rPr lang="ru-RU" sz="1100" baseline="0" dirty="0" smtClean="0">
                          <a:effectLst/>
                        </a:rPr>
                        <a:t>с</a:t>
                      </a:r>
                      <a:r>
                        <a:rPr lang="ru-RU" sz="1100" dirty="0" smtClean="0">
                          <a:effectLst/>
                        </a:rPr>
                        <a:t>овершенствование </a:t>
                      </a:r>
                      <a:r>
                        <a:rPr lang="ru-RU" sz="1100" dirty="0">
                          <a:effectLst/>
                        </a:rPr>
                        <a:t>качества дополнительного образования и культурно-досуговой </a:t>
                      </a:r>
                      <a:r>
                        <a:rPr lang="ru-RU" sz="1100" dirty="0" smtClean="0">
                          <a:effectLst/>
                        </a:rPr>
                        <a:t>деятельности;</a:t>
                      </a:r>
                    </a:p>
                    <a:p>
                      <a:pPr marL="171450" indent="-171450" algn="just">
                        <a:lnSpc>
                          <a:spcPct val="107000"/>
                        </a:lnSpc>
                        <a:spcAft>
                          <a:spcPts val="0"/>
                        </a:spcAft>
                        <a:buFontTx/>
                        <a:buChar char="-"/>
                      </a:pPr>
                      <a:r>
                        <a:rPr lang="ru-RU" sz="1100" dirty="0" smtClean="0">
                          <a:effectLst/>
                        </a:rPr>
                        <a:t>внедрение новых образовательных технологий, обеспечивающих</a:t>
                      </a:r>
                    </a:p>
                    <a:p>
                      <a:pPr marL="171450" indent="-171450" algn="just">
                        <a:lnSpc>
                          <a:spcPct val="107000"/>
                        </a:lnSpc>
                        <a:spcAft>
                          <a:spcPts val="0"/>
                        </a:spcAft>
                        <a:buFontTx/>
                        <a:buChar char="-"/>
                      </a:pPr>
                      <a:r>
                        <a:rPr lang="ru-RU" sz="1100" dirty="0" smtClean="0">
                          <a:effectLst/>
                        </a:rPr>
                        <a:t>освоение обучающимися базовых навыков и умений;</a:t>
                      </a:r>
                    </a:p>
                    <a:p>
                      <a:pPr marL="171450" indent="-171450" algn="just">
                        <a:lnSpc>
                          <a:spcPct val="107000"/>
                        </a:lnSpc>
                        <a:spcAft>
                          <a:spcPts val="0"/>
                        </a:spcAft>
                        <a:buFontTx/>
                        <a:buChar char="-"/>
                      </a:pPr>
                      <a:r>
                        <a:rPr lang="ru-RU" sz="1100" dirty="0" smtClean="0">
                          <a:effectLst/>
                        </a:rPr>
                        <a:t>повышение у обучающихся мотивации к обучению и вовлеченности в</a:t>
                      </a:r>
                      <a:r>
                        <a:rPr lang="ru-RU" sz="1100" baseline="0" dirty="0" smtClean="0">
                          <a:effectLst/>
                        </a:rPr>
                        <a:t> </a:t>
                      </a:r>
                      <a:r>
                        <a:rPr lang="ru-RU" sz="1100" dirty="0" smtClean="0">
                          <a:effectLst/>
                        </a:rPr>
                        <a:t>образовательный процесс;</a:t>
                      </a:r>
                    </a:p>
                    <a:p>
                      <a:pPr marL="171450" indent="-171450" algn="just">
                        <a:lnSpc>
                          <a:spcPct val="107000"/>
                        </a:lnSpc>
                        <a:spcAft>
                          <a:spcPts val="0"/>
                        </a:spcAft>
                        <a:buFontTx/>
                        <a:buChar char="-"/>
                      </a:pPr>
                      <a:r>
                        <a:rPr lang="ru-RU" sz="1100" dirty="0" smtClean="0">
                          <a:effectLst/>
                        </a:rPr>
                        <a:t>обновление содержания и совершенствование методов обучения;</a:t>
                      </a:r>
                    </a:p>
                    <a:p>
                      <a:pPr marL="171450" indent="-171450" algn="just">
                        <a:lnSpc>
                          <a:spcPct val="107000"/>
                        </a:lnSpc>
                        <a:spcAft>
                          <a:spcPts val="0"/>
                        </a:spcAft>
                        <a:buFontTx/>
                        <a:buChar char="-"/>
                      </a:pPr>
                      <a:r>
                        <a:rPr lang="ru-RU" sz="1100" dirty="0" smtClean="0">
                          <a:effectLst/>
                        </a:rPr>
                        <a:t>формирование эффективной системы выявления, поддержки и</a:t>
                      </a:r>
                      <a:r>
                        <a:rPr lang="ru-RU" sz="1100" baseline="0" dirty="0" smtClean="0">
                          <a:effectLst/>
                        </a:rPr>
                        <a:t> </a:t>
                      </a:r>
                      <a:r>
                        <a:rPr lang="ru-RU" sz="1100" dirty="0" smtClean="0">
                          <a:effectLst/>
                        </a:rPr>
                        <a:t>развития способностей и талантов у детей и молодежи, основанной на</a:t>
                      </a:r>
                      <a:r>
                        <a:rPr lang="ru-RU" sz="1100" baseline="0" dirty="0" smtClean="0">
                          <a:effectLst/>
                        </a:rPr>
                        <a:t> </a:t>
                      </a:r>
                      <a:r>
                        <a:rPr lang="ru-RU" sz="1100" dirty="0" smtClean="0">
                          <a:effectLst/>
                        </a:rPr>
                        <a:t>принципах справедливости, всеобщности и направленной на самоопределение</a:t>
                      </a:r>
                      <a:r>
                        <a:rPr lang="ru-RU" sz="1100" baseline="0" dirty="0" smtClean="0">
                          <a:effectLst/>
                        </a:rPr>
                        <a:t> </a:t>
                      </a:r>
                      <a:r>
                        <a:rPr lang="ru-RU" sz="1100" dirty="0" smtClean="0">
                          <a:effectLst/>
                        </a:rPr>
                        <a:t>и профессиональную ориентацию всех обучающихся;</a:t>
                      </a:r>
                    </a:p>
                    <a:p>
                      <a:pPr marL="171450" indent="-171450" algn="just">
                        <a:lnSpc>
                          <a:spcPct val="107000"/>
                        </a:lnSpc>
                        <a:spcAft>
                          <a:spcPts val="0"/>
                        </a:spcAft>
                        <a:buFontTx/>
                        <a:buChar char="-"/>
                      </a:pPr>
                      <a:r>
                        <a:rPr lang="ru-RU" sz="1100" dirty="0" smtClean="0">
                          <a:effectLst/>
                        </a:rPr>
                        <a:t>создание современной и безопасной цифровой образовательной среды,</a:t>
                      </a:r>
                      <a:r>
                        <a:rPr lang="ru-RU" sz="1100" baseline="0" dirty="0" smtClean="0">
                          <a:effectLst/>
                        </a:rPr>
                        <a:t> </a:t>
                      </a:r>
                      <a:r>
                        <a:rPr lang="ru-RU" sz="1100" dirty="0" smtClean="0">
                          <a:effectLst/>
                        </a:rPr>
                        <a:t>обеспечивающей высокое качество и доступность образования всех видов и</a:t>
                      </a:r>
                    </a:p>
                    <a:p>
                      <a:pPr marL="171450" indent="-171450" algn="just">
                        <a:lnSpc>
                          <a:spcPct val="107000"/>
                        </a:lnSpc>
                        <a:spcAft>
                          <a:spcPts val="0"/>
                        </a:spcAft>
                        <a:buFontTx/>
                        <a:buChar char="-"/>
                      </a:pPr>
                      <a:r>
                        <a:rPr lang="ru-RU" sz="1100" dirty="0" smtClean="0">
                          <a:effectLst/>
                        </a:rPr>
                        <a:t>обеспечение необходимых условий для формирования культуры</a:t>
                      </a:r>
                      <a:r>
                        <a:rPr lang="ru-RU" sz="1100" baseline="0" dirty="0" smtClean="0">
                          <a:effectLst/>
                        </a:rPr>
                        <a:t> </a:t>
                      </a:r>
                      <a:r>
                        <a:rPr lang="ru-RU" sz="1100" dirty="0" smtClean="0">
                          <a:effectLst/>
                        </a:rPr>
                        <a:t>здорового и безопасного образа жизни;</a:t>
                      </a:r>
                    </a:p>
                    <a:p>
                      <a:pPr marL="171450" indent="-171450" algn="just">
                        <a:lnSpc>
                          <a:spcPct val="107000"/>
                        </a:lnSpc>
                        <a:spcAft>
                          <a:spcPts val="0"/>
                        </a:spcAft>
                        <a:buFontTx/>
                        <a:buChar char="-"/>
                      </a:pPr>
                      <a:r>
                        <a:rPr lang="ru-RU" sz="1100" dirty="0" smtClean="0">
                          <a:effectLst/>
                        </a:rPr>
                        <a:t>удовлетворение потребности детей в духовно-нравственном,</a:t>
                      </a:r>
                      <a:r>
                        <a:rPr lang="ru-RU" sz="1100" baseline="0" dirty="0" smtClean="0">
                          <a:effectLst/>
                        </a:rPr>
                        <a:t> </a:t>
                      </a:r>
                      <a:r>
                        <a:rPr lang="ru-RU" sz="1100" dirty="0" smtClean="0">
                          <a:effectLst/>
                        </a:rPr>
                        <a:t>художественно-эстетическом и интеллектуальном развитии;</a:t>
                      </a:r>
                    </a:p>
                    <a:p>
                      <a:pPr marL="171450" indent="-171450" algn="just">
                        <a:lnSpc>
                          <a:spcPct val="107000"/>
                        </a:lnSpc>
                        <a:spcAft>
                          <a:spcPts val="0"/>
                        </a:spcAft>
                        <a:buFontTx/>
                        <a:buChar char="-"/>
                      </a:pPr>
                      <a:r>
                        <a:rPr lang="ru-RU" sz="1100" dirty="0" smtClean="0">
                          <a:effectLst/>
                        </a:rPr>
                        <a:t>организация содержательного досуга детей и подростков, обеспечение</a:t>
                      </a:r>
                      <a:r>
                        <a:rPr lang="ru-RU" sz="1100" baseline="0" dirty="0" smtClean="0">
                          <a:effectLst/>
                        </a:rPr>
                        <a:t> </a:t>
                      </a:r>
                      <a:r>
                        <a:rPr lang="ru-RU" sz="1100" dirty="0" smtClean="0">
                          <a:effectLst/>
                        </a:rPr>
                        <a:t>гражданско-патриотического и трудового воспитания;</a:t>
                      </a:r>
                    </a:p>
                    <a:p>
                      <a:pPr marL="171450" indent="-171450" algn="just">
                        <a:lnSpc>
                          <a:spcPct val="107000"/>
                        </a:lnSpc>
                        <a:spcAft>
                          <a:spcPts val="0"/>
                        </a:spcAft>
                        <a:buFontTx/>
                        <a:buChar char="-"/>
                      </a:pPr>
                      <a:r>
                        <a:rPr lang="ru-RU" sz="1100" dirty="0" smtClean="0">
                          <a:effectLst/>
                        </a:rPr>
                        <a:t>организация системной работы с родителями.</a:t>
                      </a:r>
                      <a:endParaRPr lang="ru-RU" sz="1100" dirty="0">
                        <a:effectLst/>
                      </a:endParaRPr>
                    </a:p>
                  </a:txBody>
                  <a:tcPr marL="0" marR="0" marT="0" marB="0"/>
                </a:tc>
                <a:extLst>
                  <a:ext uri="{0D108BD9-81ED-4DB2-BD59-A6C34878D82A}">
                    <a16:rowId xmlns:a16="http://schemas.microsoft.com/office/drawing/2014/main" val="10001"/>
                  </a:ext>
                </a:extLst>
              </a:tr>
              <a:tr h="1464604">
                <a:tc>
                  <a:txBody>
                    <a:bodyPr/>
                    <a:lstStyle/>
                    <a:p>
                      <a:pPr>
                        <a:lnSpc>
                          <a:spcPct val="107000"/>
                        </a:lnSpc>
                        <a:spcAft>
                          <a:spcPts val="0"/>
                        </a:spcAft>
                      </a:pPr>
                      <a:r>
                        <a:rPr lang="ru-RU" sz="1100" dirty="0">
                          <a:effectLst/>
                        </a:rPr>
                        <a:t>Методическая</a:t>
                      </a:r>
                      <a:endParaRPr lang="ru-RU" sz="11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0" marR="0" marT="0" marB="0"/>
                </a:tc>
                <a:tc>
                  <a:txBody>
                    <a:bodyPr/>
                    <a:lstStyle/>
                    <a:p>
                      <a:pPr algn="just">
                        <a:lnSpc>
                          <a:spcPct val="107000"/>
                        </a:lnSpc>
                        <a:spcAft>
                          <a:spcPts val="0"/>
                        </a:spcAft>
                      </a:pP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    внедрение национальной системы профессионального</a:t>
                      </a:r>
                      <a:r>
                        <a:rPr lang="ru-RU" sz="1100" baseline="0" dirty="0" smtClean="0">
                          <a:effectLst/>
                          <a:latin typeface="Calibri" panose="020F0502020204030204" pitchFamily="34" charset="0"/>
                          <a:ea typeface="Times New Roman" panose="02020603050405020304" pitchFamily="18" charset="0"/>
                          <a:cs typeface="Times New Roman" panose="02020603050405020304" pitchFamily="18" charset="0"/>
                        </a:rPr>
                        <a:t> </a:t>
                      </a: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роста педагогических работников;</a:t>
                      </a:r>
                    </a:p>
                    <a:p>
                      <a:pPr algn="just">
                        <a:lnSpc>
                          <a:spcPct val="107000"/>
                        </a:lnSpc>
                        <a:spcAft>
                          <a:spcPts val="0"/>
                        </a:spcAft>
                      </a:pP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    модернизация профессионального образования, в том числе</a:t>
                      </a:r>
                      <a:r>
                        <a:rPr lang="ru-RU" sz="1100" baseline="0" dirty="0" smtClean="0">
                          <a:effectLst/>
                          <a:latin typeface="Calibri" panose="020F0502020204030204" pitchFamily="34" charset="0"/>
                          <a:ea typeface="Times New Roman" panose="02020603050405020304" pitchFamily="18" charset="0"/>
                          <a:cs typeface="Times New Roman" panose="02020603050405020304" pitchFamily="18" charset="0"/>
                        </a:rPr>
                        <a:t> </a:t>
                      </a: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посредством внедрения адаптивных, практико-ориентированных и гибких</a:t>
                      </a:r>
                    </a:p>
                    <a:p>
                      <a:pPr algn="just">
                        <a:lnSpc>
                          <a:spcPct val="107000"/>
                        </a:lnSpc>
                        <a:spcAft>
                          <a:spcPts val="0"/>
                        </a:spcAft>
                      </a:pP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образовательных программ;</a:t>
                      </a:r>
                    </a:p>
                    <a:p>
                      <a:pPr algn="just">
                        <a:lnSpc>
                          <a:spcPct val="107000"/>
                        </a:lnSpc>
                        <a:spcAft>
                          <a:spcPts val="0"/>
                        </a:spcAft>
                      </a:pP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    формирование системы непрерывного обновления профессиональных</a:t>
                      </a:r>
                      <a:r>
                        <a:rPr lang="ru-RU" sz="1100" baseline="0" dirty="0" smtClean="0">
                          <a:effectLst/>
                          <a:latin typeface="Calibri" panose="020F0502020204030204" pitchFamily="34" charset="0"/>
                          <a:ea typeface="Times New Roman" panose="02020603050405020304" pitchFamily="18" charset="0"/>
                          <a:cs typeface="Times New Roman" panose="02020603050405020304" pitchFamily="18" charset="0"/>
                        </a:rPr>
                        <a:t> </a:t>
                      </a: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знаний и приобретения новых профессиональных навыков, включая овладение</a:t>
                      </a:r>
                    </a:p>
                    <a:p>
                      <a:pPr algn="just">
                        <a:lnSpc>
                          <a:spcPct val="107000"/>
                        </a:lnSpc>
                        <a:spcAft>
                          <a:spcPts val="0"/>
                        </a:spcAft>
                      </a:pP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компетенциями в области цифровой среды;</a:t>
                      </a:r>
                    </a:p>
                    <a:p>
                      <a:pPr algn="just">
                        <a:lnSpc>
                          <a:spcPct val="107000"/>
                        </a:lnSpc>
                        <a:spcAft>
                          <a:spcPts val="0"/>
                        </a:spcAft>
                      </a:pP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    создание условий для развития наставничества, поддержки</a:t>
                      </a:r>
                      <a:r>
                        <a:rPr lang="ru-RU" sz="1100" baseline="0" dirty="0" smtClean="0">
                          <a:effectLst/>
                          <a:latin typeface="Calibri" panose="020F0502020204030204" pitchFamily="34" charset="0"/>
                          <a:ea typeface="Times New Roman" panose="02020603050405020304" pitchFamily="18" charset="0"/>
                          <a:cs typeface="Times New Roman" panose="02020603050405020304" pitchFamily="18" charset="0"/>
                        </a:rPr>
                        <a:t> </a:t>
                      </a: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общественных инициатив и проектов, в том числе в сфере добровольчества;</a:t>
                      </a:r>
                    </a:p>
                    <a:p>
                      <a:pPr algn="just">
                        <a:lnSpc>
                          <a:spcPct val="107000"/>
                        </a:lnSpc>
                        <a:spcAft>
                          <a:spcPts val="0"/>
                        </a:spcAft>
                      </a:pP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    обобщение опыта педагогов по использованию инновационных</a:t>
                      </a:r>
                      <a:r>
                        <a:rPr lang="ru-RU" sz="1100" baseline="0" dirty="0" smtClean="0">
                          <a:effectLst/>
                          <a:latin typeface="Calibri" panose="020F0502020204030204" pitchFamily="34" charset="0"/>
                          <a:ea typeface="Times New Roman" panose="02020603050405020304" pitchFamily="18" charset="0"/>
                          <a:cs typeface="Times New Roman" panose="02020603050405020304" pitchFamily="18" charset="0"/>
                        </a:rPr>
                        <a:t> </a:t>
                      </a: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педагогических технологий в дополнительном образовании;</a:t>
                      </a:r>
                    </a:p>
                    <a:p>
                      <a:pPr algn="just">
                        <a:lnSpc>
                          <a:spcPct val="107000"/>
                        </a:lnSpc>
                        <a:spcAft>
                          <a:spcPts val="0"/>
                        </a:spcAft>
                      </a:pP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    повышение уровня исполнительской дисциплины и работы педагога с</a:t>
                      </a:r>
                      <a:r>
                        <a:rPr lang="ru-RU" sz="1100" baseline="0" dirty="0" smtClean="0">
                          <a:effectLst/>
                          <a:latin typeface="Calibri" panose="020F0502020204030204" pitchFamily="34" charset="0"/>
                          <a:ea typeface="Times New Roman" panose="02020603050405020304" pitchFamily="18" charset="0"/>
                          <a:cs typeface="Times New Roman" panose="02020603050405020304" pitchFamily="18" charset="0"/>
                        </a:rPr>
                        <a:t> </a:t>
                      </a: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основными документами по организации учебно-воспитательного процесса.</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0002"/>
                  </a:ext>
                </a:extLst>
              </a:tr>
              <a:tr h="455859">
                <a:tc>
                  <a:txBody>
                    <a:bodyPr/>
                    <a:lstStyle/>
                    <a:p>
                      <a:pPr>
                        <a:lnSpc>
                          <a:spcPct val="107000"/>
                        </a:lnSpc>
                        <a:spcAft>
                          <a:spcPts val="0"/>
                        </a:spcAft>
                      </a:pPr>
                      <a:r>
                        <a:rPr lang="ru-RU" sz="1100" dirty="0">
                          <a:effectLst/>
                        </a:rPr>
                        <a:t>Управленческая</a:t>
                      </a:r>
                      <a:endParaRPr lang="ru-RU" sz="11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0" marR="0" marT="0" marB="0"/>
                </a:tc>
                <a:tc>
                  <a:txBody>
                    <a:bodyPr/>
                    <a:lstStyle/>
                    <a:p>
                      <a:pPr algn="just">
                        <a:lnSpc>
                          <a:spcPct val="107000"/>
                        </a:lnSpc>
                        <a:spcAft>
                          <a:spcPts val="0"/>
                        </a:spcAft>
                      </a:pPr>
                      <a:r>
                        <a:rPr lang="ru-RU" sz="1100" dirty="0">
                          <a:effectLst/>
                        </a:rPr>
                        <a:t>1.Развитие активного сотрудничества с учреждениями аналогичного профиля, как на уровне муниципалитета и области, так и на всероссийском и международном уровне, с целью обмена опытом, взаимодействия и развития.</a:t>
                      </a:r>
                      <a:endParaRPr lang="ru-RU" sz="11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0" marR="0" marT="0" marB="0"/>
                </a:tc>
                <a:extLst>
                  <a:ext uri="{0D108BD9-81ED-4DB2-BD59-A6C34878D82A}">
                    <a16:rowId xmlns:a16="http://schemas.microsoft.com/office/drawing/2014/main" val="10003"/>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84463" y="114300"/>
            <a:ext cx="11471563" cy="6369627"/>
          </a:xfrm>
        </p:spPr>
        <p:txBody>
          <a:bodyPr>
            <a:normAutofit/>
          </a:bodyPr>
          <a:lstStyle/>
          <a:p>
            <a:r>
              <a:rPr lang="ru-RU" dirty="0"/>
              <a:t> </a:t>
            </a:r>
            <a:r>
              <a:rPr lang="ru-RU" sz="2400" b="1" dirty="0" smtClean="0">
                <a:latin typeface="Times New Roman" panose="02020603050405020304" pitchFamily="18" charset="0"/>
                <a:cs typeface="Times New Roman" panose="02020603050405020304" pitchFamily="18" charset="0"/>
              </a:rPr>
              <a:t>Анализ </a:t>
            </a:r>
            <a:r>
              <a:rPr lang="ru-RU" sz="2400" b="1" dirty="0">
                <a:latin typeface="Times New Roman" panose="02020603050405020304" pitchFamily="18" charset="0"/>
                <a:cs typeface="Times New Roman" panose="02020603050405020304" pitchFamily="18" charset="0"/>
              </a:rPr>
              <a:t>организации методической работы за </a:t>
            </a:r>
            <a:r>
              <a:rPr lang="ru-RU" sz="2400" b="1" dirty="0" smtClean="0">
                <a:latin typeface="Times New Roman" panose="02020603050405020304" pitchFamily="18" charset="0"/>
                <a:cs typeface="Times New Roman" panose="02020603050405020304" pitchFamily="18" charset="0"/>
              </a:rPr>
              <a:t>2024-2025 </a:t>
            </a:r>
            <a:r>
              <a:rPr lang="ru-RU" sz="2400" b="1" dirty="0">
                <a:latin typeface="Times New Roman" panose="02020603050405020304" pitchFamily="18" charset="0"/>
                <a:cs typeface="Times New Roman" panose="02020603050405020304" pitchFamily="18" charset="0"/>
              </a:rPr>
              <a:t>учебный год.</a:t>
            </a:r>
            <a:endParaRPr lang="ru-RU" sz="2400" dirty="0">
              <a:latin typeface="Times New Roman" panose="02020603050405020304" pitchFamily="18" charset="0"/>
              <a:cs typeface="Times New Roman" panose="02020603050405020304" pitchFamily="18" charset="0"/>
            </a:endParaRPr>
          </a:p>
          <a:p>
            <a:pPr>
              <a:lnSpc>
                <a:spcPct val="120000"/>
              </a:lnSpc>
              <a:spcBef>
                <a:spcPts val="0"/>
              </a:spcBef>
              <a:spcAft>
                <a:spcPts val="0"/>
              </a:spcAft>
            </a:pPr>
            <a:r>
              <a:rPr lang="ru-RU" dirty="0">
                <a:latin typeface="Times New Roman" panose="02020603050405020304" pitchFamily="18" charset="0"/>
                <a:cs typeface="Times New Roman" panose="02020603050405020304" pitchFamily="18" charset="0"/>
              </a:rPr>
              <a:t>Методическая тема коллектива в </a:t>
            </a:r>
            <a:r>
              <a:rPr lang="ru-RU" dirty="0" smtClean="0">
                <a:latin typeface="Times New Roman" panose="02020603050405020304" pitchFamily="18" charset="0"/>
                <a:cs typeface="Times New Roman" panose="02020603050405020304" pitchFamily="18" charset="0"/>
              </a:rPr>
              <a:t>2024-2025 </a:t>
            </a:r>
            <a:r>
              <a:rPr lang="ru-RU" dirty="0">
                <a:latin typeface="Times New Roman" panose="02020603050405020304" pitchFamily="18" charset="0"/>
                <a:cs typeface="Times New Roman" panose="02020603050405020304" pitchFamily="18" charset="0"/>
              </a:rPr>
              <a:t>учебном году: </a:t>
            </a:r>
            <a:r>
              <a:rPr lang="ru-RU" dirty="0" smtClean="0">
                <a:latin typeface="Times New Roman" panose="02020603050405020304" pitchFamily="18" charset="0"/>
                <a:cs typeface="Times New Roman" panose="02020603050405020304" pitchFamily="18" charset="0"/>
              </a:rPr>
              <a:t>«Повышение качества дополнительного образования через непрерывное совершенствование педагогического мастерства педагога, его профессиональной компетентности, формирования ключевых компетенций у обучающихся».</a:t>
            </a:r>
            <a:endParaRPr lang="ru-RU" dirty="0">
              <a:latin typeface="Times New Roman" panose="02020603050405020304" pitchFamily="18" charset="0"/>
              <a:cs typeface="Times New Roman" panose="02020603050405020304" pitchFamily="18" charset="0"/>
            </a:endParaRPr>
          </a:p>
          <a:p>
            <a:pPr>
              <a:lnSpc>
                <a:spcPct val="120000"/>
              </a:lnSpc>
              <a:spcBef>
                <a:spcPts val="0"/>
              </a:spcBef>
              <a:spcAft>
                <a:spcPts val="0"/>
              </a:spcAft>
            </a:pPr>
            <a:r>
              <a:rPr lang="ru-RU" b="1" dirty="0" smtClean="0">
                <a:latin typeface="Times New Roman" panose="02020603050405020304" pitchFamily="18" charset="0"/>
                <a:cs typeface="Times New Roman" panose="02020603050405020304" pitchFamily="18" charset="0"/>
              </a:rPr>
              <a:t>Целью </a:t>
            </a:r>
            <a:r>
              <a:rPr lang="ru-RU" b="1" dirty="0">
                <a:latin typeface="Times New Roman" panose="02020603050405020304" pitchFamily="18" charset="0"/>
                <a:cs typeface="Times New Roman" panose="02020603050405020304" pitchFamily="18" charset="0"/>
              </a:rPr>
              <a:t>деятельности Станции юных техников в </a:t>
            </a:r>
            <a:r>
              <a:rPr lang="ru-RU" b="1" dirty="0" smtClean="0">
                <a:latin typeface="Times New Roman" panose="02020603050405020304" pitchFamily="18" charset="0"/>
                <a:cs typeface="Times New Roman" panose="02020603050405020304" pitchFamily="18" charset="0"/>
              </a:rPr>
              <a:t>2024-2025 </a:t>
            </a:r>
            <a:r>
              <a:rPr lang="ru-RU" b="1" dirty="0">
                <a:latin typeface="Times New Roman" panose="02020603050405020304" pitchFamily="18" charset="0"/>
                <a:cs typeface="Times New Roman" panose="02020603050405020304" pitchFamily="18" charset="0"/>
              </a:rPr>
              <a:t>учебном году было</a:t>
            </a:r>
            <a:r>
              <a:rPr lang="ru-RU" dirty="0">
                <a:latin typeface="Times New Roman" panose="02020603050405020304" pitchFamily="18" charset="0"/>
                <a:cs typeface="Times New Roman" panose="02020603050405020304" pitchFamily="18" charset="0"/>
              </a:rPr>
              <a:t> - выполнение социального заказа в рамках муниципального задания по образовательным программам; повышение уровня учебной мотивации; воспитание познавательных интересов, потребности в учении, через специальную систему интерактивных занятий.</a:t>
            </a:r>
          </a:p>
          <a:p>
            <a:pPr>
              <a:lnSpc>
                <a:spcPct val="120000"/>
              </a:lnSpc>
              <a:spcBef>
                <a:spcPts val="0"/>
              </a:spcBef>
              <a:spcAft>
                <a:spcPts val="0"/>
              </a:spcAft>
            </a:pPr>
            <a:r>
              <a:rPr lang="ru-RU" b="1" dirty="0" smtClean="0">
                <a:latin typeface="Times New Roman" panose="02020603050405020304" pitchFamily="18" charset="0"/>
                <a:cs typeface="Times New Roman" panose="02020603050405020304" pitchFamily="18" charset="0"/>
              </a:rPr>
              <a:t>Основные задачи Блока </a:t>
            </a:r>
            <a:r>
              <a:rPr lang="ru-RU" b="1" dirty="0">
                <a:latin typeface="Times New Roman" panose="02020603050405020304" pitchFamily="18" charset="0"/>
                <a:cs typeface="Times New Roman" panose="02020603050405020304" pitchFamily="18" charset="0"/>
              </a:rPr>
              <a:t>«</a:t>
            </a:r>
            <a:r>
              <a:rPr lang="ru-RU" b="1" dirty="0" smtClean="0">
                <a:latin typeface="Times New Roman" panose="02020603050405020304" pitchFamily="18" charset="0"/>
                <a:cs typeface="Times New Roman" panose="02020603050405020304" pitchFamily="18" charset="0"/>
              </a:rPr>
              <a:t>Методическая работа» </a:t>
            </a:r>
            <a:r>
              <a:rPr lang="ru-RU" b="1" dirty="0">
                <a:latin typeface="Times New Roman" panose="02020603050405020304" pitchFamily="18" charset="0"/>
                <a:cs typeface="Times New Roman" panose="02020603050405020304" pitchFamily="18" charset="0"/>
              </a:rPr>
              <a:t>были выполнены:</a:t>
            </a:r>
          </a:p>
          <a:p>
            <a:pPr>
              <a:lnSpc>
                <a:spcPct val="120000"/>
              </a:lnSpc>
              <a:spcBef>
                <a:spcPts val="0"/>
              </a:spcBef>
              <a:spcAft>
                <a:spcPts val="0"/>
              </a:spcAft>
            </a:pPr>
            <a:r>
              <a:rPr lang="ru-RU" dirty="0" smtClean="0">
                <a:latin typeface="Times New Roman" panose="02020603050405020304" pitchFamily="18" charset="0"/>
                <a:cs typeface="Times New Roman" panose="02020603050405020304" pitchFamily="18" charset="0"/>
              </a:rPr>
              <a:t>- разрабатывались мероприятий по обобщению и распространению педагогического опыта;</a:t>
            </a:r>
            <a:endParaRPr lang="en-US" dirty="0" smtClean="0">
              <a:latin typeface="Times New Roman" panose="02020603050405020304" pitchFamily="18" charset="0"/>
              <a:cs typeface="Times New Roman" panose="02020603050405020304" pitchFamily="18" charset="0"/>
            </a:endParaRPr>
          </a:p>
          <a:p>
            <a:pPr>
              <a:lnSpc>
                <a:spcPct val="120000"/>
              </a:lnSpc>
              <a:spcBef>
                <a:spcPts val="0"/>
              </a:spcBef>
              <a:spcAft>
                <a:spcPts val="0"/>
              </a:spcAft>
            </a:pPr>
            <a:r>
              <a:rPr lang="en-US" dirty="0" smtClean="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повысился уровень информированности педагогических работников об инновационных формах и методах работы с обучающимися;</a:t>
            </a:r>
          </a:p>
          <a:p>
            <a:pPr>
              <a:lnSpc>
                <a:spcPct val="120000"/>
              </a:lnSpc>
              <a:spcBef>
                <a:spcPts val="0"/>
              </a:spcBef>
              <a:spcAft>
                <a:spcPts val="0"/>
              </a:spcAft>
            </a:pPr>
            <a:r>
              <a:rPr lang="ru-RU" dirty="0" smtClean="0">
                <a:latin typeface="Times New Roman" panose="02020603050405020304" pitchFamily="18" charset="0"/>
                <a:cs typeface="Times New Roman" panose="02020603050405020304" pitchFamily="18" charset="0"/>
              </a:rPr>
              <a:t>- внедрялись современные педагогические технологии в деятельность педагогов с целью повышения качества образовательной деятельности.</a:t>
            </a:r>
            <a:endParaRPr lang="ru-RU" dirty="0">
              <a:latin typeface="Times New Roman" panose="02020603050405020304" pitchFamily="18" charset="0"/>
              <a:cs typeface="Times New Roman" panose="02020603050405020304" pitchFamily="18" charset="0"/>
            </a:endParaRPr>
          </a:p>
          <a:p>
            <a:pPr>
              <a:lnSpc>
                <a:spcPct val="120000"/>
              </a:lnSpc>
              <a:spcBef>
                <a:spcPts val="0"/>
              </a:spcBef>
              <a:spcAft>
                <a:spcPts val="0"/>
              </a:spcAft>
            </a:pPr>
            <a:r>
              <a:rPr lang="ru-RU" dirty="0" smtClean="0">
                <a:latin typeface="Times New Roman" panose="02020603050405020304" pitchFamily="18" charset="0"/>
                <a:cs typeface="Times New Roman" panose="02020603050405020304" pitchFamily="18" charset="0"/>
              </a:rPr>
              <a:t>Проведены </a:t>
            </a:r>
            <a:r>
              <a:rPr lang="ru-RU" dirty="0">
                <a:latin typeface="Times New Roman" panose="02020603050405020304" pitchFamily="18" charset="0"/>
                <a:cs typeface="Times New Roman" panose="02020603050405020304" pitchFamily="18" charset="0"/>
              </a:rPr>
              <a:t>все запланированные педагогические советы по </a:t>
            </a:r>
            <a:r>
              <a:rPr lang="ru-RU" dirty="0" smtClean="0">
                <a:latin typeface="Times New Roman" panose="02020603050405020304" pitchFamily="18" charset="0"/>
                <a:cs typeface="Times New Roman" panose="02020603050405020304" pitchFamily="18" charset="0"/>
              </a:rPr>
              <a:t>заявленным темам</a:t>
            </a:r>
            <a:r>
              <a:rPr lang="ru-RU" dirty="0">
                <a:latin typeface="Times New Roman" panose="02020603050405020304" pitchFamily="18" charset="0"/>
                <a:cs typeface="Times New Roman" panose="02020603050405020304" pitchFamily="18" charset="0"/>
              </a:rPr>
              <a:t>, методические объединения, открытые занятия и уроки.</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133665" y="3693541"/>
            <a:ext cx="12523192" cy="5910616"/>
          </a:xfrm>
        </p:spPr>
        <p:txBody>
          <a:bodyPr>
            <a:normAutofit/>
          </a:bodyPr>
          <a:lstStyle/>
          <a:p>
            <a:r>
              <a:rPr lang="ru-RU" b="1" dirty="0"/>
              <a:t> </a:t>
            </a:r>
            <a:endParaRPr lang="ru-RU" dirty="0"/>
          </a:p>
          <a:p>
            <a:pPr marL="0" indent="0">
              <a:buNone/>
            </a:pPr>
            <a:endParaRPr lang="ru-RU" dirty="0"/>
          </a:p>
        </p:txBody>
      </p:sp>
      <p:sp>
        <p:nvSpPr>
          <p:cNvPr id="7" name="Rectangle 3"/>
          <p:cNvSpPr>
            <a:spLocks noChangeArrowheads="1"/>
          </p:cNvSpPr>
          <p:nvPr/>
        </p:nvSpPr>
        <p:spPr bwMode="auto">
          <a:xfrm>
            <a:off x="754863" y="334090"/>
            <a:ext cx="10514633"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450850" algn="l" defTabSz="914400" rtl="0" eaLnBrk="0" fontAlgn="base" latinLnBrk="0" hangingPunct="0">
              <a:lnSpc>
                <a:spcPct val="100000"/>
              </a:lnSpc>
              <a:spcBef>
                <a:spcPct val="0"/>
              </a:spcBef>
              <a:spcAft>
                <a:spcPct val="0"/>
              </a:spcAft>
              <a:buClrTx/>
              <a:buSzTx/>
              <a:buFontTx/>
              <a:buNone/>
            </a:pPr>
            <a:endParaRPr kumimoji="0" lang="ru-RU" altLang="ru-RU" sz="14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Calibri" panose="020F0502020204030204" pitchFamily="34" charset="0"/>
            </a:endParaRPr>
          </a:p>
          <a:p>
            <a:pPr marL="0" marR="0" lvl="0" indent="450850" algn="l" defTabSz="914400" rtl="0" eaLnBrk="0" fontAlgn="base" latinLnBrk="0" hangingPunct="0">
              <a:lnSpc>
                <a:spcPct val="100000"/>
              </a:lnSpc>
              <a:spcBef>
                <a:spcPct val="0"/>
              </a:spcBef>
              <a:spcAft>
                <a:spcPct val="0"/>
              </a:spcAft>
              <a:buClrTx/>
              <a:buSzTx/>
              <a:buFontTx/>
              <a:buNone/>
            </a:pPr>
            <a:endParaRPr lang="ru-RU" altLang="ru-RU" sz="1400" dirty="0">
              <a:latin typeface="Arial" panose="020B0604020202020204" pitchFamily="34" charset="0"/>
              <a:ea typeface="Times New Roman" panose="02020603050405020304" pitchFamily="18" charset="0"/>
              <a:cs typeface="Calibri" panose="020F0502020204030204" pitchFamily="34" charset="0"/>
            </a:endParaRPr>
          </a:p>
          <a:p>
            <a:pPr marL="0" marR="0" lvl="0" indent="450850" algn="ctr" defTabSz="914400" rtl="0" eaLnBrk="0" fontAlgn="base" latinLnBrk="0" hangingPunct="0">
              <a:lnSpc>
                <a:spcPct val="100000"/>
              </a:lnSpc>
              <a:spcBef>
                <a:spcPct val="0"/>
              </a:spcBef>
              <a:spcAft>
                <a:spcPct val="0"/>
              </a:spcAft>
              <a:buClrTx/>
              <a:buSzTx/>
              <a:buFontTx/>
              <a:buNone/>
            </a:pPr>
            <a:r>
              <a:rPr kumimoji="0" lang="ru-RU" altLang="ru-RU" sz="16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Calibri" panose="020F0502020204030204" pitchFamily="34" charset="0"/>
              </a:rPr>
              <a:t>В 2024-2025 учебном году в МАУДО СЮТ работали 17 педагогов дополнительного образования, 1 педагог-организатор. </a:t>
            </a:r>
            <a:endParaRPr kumimoji="0" lang="ru-RU" altLang="ru-RU" sz="1600" b="1" i="0" u="none" strike="noStrike" cap="none" normalizeH="0" baseline="0" dirty="0" smtClean="0">
              <a:ln>
                <a:noFill/>
              </a:ln>
              <a:solidFill>
                <a:schemeClr val="tx1"/>
              </a:solidFill>
              <a:effectLst/>
              <a:latin typeface="Arial" panose="020B0604020202020204" pitchFamily="34" charset="0"/>
            </a:endParaRPr>
          </a:p>
          <a:p>
            <a:pPr marL="0" marR="0" lvl="0" indent="450850" algn="ctr" defTabSz="914400" rtl="0" eaLnBrk="0" fontAlgn="base" latinLnBrk="0" hangingPunct="0">
              <a:lnSpc>
                <a:spcPct val="100000"/>
              </a:lnSpc>
              <a:spcBef>
                <a:spcPct val="0"/>
              </a:spcBef>
              <a:spcAft>
                <a:spcPct val="0"/>
              </a:spcAft>
              <a:buClrTx/>
              <a:buSzTx/>
              <a:buFontTx/>
              <a:buNone/>
            </a:pPr>
            <a:endParaRPr kumimoji="0" lang="ru-RU" altLang="ru-RU" sz="1800" b="1" i="0" u="none" strike="noStrike" cap="none" normalizeH="0" baseline="0" dirty="0" smtClean="0">
              <a:ln>
                <a:noFill/>
              </a:ln>
              <a:solidFill>
                <a:schemeClr val="tx1"/>
              </a:solidFill>
              <a:effectLst/>
              <a:latin typeface="Arial" panose="020B0604020202020204" pitchFamily="34" charset="0"/>
            </a:endParaRPr>
          </a:p>
        </p:txBody>
      </p:sp>
      <p:sp>
        <p:nvSpPr>
          <p:cNvPr id="8" name="Rectangle 4"/>
          <p:cNvSpPr>
            <a:spLocks noChangeArrowheads="1"/>
          </p:cNvSpPr>
          <p:nvPr/>
        </p:nvSpPr>
        <p:spPr bwMode="auto">
          <a:xfrm>
            <a:off x="449263" y="31432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just" defTabSz="914400" rtl="0" eaLnBrk="0" fontAlgn="base" latinLnBrk="0" hangingPunct="0">
              <a:lnSpc>
                <a:spcPct val="100000"/>
              </a:lnSpc>
              <a:spcBef>
                <a:spcPct val="0"/>
              </a:spcBef>
              <a:spcAft>
                <a:spcPct val="0"/>
              </a:spcAft>
              <a:buClrTx/>
              <a:buSzTx/>
              <a:buFontTx/>
              <a:buNone/>
            </a:pPr>
            <a:r>
              <a:rPr kumimoji="0" lang="ru-RU" altLang="ru-RU" sz="12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rPr>
              <a:t>   </a:t>
            </a:r>
            <a:endParaRPr kumimoji="0" lang="ru-RU" altLang="ru-RU" sz="1800" b="0" i="0" u="none" strike="noStrike" cap="none" normalizeH="0" baseline="0" smtClean="0">
              <a:ln>
                <a:noFill/>
              </a:ln>
              <a:solidFill>
                <a:schemeClr val="tx1"/>
              </a:solidFill>
              <a:effectLst/>
              <a:latin typeface="Arial" panose="020B0604020202020204" pitchFamily="34" charset="0"/>
            </a:endParaRPr>
          </a:p>
        </p:txBody>
      </p:sp>
      <p:sp>
        <p:nvSpPr>
          <p:cNvPr id="9" name="Rectangle 5"/>
          <p:cNvSpPr>
            <a:spLocks noChangeArrowheads="1"/>
          </p:cNvSpPr>
          <p:nvPr/>
        </p:nvSpPr>
        <p:spPr bwMode="auto">
          <a:xfrm>
            <a:off x="449263" y="58293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ru-RU"/>
          </a:p>
        </p:txBody>
      </p:sp>
      <p:graphicFrame>
        <p:nvGraphicFramePr>
          <p:cNvPr id="11" name="Диаграмма 10"/>
          <p:cNvGraphicFramePr/>
          <p:nvPr>
            <p:extLst>
              <p:ext uri="{D42A27DB-BD31-4B8C-83A1-F6EECF244321}">
                <p14:modId xmlns:p14="http://schemas.microsoft.com/office/powerpoint/2010/main" val="2960259700"/>
              </p:ext>
            </p:extLst>
          </p:nvPr>
        </p:nvGraphicFramePr>
        <p:xfrm>
          <a:off x="1172582" y="2388063"/>
          <a:ext cx="4770112" cy="344094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Диаграмма 11"/>
          <p:cNvGraphicFramePr/>
          <p:nvPr>
            <p:extLst>
              <p:ext uri="{D42A27DB-BD31-4B8C-83A1-F6EECF244321}">
                <p14:modId xmlns:p14="http://schemas.microsoft.com/office/powerpoint/2010/main" val="4171013119"/>
              </p:ext>
            </p:extLst>
          </p:nvPr>
        </p:nvGraphicFramePr>
        <p:xfrm>
          <a:off x="6422411" y="2388063"/>
          <a:ext cx="4847085" cy="3440948"/>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77983" y="249383"/>
            <a:ext cx="11461172" cy="5953990"/>
          </a:xfrm>
        </p:spPr>
        <p:txBody>
          <a:bodyPr>
            <a:normAutofit fontScale="92500" lnSpcReduction="10000"/>
          </a:bodyPr>
          <a:lstStyle/>
          <a:p>
            <a:r>
              <a:rPr lang="ru-RU" b="1" dirty="0"/>
              <a:t> </a:t>
            </a:r>
            <a:endParaRPr lang="ru-RU" dirty="0"/>
          </a:p>
          <a:p>
            <a:r>
              <a:rPr lang="ru-RU" sz="2800" dirty="0">
                <a:latin typeface="Times New Roman" panose="02020603050405020304" pitchFamily="18" charset="0"/>
                <a:cs typeface="Times New Roman" panose="02020603050405020304" pitchFamily="18" charset="0"/>
              </a:rPr>
              <a:t>Все данные о руководящих и педагогических работниках занесены в региональную электронную базу данных (training.baltinform.ru).</a:t>
            </a:r>
          </a:p>
          <a:p>
            <a:r>
              <a:rPr lang="ru-RU" sz="2800" dirty="0">
                <a:latin typeface="Times New Roman" panose="02020603050405020304" pitchFamily="18" charset="0"/>
                <a:cs typeface="Times New Roman" panose="02020603050405020304" pitchFamily="18" charset="0"/>
              </a:rPr>
              <a:t>В течение учебного года педагоги работали в </a:t>
            </a:r>
            <a:r>
              <a:rPr lang="ru-RU" sz="2800" dirty="0" smtClean="0">
                <a:latin typeface="Times New Roman" panose="02020603050405020304" pitchFamily="18" charset="0"/>
                <a:cs typeface="Times New Roman" panose="02020603050405020304" pitchFamily="18" charset="0"/>
              </a:rPr>
              <a:t>единой аналитической </a:t>
            </a:r>
            <a:r>
              <a:rPr lang="ru-RU" sz="2800" dirty="0">
                <a:latin typeface="Times New Roman" panose="02020603050405020304" pitchFamily="18" charset="0"/>
                <a:cs typeface="Times New Roman" panose="02020603050405020304" pitchFamily="18" charset="0"/>
              </a:rPr>
              <a:t>системе </a:t>
            </a:r>
            <a:r>
              <a:rPr lang="ru-RU" sz="2800" dirty="0" smtClean="0">
                <a:latin typeface="Times New Roman" panose="02020603050405020304" pitchFamily="18" charset="0"/>
                <a:cs typeface="Times New Roman" panose="02020603050405020304" pitchFamily="18" charset="0"/>
              </a:rPr>
              <a:t>«Персонифицированное дополнительное образование», </a:t>
            </a:r>
            <a:r>
              <a:rPr lang="ru-RU" sz="2800" dirty="0">
                <a:latin typeface="Times New Roman" panose="02020603050405020304" pitchFamily="18" charset="0"/>
                <a:cs typeface="Times New Roman" panose="02020603050405020304" pitchFamily="18" charset="0"/>
              </a:rPr>
              <a:t>вели электронные журналы.</a:t>
            </a:r>
          </a:p>
          <a:p>
            <a:r>
              <a:rPr lang="ru-RU" sz="2800" dirty="0">
                <a:latin typeface="Times New Roman" panose="02020603050405020304" pitchFamily="18" charset="0"/>
                <a:cs typeface="Times New Roman" panose="02020603050405020304" pitchFamily="18" charset="0"/>
              </a:rPr>
              <a:t>В соответствии с Распоряжением Правительства Калининградской области «О внедрении системы персонифицированного финансирования дополнительного образования детей на территории Калининградской области» от 28 апреля 2018г. №87-рп и Концепцией Персонифицированного дополнительного образования детей в Калининградской области, коллективом МАУДО СЮТ ведется работа по внедрению принципов персонифицированного дополнительного образования в учреждении, а так же ведется работа на портале персонифицированного дополнительного образования Калининградской области. </a:t>
            </a:r>
          </a:p>
          <a:p>
            <a:r>
              <a:rPr lang="ru-RU" sz="2800" dirty="0"/>
              <a:t> </a:t>
            </a:r>
          </a:p>
          <a:p>
            <a:endParaRPr lang="ru-RU"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0629" y="0"/>
            <a:ext cx="11542222" cy="6259779"/>
          </a:xfrm>
        </p:spPr>
        <p:txBody>
          <a:bodyPr>
            <a:noAutofit/>
          </a:bodyPr>
          <a:lstStyle/>
          <a:p>
            <a:pPr>
              <a:lnSpc>
                <a:spcPct val="100000"/>
              </a:lnSpc>
              <a:spcBef>
                <a:spcPts val="0"/>
              </a:spcBef>
              <a:spcAft>
                <a:spcPts val="0"/>
              </a:spcAft>
            </a:pPr>
            <a:r>
              <a:rPr lang="ru-RU" sz="1800" b="1" dirty="0" smtClean="0">
                <a:latin typeface="Times New Roman" panose="02020603050405020304" pitchFamily="18" charset="0"/>
                <a:cs typeface="Times New Roman" panose="02020603050405020304" pitchFamily="18" charset="0"/>
              </a:rPr>
              <a:t>Анализ организации учебной деятельности в 2024-2025 учебном году</a:t>
            </a:r>
          </a:p>
          <a:p>
            <a:pPr>
              <a:lnSpc>
                <a:spcPct val="100000"/>
              </a:lnSpc>
              <a:spcBef>
                <a:spcPts val="0"/>
              </a:spcBef>
              <a:spcAft>
                <a:spcPts val="0"/>
              </a:spcAft>
            </a:pPr>
            <a:r>
              <a:rPr lang="ru-RU" sz="1800" dirty="0" smtClean="0">
                <a:latin typeface="Times New Roman" panose="02020603050405020304" pitchFamily="18" charset="0"/>
                <a:cs typeface="Times New Roman" panose="02020603050405020304" pitchFamily="18" charset="0"/>
              </a:rPr>
              <a:t>На основании Лицензии № ДО-1762 от 28 июня 2021 г. учреждение имеет право оказывать образовательные услуги по реализации образовательных программ по видам образования, по уровням образования, по профессиям, специальностям, направлениям подготовки, по подвидам дополнительного образования. </a:t>
            </a:r>
          </a:p>
          <a:p>
            <a:pPr>
              <a:lnSpc>
                <a:spcPct val="100000"/>
              </a:lnSpc>
              <a:spcBef>
                <a:spcPts val="0"/>
              </a:spcBef>
              <a:spcAft>
                <a:spcPts val="0"/>
              </a:spcAft>
            </a:pPr>
            <a:r>
              <a:rPr lang="ru-RU" sz="1800" dirty="0" smtClean="0">
                <a:latin typeface="Times New Roman" panose="02020603050405020304" pitchFamily="18" charset="0"/>
                <a:cs typeface="Times New Roman" panose="02020603050405020304" pitchFamily="18" charset="0"/>
              </a:rPr>
              <a:t>В 2024-2025 учебном году учебный план учреждения исходил из возможностей бюджетного финансирования, наличия педагогов и потребностей учащихся в образовательных услугах. 17 педагогов дополнительного образования (3 педагога работали совместителями из других образовательных учреждений) осуществляли образовательную деятельность по 33 образовательным программам.</a:t>
            </a:r>
          </a:p>
          <a:p>
            <a:pPr>
              <a:lnSpc>
                <a:spcPct val="100000"/>
              </a:lnSpc>
              <a:spcBef>
                <a:spcPts val="0"/>
              </a:spcBef>
              <a:spcAft>
                <a:spcPts val="0"/>
              </a:spcAft>
            </a:pPr>
            <a:r>
              <a:rPr lang="ru-RU" sz="1800" dirty="0" smtClean="0">
                <a:latin typeface="Times New Roman" panose="02020603050405020304" pitchFamily="18" charset="0"/>
                <a:cs typeface="Times New Roman" panose="02020603050405020304" pitchFamily="18" charset="0"/>
              </a:rPr>
              <a:t>МАУДО СЮТ в 2024-2025 учебном году на основании приказа от 31.08.2024 года № 261-0 осуществляет образовательную деятельность по следующим общеобразовательным общеразвивающим программам:</a:t>
            </a:r>
          </a:p>
          <a:p>
            <a:pPr>
              <a:lnSpc>
                <a:spcPct val="100000"/>
              </a:lnSpc>
              <a:spcBef>
                <a:spcPts val="0"/>
              </a:spcBef>
              <a:spcAft>
                <a:spcPts val="0"/>
              </a:spcAft>
            </a:pPr>
            <a:r>
              <a:rPr lang="ru-RU" sz="1800" b="1" dirty="0" smtClean="0">
                <a:latin typeface="Times New Roman" panose="02020603050405020304" pitchFamily="18" charset="0"/>
                <a:cs typeface="Times New Roman" panose="02020603050405020304" pitchFamily="18" charset="0"/>
              </a:rPr>
              <a:t>Техническое направление</a:t>
            </a:r>
            <a:r>
              <a:rPr lang="ru-RU" sz="1800" dirty="0" smtClean="0">
                <a:latin typeface="Times New Roman" panose="02020603050405020304" pitchFamily="18" charset="0"/>
                <a:cs typeface="Times New Roman" panose="02020603050405020304" pitchFamily="18" charset="0"/>
              </a:rPr>
              <a:t>: «Азбука дизайна», «Технический дизайн и ИЗО», «Начальное техническое творчество»,</a:t>
            </a:r>
            <a:r>
              <a:rPr lang="ru-RU" dirty="0"/>
              <a:t> </a:t>
            </a:r>
            <a:r>
              <a:rPr lang="ru-RU" dirty="0">
                <a:latin typeface="Times New Roman" panose="02020603050405020304" pitchFamily="18" charset="0"/>
                <a:cs typeface="Times New Roman" panose="02020603050405020304" pitchFamily="18" charset="0"/>
              </a:rPr>
              <a:t>«</a:t>
            </a:r>
            <a:r>
              <a:rPr lang="ru-RU" dirty="0" err="1">
                <a:latin typeface="Times New Roman" panose="02020603050405020304" pitchFamily="18" charset="0"/>
                <a:cs typeface="Times New Roman" panose="02020603050405020304" pitchFamily="18" charset="0"/>
              </a:rPr>
              <a:t>Судомоделирование</a:t>
            </a:r>
            <a:r>
              <a:rPr lang="ru-RU" dirty="0" smtClean="0">
                <a:latin typeface="Times New Roman" panose="02020603050405020304" pitchFamily="18" charset="0"/>
                <a:cs typeface="Times New Roman" panose="02020603050405020304" pitchFamily="18" charset="0"/>
              </a:rPr>
              <a:t>»</a:t>
            </a:r>
            <a:r>
              <a:rPr lang="ru-RU" sz="1800" dirty="0">
                <a:latin typeface="Times New Roman" panose="02020603050405020304" pitchFamily="18" charset="0"/>
                <a:cs typeface="Times New Roman" panose="02020603050405020304" pitchFamily="18" charset="0"/>
              </a:rPr>
              <a:t>, «Путешествие в страну дизайна», «Технологии дизайна в техническом творчестве», «Основы дизайна в техническом творчестве», «Детско-юношеская автошкола» (ДЮАШ «Регион-39»), «Юный программист», «Поколение </a:t>
            </a:r>
            <a:r>
              <a:rPr lang="en-US" sz="1800" dirty="0">
                <a:latin typeface="Times New Roman" panose="02020603050405020304" pitchFamily="18" charset="0"/>
                <a:cs typeface="Times New Roman" panose="02020603050405020304" pitchFamily="18" charset="0"/>
              </a:rPr>
              <a:t>Python</a:t>
            </a:r>
            <a:r>
              <a:rPr lang="en-US" sz="1800" dirty="0" smtClean="0">
                <a:latin typeface="Times New Roman" panose="02020603050405020304" pitchFamily="18" charset="0"/>
                <a:cs typeface="Times New Roman" panose="02020603050405020304" pitchFamily="18" charset="0"/>
              </a:rPr>
              <a:t>»</a:t>
            </a:r>
            <a:r>
              <a:rPr lang="ru-RU" sz="1800" dirty="0">
                <a:latin typeface="Times New Roman" panose="02020603050405020304" pitchFamily="18" charset="0"/>
                <a:cs typeface="Times New Roman" panose="02020603050405020304" pitchFamily="18" charset="0"/>
              </a:rPr>
              <a:t>, «Робототехника», «Юный </a:t>
            </a:r>
            <a:r>
              <a:rPr lang="ru-RU" sz="1800" dirty="0" err="1">
                <a:latin typeface="Times New Roman" panose="02020603050405020304" pitchFamily="18" charset="0"/>
                <a:cs typeface="Times New Roman" panose="02020603050405020304" pitchFamily="18" charset="0"/>
              </a:rPr>
              <a:t>робототехник</a:t>
            </a:r>
            <a:r>
              <a:rPr lang="ru-RU" sz="1800" dirty="0">
                <a:latin typeface="Times New Roman" panose="02020603050405020304" pitchFamily="18" charset="0"/>
                <a:cs typeface="Times New Roman" panose="02020603050405020304" pitchFamily="18" charset="0"/>
              </a:rPr>
              <a:t>», «Радиотехническое конструирование», «Научно-практическая лаборатория «Наука +», «Лаборатория мультипликации и видеопроизводства «Хлопушка</a:t>
            </a:r>
            <a:r>
              <a:rPr lang="ru-RU" sz="1800" dirty="0" smtClean="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«3D-</a:t>
            </a:r>
            <a:r>
              <a:rPr lang="ru-RU" sz="1800" dirty="0">
                <a:latin typeface="Times New Roman" panose="02020603050405020304" pitchFamily="18" charset="0"/>
                <a:cs typeface="Times New Roman" panose="02020603050405020304" pitchFamily="18" charset="0"/>
              </a:rPr>
              <a:t>Фишка», «Техническое вязание и валяние», «</a:t>
            </a:r>
            <a:r>
              <a:rPr lang="ru-RU" sz="1800" dirty="0" err="1">
                <a:latin typeface="Times New Roman" panose="02020603050405020304" pitchFamily="18" charset="0"/>
                <a:cs typeface="Times New Roman" panose="02020603050405020304" pitchFamily="18" charset="0"/>
              </a:rPr>
              <a:t>Авиамоделирование</a:t>
            </a:r>
            <a:r>
              <a:rPr lang="ru-RU" sz="1800" dirty="0">
                <a:latin typeface="Times New Roman" panose="02020603050405020304" pitchFamily="18" charset="0"/>
                <a:cs typeface="Times New Roman" panose="02020603050405020304" pitchFamily="18" charset="0"/>
              </a:rPr>
              <a:t>», «Креативный дизайн и ИЗО</a:t>
            </a:r>
            <a:r>
              <a:rPr lang="ru-RU" sz="1800" dirty="0" smtClean="0">
                <a:latin typeface="Times New Roman" panose="02020603050405020304" pitchFamily="18" charset="0"/>
                <a:cs typeface="Times New Roman" panose="02020603050405020304" pitchFamily="18" charset="0"/>
              </a:rPr>
              <a:t>».</a:t>
            </a:r>
          </a:p>
          <a:p>
            <a:pPr>
              <a:lnSpc>
                <a:spcPct val="100000"/>
              </a:lnSpc>
              <a:spcBef>
                <a:spcPts val="0"/>
              </a:spcBef>
              <a:spcAft>
                <a:spcPts val="0"/>
              </a:spcAft>
            </a:pPr>
            <a:r>
              <a:rPr lang="ru-RU" sz="1800" b="1" dirty="0" smtClean="0">
                <a:latin typeface="Times New Roman" panose="02020603050405020304" pitchFamily="18" charset="0"/>
                <a:cs typeface="Times New Roman" panose="02020603050405020304" pitchFamily="18" charset="0"/>
              </a:rPr>
              <a:t>Социально-гуманитарное направление</a:t>
            </a:r>
            <a:r>
              <a:rPr lang="ru-RU" sz="1800" b="1" dirty="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«Лаборатория дорожной безопасности», «Дорожная азбука», «Дорожная азбука от А до Я», «Лидер ЮИД</a:t>
            </a:r>
            <a:r>
              <a:rPr lang="ru-RU" sz="1800" dirty="0" smtClean="0">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a:p>
            <a:pPr>
              <a:lnSpc>
                <a:spcPct val="100000"/>
              </a:lnSpc>
              <a:spcBef>
                <a:spcPts val="0"/>
              </a:spcBef>
              <a:spcAft>
                <a:spcPts val="0"/>
              </a:spcAft>
            </a:pPr>
            <a:r>
              <a:rPr lang="ru-RU" sz="1800" b="1" dirty="0" smtClean="0">
                <a:latin typeface="Times New Roman" panose="02020603050405020304" pitchFamily="18" charset="0"/>
                <a:cs typeface="Times New Roman" panose="02020603050405020304" pitchFamily="18" charset="0"/>
              </a:rPr>
              <a:t>Естественнонаучное направление</a:t>
            </a:r>
            <a:r>
              <a:rPr lang="ru-RU" sz="1800" dirty="0" smtClean="0">
                <a:latin typeface="Times New Roman" panose="02020603050405020304" pitchFamily="18" charset="0"/>
                <a:cs typeface="Times New Roman" panose="02020603050405020304" pitchFamily="18" charset="0"/>
              </a:rPr>
              <a:t>: Научно-практическая лаборатория «</a:t>
            </a:r>
            <a:r>
              <a:rPr lang="ru-RU" sz="1800" dirty="0" err="1" smtClean="0">
                <a:latin typeface="Times New Roman" panose="02020603050405020304" pitchFamily="18" charset="0"/>
                <a:cs typeface="Times New Roman" panose="02020603050405020304" pitchFamily="18" charset="0"/>
              </a:rPr>
              <a:t>Фотончики</a:t>
            </a:r>
            <a:r>
              <a:rPr lang="ru-RU" sz="1800" dirty="0" smtClean="0">
                <a:latin typeface="Times New Roman" panose="02020603050405020304" pitchFamily="18" charset="0"/>
                <a:cs typeface="Times New Roman" panose="02020603050405020304" pitchFamily="18" charset="0"/>
              </a:rPr>
              <a:t>».</a:t>
            </a:r>
          </a:p>
          <a:p>
            <a:pPr>
              <a:lnSpc>
                <a:spcPct val="100000"/>
              </a:lnSpc>
              <a:spcBef>
                <a:spcPts val="0"/>
              </a:spcBef>
              <a:spcAft>
                <a:spcPts val="0"/>
              </a:spcAft>
            </a:pPr>
            <a:r>
              <a:rPr lang="ru-RU" sz="1800" b="1" dirty="0" smtClean="0">
                <a:latin typeface="Times New Roman" panose="02020603050405020304" pitchFamily="18" charset="0"/>
                <a:cs typeface="Times New Roman" panose="02020603050405020304" pitchFamily="18" charset="0"/>
              </a:rPr>
              <a:t>Туристско-краеведческое направление</a:t>
            </a:r>
            <a:r>
              <a:rPr lang="ru-RU" sz="1800" dirty="0" smtClean="0">
                <a:latin typeface="Times New Roman" panose="02020603050405020304" pitchFamily="18" charset="0"/>
                <a:cs typeface="Times New Roman" panose="02020603050405020304" pitchFamily="18" charset="0"/>
              </a:rPr>
              <a:t>: «Регионоведение».</a:t>
            </a:r>
          </a:p>
          <a:p>
            <a:pPr>
              <a:lnSpc>
                <a:spcPct val="100000"/>
              </a:lnSpc>
              <a:spcBef>
                <a:spcPts val="0"/>
              </a:spcBef>
              <a:spcAft>
                <a:spcPts val="0"/>
              </a:spcAft>
            </a:pPr>
            <a:r>
              <a:rPr lang="ru-RU" sz="1800" b="1" dirty="0" smtClean="0">
                <a:latin typeface="Times New Roman" panose="02020603050405020304" pitchFamily="18" charset="0"/>
                <a:cs typeface="Times New Roman" panose="02020603050405020304" pitchFamily="18" charset="0"/>
              </a:rPr>
              <a:t>Художественное направление</a:t>
            </a:r>
            <a:r>
              <a:rPr lang="ru-RU" sz="1800" dirty="0" smtClean="0">
                <a:latin typeface="Times New Roman" panose="02020603050405020304" pitchFamily="18" charset="0"/>
                <a:cs typeface="Times New Roman" panose="02020603050405020304" pitchFamily="18" charset="0"/>
              </a:rPr>
              <a:t>: «Созвучие», «Мелодика», «Акробатический рок-н-ролл», «</a:t>
            </a:r>
            <a:r>
              <a:rPr lang="ru-RU" sz="1800" dirty="0" err="1" smtClean="0">
                <a:latin typeface="Times New Roman" panose="02020603050405020304" pitchFamily="18" charset="0"/>
                <a:cs typeface="Times New Roman" panose="02020603050405020304" pitchFamily="18" charset="0"/>
              </a:rPr>
              <a:t>АртКолор</a:t>
            </a:r>
            <a:r>
              <a:rPr lang="ru-RU" sz="1800" dirty="0" smtClean="0">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90550" y="162691"/>
            <a:ext cx="10952017" cy="3325091"/>
          </a:xfrm>
        </p:spPr>
        <p:txBody>
          <a:bodyPr/>
          <a:lstStyle/>
          <a:p>
            <a:r>
              <a:rPr lang="ru-RU" sz="1600" dirty="0">
                <a:latin typeface="Times New Roman" panose="02020603050405020304" pitchFamily="18" charset="0"/>
                <a:cs typeface="Times New Roman" panose="02020603050405020304" pitchFamily="18" charset="0"/>
              </a:rPr>
              <a:t>По тарификации в учреждении выполнялось </a:t>
            </a:r>
            <a:r>
              <a:rPr lang="ru-RU" sz="1600" dirty="0" smtClean="0">
                <a:latin typeface="Times New Roman" panose="02020603050405020304" pitchFamily="18" charset="0"/>
                <a:cs typeface="Times New Roman" panose="02020603050405020304" pitchFamily="18" charset="0"/>
              </a:rPr>
              <a:t>352 </a:t>
            </a:r>
            <a:r>
              <a:rPr lang="ru-RU" sz="1600" dirty="0">
                <a:latin typeface="Times New Roman" panose="02020603050405020304" pitchFamily="18" charset="0"/>
                <a:cs typeface="Times New Roman" panose="02020603050405020304" pitchFamily="18" charset="0"/>
              </a:rPr>
              <a:t>педагогических часов в неделю – </a:t>
            </a:r>
            <a:r>
              <a:rPr lang="ru-RU" sz="1600" dirty="0" smtClean="0">
                <a:latin typeface="Times New Roman" panose="02020603050405020304" pitchFamily="18" charset="0"/>
                <a:cs typeface="Times New Roman" panose="02020603050405020304" pitchFamily="18" charset="0"/>
              </a:rPr>
              <a:t>20.7 </a:t>
            </a:r>
            <a:r>
              <a:rPr lang="ru-RU" sz="1600" dirty="0">
                <a:latin typeface="Times New Roman" panose="02020603050405020304" pitchFamily="18" charset="0"/>
                <a:cs typeface="Times New Roman" panose="02020603050405020304" pitchFamily="18" charset="0"/>
              </a:rPr>
              <a:t>ставок педагогов дополнительного образования.</a:t>
            </a:r>
          </a:p>
          <a:p>
            <a:r>
              <a:rPr lang="ru-RU" sz="1600" dirty="0">
                <a:latin typeface="Times New Roman" panose="02020603050405020304" pitchFamily="18" charset="0"/>
                <a:cs typeface="Times New Roman" panose="02020603050405020304" pitchFamily="18" charset="0"/>
              </a:rPr>
              <a:t>Программы реализовались в течении всего календарного года продолжительность учебного (аудиторного) периода – 36 недель, самоподготовка учащихся </a:t>
            </a:r>
            <a:r>
              <a:rPr lang="ru-RU" sz="1600" dirty="0" smtClean="0">
                <a:latin typeface="Times New Roman" panose="02020603050405020304" pitchFamily="18" charset="0"/>
                <a:cs typeface="Times New Roman" panose="02020603050405020304" pitchFamily="18" charset="0"/>
              </a:rPr>
              <a:t>в каникулярное время </a:t>
            </a:r>
            <a:r>
              <a:rPr lang="ru-RU" sz="1600" dirty="0">
                <a:latin typeface="Times New Roman" panose="02020603050405020304" pitchFamily="18" charset="0"/>
                <a:cs typeface="Times New Roman" panose="02020603050405020304" pitchFamily="18" charset="0"/>
              </a:rPr>
              <a:t>– 16 недель.</a:t>
            </a:r>
          </a:p>
          <a:p>
            <a:r>
              <a:rPr lang="ru-RU" sz="1600" dirty="0">
                <a:latin typeface="Times New Roman" panose="02020603050405020304" pitchFamily="18" charset="0"/>
                <a:cs typeface="Times New Roman" panose="02020603050405020304" pitchFamily="18" charset="0"/>
              </a:rPr>
              <a:t>Продолжительность занятий и их количество часов в неделю определялось направленностью программы педагога и психофизическими возможностями учащихся от 1 часа до 6 часов в неделю (академических).</a:t>
            </a:r>
          </a:p>
          <a:p>
            <a:r>
              <a:rPr lang="ru-RU" sz="1600" dirty="0">
                <a:latin typeface="Times New Roman" panose="02020603050405020304" pitchFamily="18" charset="0"/>
                <a:cs typeface="Times New Roman" panose="02020603050405020304" pitchFamily="18" charset="0"/>
              </a:rPr>
              <a:t>Учебная нагрузка определялась по годам обучения (1-й, 2-й, 3-й, 4-й года) и по направленности образовательных программ: - 2, 3. 4, 6 часов в неделю, что составляло соответственно: 72, 108, 144, 216 часов в год. </a:t>
            </a:r>
          </a:p>
          <a:p>
            <a:r>
              <a:rPr lang="ru-RU" sz="1600" dirty="0">
                <a:latin typeface="Times New Roman" panose="02020603050405020304" pitchFamily="18" charset="0"/>
                <a:cs typeface="Times New Roman" panose="02020603050405020304" pitchFamily="18" charset="0"/>
              </a:rPr>
              <a:t>Особое внимание в течение учебного года уделялось качественной организации обучения и воспитания обучающихся, сохранности контингента на протяжении всего учебного года. На начало учебного года по муниципальному заданию было </a:t>
            </a:r>
            <a:r>
              <a:rPr lang="ru-RU" sz="1600" dirty="0" smtClean="0">
                <a:latin typeface="Times New Roman" panose="02020603050405020304" pitchFamily="18" charset="0"/>
                <a:cs typeface="Times New Roman" panose="02020603050405020304" pitchFamily="18" charset="0"/>
              </a:rPr>
              <a:t>2178 </a:t>
            </a:r>
            <a:r>
              <a:rPr lang="ru-RU" sz="1600" dirty="0">
                <a:latin typeface="Times New Roman" panose="02020603050405020304" pitchFamily="18" charset="0"/>
                <a:cs typeface="Times New Roman" panose="02020603050405020304" pitchFamily="18" charset="0"/>
              </a:rPr>
              <a:t>учащихся, на конец учебного года </a:t>
            </a:r>
            <a:r>
              <a:rPr lang="ru-RU" sz="1600" dirty="0" smtClean="0">
                <a:latin typeface="Times New Roman" panose="02020603050405020304" pitchFamily="18" charset="0"/>
                <a:cs typeface="Times New Roman" panose="02020603050405020304" pitchFamily="18" charset="0"/>
              </a:rPr>
              <a:t>2178 </a:t>
            </a:r>
            <a:r>
              <a:rPr lang="ru-RU" sz="1600" dirty="0">
                <a:latin typeface="Times New Roman" panose="02020603050405020304" pitchFamily="18" charset="0"/>
                <a:cs typeface="Times New Roman" panose="02020603050405020304" pitchFamily="18" charset="0"/>
              </a:rPr>
              <a:t>учащихся.</a:t>
            </a:r>
          </a:p>
          <a:p>
            <a:endParaRPr lang="ru-RU" dirty="0"/>
          </a:p>
          <a:p>
            <a:endParaRPr lang="ru-RU" dirty="0"/>
          </a:p>
        </p:txBody>
      </p:sp>
      <p:graphicFrame>
        <p:nvGraphicFramePr>
          <p:cNvPr id="4" name="Диаграмма 3"/>
          <p:cNvGraphicFramePr/>
          <p:nvPr>
            <p:extLst>
              <p:ext uri="{D42A27DB-BD31-4B8C-83A1-F6EECF244321}">
                <p14:modId xmlns:p14="http://schemas.microsoft.com/office/powerpoint/2010/main" val="1575687405"/>
              </p:ext>
            </p:extLst>
          </p:nvPr>
        </p:nvGraphicFramePr>
        <p:xfrm>
          <a:off x="2072268" y="3373820"/>
          <a:ext cx="7124284" cy="2963917"/>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48195" y="241738"/>
            <a:ext cx="11730148" cy="6093749"/>
          </a:xfrm>
        </p:spPr>
        <p:txBody>
          <a:bodyPr>
            <a:noAutofit/>
          </a:bodyPr>
          <a:lstStyle/>
          <a:p>
            <a:pPr>
              <a:lnSpc>
                <a:spcPct val="120000"/>
              </a:lnSpc>
              <a:spcBef>
                <a:spcPts val="0"/>
              </a:spcBef>
              <a:spcAft>
                <a:spcPts val="0"/>
              </a:spcAft>
            </a:pPr>
            <a:r>
              <a:rPr lang="ru-RU" sz="1500" b="1" dirty="0">
                <a:latin typeface="Times New Roman" panose="02020603050405020304" pitchFamily="18" charset="0"/>
                <a:cs typeface="Times New Roman" panose="02020603050405020304" pitchFamily="18" charset="0"/>
              </a:rPr>
              <a:t>Образовательная деятельность осуществлялась:</a:t>
            </a:r>
          </a:p>
          <a:p>
            <a:pPr>
              <a:lnSpc>
                <a:spcPct val="120000"/>
              </a:lnSpc>
              <a:spcBef>
                <a:spcPts val="0"/>
              </a:spcBef>
              <a:spcAft>
                <a:spcPts val="0"/>
              </a:spcAft>
            </a:pPr>
            <a:r>
              <a:rPr lang="ru-RU" sz="1500" dirty="0">
                <a:latin typeface="Times New Roman" panose="02020603050405020304" pitchFamily="18" charset="0"/>
                <a:cs typeface="Times New Roman" panose="02020603050405020304" pitchFamily="18" charset="0"/>
              </a:rPr>
              <a:t>В </a:t>
            </a:r>
            <a:r>
              <a:rPr lang="ru-RU" sz="1500" dirty="0" smtClean="0">
                <a:latin typeface="Times New Roman" panose="02020603050405020304" pitchFamily="18" charset="0"/>
                <a:cs typeface="Times New Roman" panose="02020603050405020304" pitchFamily="18" charset="0"/>
              </a:rPr>
              <a:t>2024-2025 </a:t>
            </a:r>
            <a:r>
              <a:rPr lang="ru-RU" sz="1500" dirty="0">
                <a:latin typeface="Times New Roman" panose="02020603050405020304" pitchFamily="18" charset="0"/>
                <a:cs typeface="Times New Roman" panose="02020603050405020304" pitchFamily="18" charset="0"/>
              </a:rPr>
              <a:t>учебном году образовательная деятельность осуществлялась:</a:t>
            </a:r>
          </a:p>
          <a:p>
            <a:pPr lvl="0">
              <a:lnSpc>
                <a:spcPct val="120000"/>
              </a:lnSpc>
              <a:spcBef>
                <a:spcPts val="0"/>
              </a:spcBef>
              <a:spcAft>
                <a:spcPts val="0"/>
              </a:spcAft>
            </a:pPr>
            <a:r>
              <a:rPr lang="ru-RU" sz="1500" dirty="0">
                <a:latin typeface="Times New Roman" panose="02020603050405020304" pitchFamily="18" charset="0"/>
                <a:cs typeface="Times New Roman" panose="02020603050405020304" pitchFamily="18" charset="0"/>
              </a:rPr>
              <a:t>на базе Станции – </a:t>
            </a:r>
            <a:r>
              <a:rPr lang="ru-RU" sz="1500" dirty="0" smtClean="0">
                <a:latin typeface="Times New Roman" panose="02020603050405020304" pitchFamily="18" charset="0"/>
                <a:cs typeface="Times New Roman" panose="02020603050405020304" pitchFamily="18" charset="0"/>
              </a:rPr>
              <a:t>89 </a:t>
            </a:r>
            <a:r>
              <a:rPr lang="ru-RU" sz="1500" dirty="0">
                <a:latin typeface="Times New Roman" panose="02020603050405020304" pitchFamily="18" charset="0"/>
                <a:cs typeface="Times New Roman" panose="02020603050405020304" pitchFamily="18" charset="0"/>
              </a:rPr>
              <a:t>групп </a:t>
            </a:r>
            <a:r>
              <a:rPr lang="ru-RU" sz="1500" dirty="0" smtClean="0">
                <a:latin typeface="Times New Roman" panose="02020603050405020304" pitchFamily="18" charset="0"/>
                <a:cs typeface="Times New Roman" panose="02020603050405020304" pitchFamily="18" charset="0"/>
              </a:rPr>
              <a:t>(1398)</a:t>
            </a:r>
            <a:endParaRPr lang="ru-RU" sz="1500" dirty="0">
              <a:latin typeface="Times New Roman" panose="02020603050405020304" pitchFamily="18" charset="0"/>
              <a:cs typeface="Times New Roman" panose="02020603050405020304" pitchFamily="18" charset="0"/>
            </a:endParaRPr>
          </a:p>
          <a:p>
            <a:pPr lvl="0">
              <a:lnSpc>
                <a:spcPct val="120000"/>
              </a:lnSpc>
              <a:spcBef>
                <a:spcPts val="0"/>
              </a:spcBef>
              <a:spcAft>
                <a:spcPts val="0"/>
              </a:spcAft>
            </a:pPr>
            <a:r>
              <a:rPr lang="ru-RU" sz="1500" dirty="0">
                <a:latin typeface="Times New Roman" panose="02020603050405020304" pitchFamily="18" charset="0"/>
                <a:cs typeface="Times New Roman" panose="02020603050405020304" pitchFamily="18" charset="0"/>
              </a:rPr>
              <a:t>на базе образовательных учреждений города – </a:t>
            </a:r>
            <a:r>
              <a:rPr lang="ru-RU" sz="1500" dirty="0" smtClean="0">
                <a:latin typeface="Times New Roman" panose="02020603050405020304" pitchFamily="18" charset="0"/>
                <a:cs typeface="Times New Roman" panose="02020603050405020304" pitchFamily="18" charset="0"/>
              </a:rPr>
              <a:t>38 </a:t>
            </a:r>
            <a:r>
              <a:rPr lang="ru-RU" sz="1500" dirty="0">
                <a:latin typeface="Times New Roman" panose="02020603050405020304" pitchFamily="18" charset="0"/>
                <a:cs typeface="Times New Roman" panose="02020603050405020304" pitchFamily="18" charset="0"/>
              </a:rPr>
              <a:t>групп (</a:t>
            </a:r>
            <a:r>
              <a:rPr lang="ru-RU" sz="1500" dirty="0" smtClean="0">
                <a:latin typeface="Times New Roman" panose="02020603050405020304" pitchFamily="18" charset="0"/>
                <a:cs typeface="Times New Roman" panose="02020603050405020304" pitchFamily="18" charset="0"/>
              </a:rPr>
              <a:t>780)</a:t>
            </a:r>
            <a:endParaRPr lang="ru-RU" sz="1500" dirty="0">
              <a:latin typeface="Times New Roman" panose="02020603050405020304" pitchFamily="18" charset="0"/>
              <a:cs typeface="Times New Roman" panose="02020603050405020304" pitchFamily="18" charset="0"/>
            </a:endParaRPr>
          </a:p>
          <a:p>
            <a:pPr lvl="0">
              <a:lnSpc>
                <a:spcPct val="120000"/>
              </a:lnSpc>
              <a:spcBef>
                <a:spcPts val="0"/>
              </a:spcBef>
              <a:spcAft>
                <a:spcPts val="0"/>
              </a:spcAft>
            </a:pPr>
            <a:r>
              <a:rPr lang="ru-RU" sz="1500" dirty="0">
                <a:latin typeface="Times New Roman" panose="02020603050405020304" pitchFamily="18" charset="0"/>
                <a:cs typeface="Times New Roman" panose="02020603050405020304" pitchFamily="18" charset="0"/>
              </a:rPr>
              <a:t>МАОУ СОШ № 4 – 5 групп (75)</a:t>
            </a:r>
          </a:p>
          <a:p>
            <a:pPr lvl="0">
              <a:lnSpc>
                <a:spcPct val="120000"/>
              </a:lnSpc>
              <a:spcBef>
                <a:spcPts val="0"/>
              </a:spcBef>
              <a:spcAft>
                <a:spcPts val="0"/>
              </a:spcAft>
            </a:pPr>
            <a:r>
              <a:rPr lang="ru-RU" sz="1500" dirty="0">
                <a:latin typeface="Times New Roman" panose="02020603050405020304" pitchFamily="18" charset="0"/>
                <a:cs typeface="Times New Roman" panose="02020603050405020304" pitchFamily="18" charset="0"/>
              </a:rPr>
              <a:t>МАОУ СОШ № 7 – </a:t>
            </a:r>
            <a:r>
              <a:rPr lang="ru-RU" sz="1500" dirty="0" smtClean="0">
                <a:latin typeface="Times New Roman" panose="02020603050405020304" pitchFamily="18" charset="0"/>
                <a:cs typeface="Times New Roman" panose="02020603050405020304" pitchFamily="18" charset="0"/>
              </a:rPr>
              <a:t>4 </a:t>
            </a:r>
            <a:r>
              <a:rPr lang="ru-RU" sz="1500" dirty="0">
                <a:latin typeface="Times New Roman" panose="02020603050405020304" pitchFamily="18" charset="0"/>
                <a:cs typeface="Times New Roman" panose="02020603050405020304" pitchFamily="18" charset="0"/>
              </a:rPr>
              <a:t>группы (</a:t>
            </a:r>
            <a:r>
              <a:rPr lang="ru-RU" sz="1500" dirty="0" smtClean="0">
                <a:latin typeface="Times New Roman" panose="02020603050405020304" pitchFamily="18" charset="0"/>
                <a:cs typeface="Times New Roman" panose="02020603050405020304" pitchFamily="18" charset="0"/>
              </a:rPr>
              <a:t>76)</a:t>
            </a:r>
            <a:endParaRPr lang="ru-RU" sz="1500" dirty="0">
              <a:latin typeface="Times New Roman" panose="02020603050405020304" pitchFamily="18" charset="0"/>
              <a:cs typeface="Times New Roman" panose="02020603050405020304" pitchFamily="18" charset="0"/>
            </a:endParaRPr>
          </a:p>
          <a:p>
            <a:pPr lvl="0">
              <a:lnSpc>
                <a:spcPct val="120000"/>
              </a:lnSpc>
              <a:spcBef>
                <a:spcPts val="0"/>
              </a:spcBef>
              <a:spcAft>
                <a:spcPts val="0"/>
              </a:spcAft>
            </a:pPr>
            <a:r>
              <a:rPr lang="ru-RU" sz="1500" dirty="0">
                <a:latin typeface="Times New Roman" panose="02020603050405020304" pitchFamily="18" charset="0"/>
                <a:cs typeface="Times New Roman" panose="02020603050405020304" pitchFamily="18" charset="0"/>
              </a:rPr>
              <a:t>МАОУ СОШ № 24 – 3 группы (</a:t>
            </a:r>
            <a:r>
              <a:rPr lang="ru-RU" sz="1500" dirty="0" smtClean="0">
                <a:latin typeface="Times New Roman" panose="02020603050405020304" pitchFamily="18" charset="0"/>
                <a:cs typeface="Times New Roman" panose="02020603050405020304" pitchFamily="18" charset="0"/>
              </a:rPr>
              <a:t>69) </a:t>
            </a:r>
            <a:endParaRPr lang="ru-RU" sz="1500" dirty="0">
              <a:latin typeface="Times New Roman" panose="02020603050405020304" pitchFamily="18" charset="0"/>
              <a:cs typeface="Times New Roman" panose="02020603050405020304" pitchFamily="18" charset="0"/>
            </a:endParaRPr>
          </a:p>
          <a:p>
            <a:pPr lvl="0">
              <a:lnSpc>
                <a:spcPct val="120000"/>
              </a:lnSpc>
              <a:spcBef>
                <a:spcPts val="0"/>
              </a:spcBef>
              <a:spcAft>
                <a:spcPts val="0"/>
              </a:spcAft>
            </a:pPr>
            <a:r>
              <a:rPr lang="ru-RU" sz="1500" dirty="0">
                <a:latin typeface="Times New Roman" panose="02020603050405020304" pitchFamily="18" charset="0"/>
                <a:cs typeface="Times New Roman" panose="02020603050405020304" pitchFamily="18" charset="0"/>
              </a:rPr>
              <a:t>МАОУ лицей 35 – </a:t>
            </a:r>
            <a:r>
              <a:rPr lang="ru-RU" sz="1500" dirty="0" smtClean="0">
                <a:latin typeface="Times New Roman" panose="02020603050405020304" pitchFamily="18" charset="0"/>
                <a:cs typeface="Times New Roman" panose="02020603050405020304" pitchFamily="18" charset="0"/>
              </a:rPr>
              <a:t>5 групп (96)</a:t>
            </a:r>
            <a:endParaRPr lang="ru-RU" sz="1500" dirty="0">
              <a:latin typeface="Times New Roman" panose="02020603050405020304" pitchFamily="18" charset="0"/>
              <a:cs typeface="Times New Roman" panose="02020603050405020304" pitchFamily="18" charset="0"/>
            </a:endParaRPr>
          </a:p>
          <a:p>
            <a:pPr lvl="0">
              <a:lnSpc>
                <a:spcPct val="120000"/>
              </a:lnSpc>
              <a:spcBef>
                <a:spcPts val="0"/>
              </a:spcBef>
              <a:spcAft>
                <a:spcPts val="0"/>
              </a:spcAft>
            </a:pPr>
            <a:r>
              <a:rPr lang="ru-RU" sz="1500" dirty="0">
                <a:latin typeface="Times New Roman" panose="02020603050405020304" pitchFamily="18" charset="0"/>
                <a:cs typeface="Times New Roman" panose="02020603050405020304" pitchFamily="18" charset="0"/>
              </a:rPr>
              <a:t>МАОУ гимназия № 22 </a:t>
            </a:r>
            <a:r>
              <a:rPr lang="ru-RU" sz="1500" dirty="0" smtClean="0">
                <a:latin typeface="Times New Roman" panose="02020603050405020304" pitchFamily="18" charset="0"/>
                <a:cs typeface="Times New Roman" panose="02020603050405020304" pitchFamily="18" charset="0"/>
              </a:rPr>
              <a:t>–4 группы (</a:t>
            </a:r>
            <a:r>
              <a:rPr lang="ru-RU" sz="1500" dirty="0">
                <a:latin typeface="Times New Roman" panose="02020603050405020304" pitchFamily="18" charset="0"/>
                <a:cs typeface="Times New Roman" panose="02020603050405020304" pitchFamily="18" charset="0"/>
              </a:rPr>
              <a:t>9</a:t>
            </a:r>
            <a:r>
              <a:rPr lang="ru-RU" sz="1500" dirty="0" smtClean="0">
                <a:latin typeface="Times New Roman" panose="02020603050405020304" pitchFamily="18" charset="0"/>
                <a:cs typeface="Times New Roman" panose="02020603050405020304" pitchFamily="18" charset="0"/>
              </a:rPr>
              <a:t>2) </a:t>
            </a:r>
            <a:endParaRPr lang="ru-RU" sz="1500" dirty="0">
              <a:latin typeface="Times New Roman" panose="02020603050405020304" pitchFamily="18" charset="0"/>
              <a:cs typeface="Times New Roman" panose="02020603050405020304" pitchFamily="18" charset="0"/>
            </a:endParaRPr>
          </a:p>
          <a:p>
            <a:pPr lvl="0">
              <a:lnSpc>
                <a:spcPct val="120000"/>
              </a:lnSpc>
              <a:spcBef>
                <a:spcPts val="0"/>
              </a:spcBef>
              <a:spcAft>
                <a:spcPts val="0"/>
              </a:spcAft>
            </a:pPr>
            <a:r>
              <a:rPr lang="ru-RU" sz="1500" dirty="0">
                <a:latin typeface="Times New Roman" panose="02020603050405020304" pitchFamily="18" charset="0"/>
                <a:cs typeface="Times New Roman" panose="02020603050405020304" pitchFamily="18" charset="0"/>
              </a:rPr>
              <a:t>МАОУ гимназия № 32 –2 группы </a:t>
            </a:r>
            <a:r>
              <a:rPr lang="ru-RU" sz="1500" dirty="0" smtClean="0">
                <a:latin typeface="Times New Roman" panose="02020603050405020304" pitchFamily="18" charset="0"/>
                <a:cs typeface="Times New Roman" panose="02020603050405020304" pitchFamily="18" charset="0"/>
              </a:rPr>
              <a:t>(30) </a:t>
            </a:r>
            <a:endParaRPr lang="ru-RU" sz="1500" dirty="0">
              <a:latin typeface="Times New Roman" panose="02020603050405020304" pitchFamily="18" charset="0"/>
              <a:cs typeface="Times New Roman" panose="02020603050405020304" pitchFamily="18" charset="0"/>
            </a:endParaRPr>
          </a:p>
          <a:p>
            <a:pPr lvl="0">
              <a:lnSpc>
                <a:spcPct val="120000"/>
              </a:lnSpc>
              <a:spcBef>
                <a:spcPts val="0"/>
              </a:spcBef>
              <a:spcAft>
                <a:spcPts val="0"/>
              </a:spcAft>
            </a:pPr>
            <a:r>
              <a:rPr lang="ru-RU" sz="1500" dirty="0">
                <a:latin typeface="Times New Roman" panose="02020603050405020304" pitchFamily="18" charset="0"/>
                <a:cs typeface="Times New Roman" panose="02020603050405020304" pitchFamily="18" charset="0"/>
              </a:rPr>
              <a:t>МАДОУ д\с № 22 – 3 группы (69)</a:t>
            </a:r>
          </a:p>
          <a:p>
            <a:pPr lvl="0">
              <a:lnSpc>
                <a:spcPct val="120000"/>
              </a:lnSpc>
              <a:spcBef>
                <a:spcPts val="0"/>
              </a:spcBef>
              <a:spcAft>
                <a:spcPts val="0"/>
              </a:spcAft>
            </a:pPr>
            <a:r>
              <a:rPr lang="ru-RU" sz="1500" dirty="0">
                <a:latin typeface="Times New Roman" panose="02020603050405020304" pitchFamily="18" charset="0"/>
                <a:cs typeface="Times New Roman" panose="02020603050405020304" pitchFamily="18" charset="0"/>
              </a:rPr>
              <a:t>МАДОУ ЦРР д\с № </a:t>
            </a:r>
            <a:r>
              <a:rPr lang="ru-RU" sz="1500" dirty="0" smtClean="0">
                <a:latin typeface="Times New Roman" panose="02020603050405020304" pitchFamily="18" charset="0"/>
                <a:cs typeface="Times New Roman" panose="02020603050405020304" pitchFamily="18" charset="0"/>
              </a:rPr>
              <a:t>132 </a:t>
            </a:r>
            <a:r>
              <a:rPr lang="ru-RU" sz="1500" dirty="0">
                <a:latin typeface="Times New Roman" panose="02020603050405020304" pitchFamily="18" charset="0"/>
                <a:cs typeface="Times New Roman" panose="02020603050405020304" pitchFamily="18" charset="0"/>
              </a:rPr>
              <a:t>– 2 группы (</a:t>
            </a:r>
            <a:r>
              <a:rPr lang="ru-RU" sz="1500" dirty="0" smtClean="0">
                <a:latin typeface="Times New Roman" panose="02020603050405020304" pitchFamily="18" charset="0"/>
                <a:cs typeface="Times New Roman" panose="02020603050405020304" pitchFamily="18" charset="0"/>
              </a:rPr>
              <a:t>46)</a:t>
            </a:r>
            <a:endParaRPr lang="ru-RU" sz="1500" dirty="0">
              <a:latin typeface="Times New Roman" panose="02020603050405020304" pitchFamily="18" charset="0"/>
              <a:cs typeface="Times New Roman" panose="02020603050405020304" pitchFamily="18" charset="0"/>
            </a:endParaRPr>
          </a:p>
          <a:p>
            <a:pPr lvl="0">
              <a:lnSpc>
                <a:spcPct val="120000"/>
              </a:lnSpc>
              <a:spcBef>
                <a:spcPts val="0"/>
              </a:spcBef>
              <a:spcAft>
                <a:spcPts val="0"/>
              </a:spcAft>
            </a:pPr>
            <a:r>
              <a:rPr lang="ru-RU" sz="1500" dirty="0">
                <a:latin typeface="Times New Roman" panose="02020603050405020304" pitchFamily="18" charset="0"/>
                <a:cs typeface="Times New Roman" panose="02020603050405020304" pitchFamily="18" charset="0"/>
              </a:rPr>
              <a:t>МАДОУ ЦРР д\с № 122 – </a:t>
            </a:r>
            <a:r>
              <a:rPr lang="ru-RU" sz="1500" dirty="0" smtClean="0">
                <a:latin typeface="Times New Roman" panose="02020603050405020304" pitchFamily="18" charset="0"/>
                <a:cs typeface="Times New Roman" panose="02020603050405020304" pitchFamily="18" charset="0"/>
              </a:rPr>
              <a:t>12 групп (229)</a:t>
            </a:r>
            <a:endParaRPr lang="ru-RU" sz="1500" dirty="0">
              <a:latin typeface="Times New Roman" panose="02020603050405020304" pitchFamily="18" charset="0"/>
              <a:cs typeface="Times New Roman" panose="02020603050405020304" pitchFamily="18" charset="0"/>
            </a:endParaRPr>
          </a:p>
          <a:p>
            <a:pPr lvl="0">
              <a:lnSpc>
                <a:spcPct val="120000"/>
              </a:lnSpc>
              <a:spcBef>
                <a:spcPts val="0"/>
              </a:spcBef>
              <a:spcAft>
                <a:spcPts val="0"/>
              </a:spcAft>
            </a:pPr>
            <a:r>
              <a:rPr lang="ru-RU" sz="1500" dirty="0">
                <a:latin typeface="Times New Roman" panose="02020603050405020304" pitchFamily="18" charset="0"/>
                <a:cs typeface="Times New Roman" panose="02020603050405020304" pitchFamily="18" charset="0"/>
              </a:rPr>
              <a:t>В </a:t>
            </a:r>
            <a:r>
              <a:rPr lang="ru-RU" sz="1500" dirty="0" smtClean="0">
                <a:latin typeface="Times New Roman" panose="02020603050405020304" pitchFamily="18" charset="0"/>
                <a:cs typeface="Times New Roman" panose="02020603050405020304" pitchFamily="18" charset="0"/>
              </a:rPr>
              <a:t>2024-2025 </a:t>
            </a:r>
            <a:r>
              <a:rPr lang="ru-RU" sz="1500" dirty="0">
                <a:latin typeface="Times New Roman" panose="02020603050405020304" pitchFamily="18" charset="0"/>
                <a:cs typeface="Times New Roman" panose="02020603050405020304" pitchFamily="18" charset="0"/>
              </a:rPr>
              <a:t>учебном году подписаны договоры о сотрудничестве с МАОУ СОШ № 7, МАОУ СОШ № 25 с УИОП, </a:t>
            </a:r>
            <a:r>
              <a:rPr lang="ru-RU" sz="1500" dirty="0" smtClean="0">
                <a:latin typeface="Times New Roman" panose="02020603050405020304" pitchFamily="18" charset="0"/>
                <a:cs typeface="Times New Roman" panose="02020603050405020304" pitchFamily="18" charset="0"/>
              </a:rPr>
              <a:t>МАОУ гимназией №22, МАОУ </a:t>
            </a:r>
            <a:r>
              <a:rPr lang="ru-RU" sz="1500" dirty="0">
                <a:latin typeface="Times New Roman" panose="02020603050405020304" pitchFamily="18" charset="0"/>
                <a:cs typeface="Times New Roman" panose="02020603050405020304" pitchFamily="18" charset="0"/>
              </a:rPr>
              <a:t>гимназией № 32, МАОУ СОШ № 36, МАДОУ ЦРР д/с № </a:t>
            </a:r>
            <a:r>
              <a:rPr lang="ru-RU" sz="1500" dirty="0" smtClean="0">
                <a:latin typeface="Times New Roman" panose="02020603050405020304" pitchFamily="18" charset="0"/>
                <a:cs typeface="Times New Roman" panose="02020603050405020304" pitchFamily="18" charset="0"/>
              </a:rPr>
              <a:t>132, </a:t>
            </a:r>
            <a:r>
              <a:rPr lang="ru-RU" sz="1500" dirty="0">
                <a:latin typeface="Times New Roman" panose="02020603050405020304" pitchFamily="18" charset="0"/>
                <a:cs typeface="Times New Roman" panose="02020603050405020304" pitchFamily="18" charset="0"/>
              </a:rPr>
              <a:t>МАДОУ ЦРР д/с № 121, МАДОУ ЦРР д/с № 94, МАДОУ ЦРР д/с № 122, ГБУСО КО Центр «Надежда</a:t>
            </a:r>
            <a:r>
              <a:rPr lang="ru-RU" sz="1500" dirty="0" smtClean="0">
                <a:latin typeface="Times New Roman" panose="02020603050405020304" pitchFamily="18" charset="0"/>
                <a:cs typeface="Times New Roman" panose="02020603050405020304" pitchFamily="18" charset="0"/>
              </a:rPr>
              <a:t>», </a:t>
            </a:r>
            <a:r>
              <a:rPr lang="ru-RU" sz="1500" dirty="0">
                <a:latin typeface="Times New Roman" panose="02020603050405020304" pitchFamily="18" charset="0"/>
                <a:cs typeface="Times New Roman" panose="02020603050405020304" pitchFamily="18" charset="0"/>
              </a:rPr>
              <a:t>МАОУ Лицей 35 им. </a:t>
            </a:r>
            <a:r>
              <a:rPr lang="ru-RU" sz="1500" dirty="0" err="1">
                <a:latin typeface="Times New Roman" panose="02020603050405020304" pitchFamily="18" charset="0"/>
                <a:cs typeface="Times New Roman" panose="02020603050405020304" pitchFamily="18" charset="0"/>
              </a:rPr>
              <a:t>Буткова</a:t>
            </a:r>
            <a:r>
              <a:rPr lang="ru-RU" sz="1500" dirty="0">
                <a:latin typeface="Times New Roman" panose="02020603050405020304" pitchFamily="18" charset="0"/>
                <a:cs typeface="Times New Roman" panose="02020603050405020304" pitchFamily="18" charset="0"/>
              </a:rPr>
              <a:t> В.В</a:t>
            </a:r>
            <a:r>
              <a:rPr lang="ru-RU" sz="1500" dirty="0" smtClean="0">
                <a:latin typeface="Times New Roman" panose="02020603050405020304" pitchFamily="18" charset="0"/>
                <a:cs typeface="Times New Roman" panose="02020603050405020304" pitchFamily="18" charset="0"/>
              </a:rPr>
              <a:t>., МАОУ СОШ №4, </a:t>
            </a:r>
            <a:r>
              <a:rPr lang="ru-RU" sz="1500" dirty="0">
                <a:latin typeface="Times New Roman" panose="02020603050405020304" pitchFamily="18" charset="0"/>
                <a:cs typeface="Times New Roman" panose="02020603050405020304" pitchFamily="18" charset="0"/>
              </a:rPr>
              <a:t>Общеобразовательная частная гимназия «</a:t>
            </a:r>
            <a:r>
              <a:rPr lang="ru-RU" sz="1500" dirty="0" err="1">
                <a:latin typeface="Times New Roman" panose="02020603050405020304" pitchFamily="18" charset="0"/>
                <a:cs typeface="Times New Roman" panose="02020603050405020304" pitchFamily="18" charset="0"/>
              </a:rPr>
              <a:t>Альбертина</a:t>
            </a:r>
            <a:r>
              <a:rPr lang="ru-RU" sz="1500" dirty="0">
                <a:latin typeface="Times New Roman" panose="02020603050405020304" pitchFamily="18" charset="0"/>
                <a:cs typeface="Times New Roman" panose="02020603050405020304" pitchFamily="18" charset="0"/>
              </a:rPr>
              <a:t>» по реализации интеллектуального, нравственного, эмоционального развития личности обучающихся, всестороннего развития способностей, научно-исследовательской деятельности, на основе познавательной и социальной активности детей.</a:t>
            </a:r>
          </a:p>
          <a:p>
            <a:pPr>
              <a:lnSpc>
                <a:spcPct val="120000"/>
              </a:lnSpc>
              <a:spcBef>
                <a:spcPts val="0"/>
              </a:spcBef>
              <a:spcAft>
                <a:spcPts val="0"/>
              </a:spcAft>
            </a:pPr>
            <a:r>
              <a:rPr lang="ru-RU" sz="1500" dirty="0">
                <a:latin typeface="Times New Roman" panose="02020603050405020304" pitchFamily="18" charset="0"/>
                <a:cs typeface="Times New Roman" panose="02020603050405020304" pitchFamily="18" charset="0"/>
              </a:rPr>
              <a:t>Обучение в объединениях по всем направлениям производилось на бесплатной основе. </a:t>
            </a:r>
          </a:p>
          <a:p>
            <a:pPr>
              <a:lnSpc>
                <a:spcPct val="120000"/>
              </a:lnSpc>
              <a:spcBef>
                <a:spcPts val="0"/>
              </a:spcBef>
              <a:spcAft>
                <a:spcPts val="0"/>
              </a:spcAft>
            </a:pPr>
            <a:r>
              <a:rPr lang="ru-RU" sz="1500" dirty="0" smtClean="0">
                <a:latin typeface="Times New Roman" panose="02020603050405020304" pitchFamily="18" charset="0"/>
                <a:cs typeface="Times New Roman" panose="02020603050405020304" pitchFamily="18" charset="0"/>
              </a:rPr>
              <a:t>Годовой </a:t>
            </a:r>
            <a:r>
              <a:rPr lang="ru-RU" sz="1500" dirty="0">
                <a:latin typeface="Times New Roman" panose="02020603050405020304" pitchFamily="18" charset="0"/>
                <a:cs typeface="Times New Roman" panose="02020603050405020304" pitchFamily="18" charset="0"/>
              </a:rPr>
              <a:t>учебный план по всем образовательным программам выполнен на 100%. (на основании учебно-тематических планов с учетом проведения массовых мероприятий с учащимися).</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15636" y="199697"/>
            <a:ext cx="11471564" cy="6348248"/>
          </a:xfrm>
        </p:spPr>
        <p:txBody>
          <a:bodyPr>
            <a:normAutofit fontScale="92500" lnSpcReduction="20000"/>
          </a:bodyPr>
          <a:lstStyle/>
          <a:p>
            <a:pPr>
              <a:lnSpc>
                <a:spcPct val="110000"/>
              </a:lnSpc>
              <a:spcBef>
                <a:spcPts val="0"/>
              </a:spcBef>
              <a:spcAft>
                <a:spcPts val="0"/>
              </a:spcAft>
            </a:pPr>
            <a:r>
              <a:rPr lang="ru-RU" dirty="0">
                <a:latin typeface="Times New Roman" panose="02020603050405020304" pitchFamily="18" charset="0"/>
                <a:cs typeface="Times New Roman" panose="02020603050405020304" pitchFamily="18" charset="0"/>
              </a:rPr>
              <a:t>Станция в текущем учебном году выступила инициатором и организатором 4-х мероприятий муниципального и регионального уровня по социально-гуманитарному направлению, а именно: </a:t>
            </a:r>
          </a:p>
          <a:p>
            <a:pPr lvl="0">
              <a:lnSpc>
                <a:spcPct val="110000"/>
              </a:lnSpc>
              <a:spcBef>
                <a:spcPts val="0"/>
              </a:spcBef>
              <a:spcAft>
                <a:spcPts val="0"/>
              </a:spcAft>
            </a:pPr>
            <a:r>
              <a:rPr lang="ru-RU" dirty="0">
                <a:latin typeface="Times New Roman" panose="02020603050405020304" pitchFamily="18" charset="0"/>
                <a:cs typeface="Times New Roman" panose="02020603050405020304" pitchFamily="18" charset="0"/>
              </a:rPr>
              <a:t>Городской конкурс юных инспекторов движения «Безопасное колесо» </a:t>
            </a:r>
            <a:r>
              <a:rPr lang="ru-RU" dirty="0" smtClean="0">
                <a:latin typeface="Times New Roman" panose="02020603050405020304" pitchFamily="18" charset="0"/>
                <a:cs typeface="Times New Roman" panose="02020603050405020304" pitchFamily="18" charset="0"/>
              </a:rPr>
              <a:t>24 сентября 2024 </a:t>
            </a:r>
            <a:r>
              <a:rPr lang="ru-RU" dirty="0">
                <a:latin typeface="Times New Roman" panose="02020603050405020304" pitchFamily="18" charset="0"/>
                <a:cs typeface="Times New Roman" panose="02020603050405020304" pitchFamily="18" charset="0"/>
              </a:rPr>
              <a:t>года (охват 60 обучающихся);</a:t>
            </a:r>
          </a:p>
          <a:p>
            <a:pPr lvl="0">
              <a:lnSpc>
                <a:spcPct val="110000"/>
              </a:lnSpc>
              <a:spcBef>
                <a:spcPts val="0"/>
              </a:spcBef>
              <a:spcAft>
                <a:spcPts val="0"/>
              </a:spcAft>
            </a:pPr>
            <a:r>
              <a:rPr lang="ru-RU" dirty="0" smtClean="0">
                <a:latin typeface="Times New Roman" panose="02020603050405020304" pitchFamily="18" charset="0"/>
                <a:cs typeface="Times New Roman" panose="02020603050405020304" pitchFamily="18" charset="0"/>
              </a:rPr>
              <a:t>Областной </a:t>
            </a:r>
            <a:r>
              <a:rPr lang="ru-RU" dirty="0">
                <a:latin typeface="Times New Roman" panose="02020603050405020304" pitchFamily="18" charset="0"/>
                <a:cs typeface="Times New Roman" panose="02020603050405020304" pitchFamily="18" charset="0"/>
              </a:rPr>
              <a:t>конкурс юных инспекторов движения «Безопасное колесо» </a:t>
            </a:r>
            <a:r>
              <a:rPr lang="ru-RU" dirty="0" smtClean="0">
                <a:latin typeface="Times New Roman" panose="02020603050405020304" pitchFamily="18" charset="0"/>
                <a:cs typeface="Times New Roman" panose="02020603050405020304" pitchFamily="18" charset="0"/>
              </a:rPr>
              <a:t>27 сентября 2024 </a:t>
            </a:r>
            <a:r>
              <a:rPr lang="ru-RU" dirty="0">
                <a:latin typeface="Times New Roman" panose="02020603050405020304" pitchFamily="18" charset="0"/>
                <a:cs typeface="Times New Roman" panose="02020603050405020304" pitchFamily="18" charset="0"/>
              </a:rPr>
              <a:t>года (охват около 100 обучающихся);</a:t>
            </a:r>
          </a:p>
          <a:p>
            <a:pPr lvl="0">
              <a:lnSpc>
                <a:spcPct val="110000"/>
              </a:lnSpc>
              <a:spcBef>
                <a:spcPts val="0"/>
              </a:spcBef>
              <a:spcAft>
                <a:spcPts val="0"/>
              </a:spcAft>
            </a:pPr>
            <a:r>
              <a:rPr lang="ru-RU" dirty="0" smtClean="0">
                <a:latin typeface="Times New Roman" panose="02020603050405020304" pitchFamily="18" charset="0"/>
                <a:cs typeface="Times New Roman" panose="02020603050405020304" pitchFamily="18" charset="0"/>
              </a:rPr>
              <a:t>Городской </a:t>
            </a:r>
            <a:r>
              <a:rPr lang="ru-RU" dirty="0">
                <a:latin typeface="Times New Roman" panose="02020603050405020304" pitchFamily="18" charset="0"/>
                <a:cs typeface="Times New Roman" panose="02020603050405020304" pitchFamily="18" charset="0"/>
              </a:rPr>
              <a:t>конкурс детского рисунка «Охрана труда глазами детей» с 04 по </a:t>
            </a:r>
            <a:r>
              <a:rPr lang="ru-RU" dirty="0" smtClean="0">
                <a:latin typeface="Times New Roman" panose="02020603050405020304" pitchFamily="18" charset="0"/>
                <a:cs typeface="Times New Roman" panose="02020603050405020304" pitchFamily="18" charset="0"/>
              </a:rPr>
              <a:t>25 </a:t>
            </a:r>
            <a:r>
              <a:rPr lang="ru-RU" dirty="0">
                <a:latin typeface="Times New Roman" panose="02020603050405020304" pitchFamily="18" charset="0"/>
                <a:cs typeface="Times New Roman" panose="02020603050405020304" pitchFamily="18" charset="0"/>
              </a:rPr>
              <a:t>декабря </a:t>
            </a:r>
            <a:r>
              <a:rPr lang="ru-RU" dirty="0" smtClean="0">
                <a:latin typeface="Times New Roman" panose="02020603050405020304" pitchFamily="18" charset="0"/>
                <a:cs typeface="Times New Roman" panose="02020603050405020304" pitchFamily="18" charset="0"/>
              </a:rPr>
              <a:t>2024;</a:t>
            </a:r>
          </a:p>
          <a:p>
            <a:pPr lvl="0">
              <a:lnSpc>
                <a:spcPct val="110000"/>
              </a:lnSpc>
              <a:spcBef>
                <a:spcPts val="0"/>
              </a:spcBef>
              <a:spcAft>
                <a:spcPts val="0"/>
              </a:spcAft>
            </a:pPr>
            <a:r>
              <a:rPr lang="ru-RU" dirty="0">
                <a:latin typeface="Times New Roman" panose="02020603050405020304" pitchFamily="18" charset="0"/>
                <a:cs typeface="Times New Roman" panose="02020603050405020304" pitchFamily="18" charset="0"/>
              </a:rPr>
              <a:t>Городской конкурс юных инспекторов движения «Безопасное колесо» </a:t>
            </a:r>
            <a:r>
              <a:rPr lang="ru-RU" dirty="0" smtClean="0">
                <a:latin typeface="Times New Roman" panose="02020603050405020304" pitchFamily="18" charset="0"/>
                <a:cs typeface="Times New Roman" panose="02020603050405020304" pitchFamily="18" charset="0"/>
              </a:rPr>
              <a:t>28 мая 2025 </a:t>
            </a:r>
            <a:r>
              <a:rPr lang="ru-RU" dirty="0">
                <a:latin typeface="Times New Roman" panose="02020603050405020304" pitchFamily="18" charset="0"/>
                <a:cs typeface="Times New Roman" panose="02020603050405020304" pitchFamily="18" charset="0"/>
              </a:rPr>
              <a:t>года (охват </a:t>
            </a:r>
            <a:r>
              <a:rPr lang="ru-RU" dirty="0" smtClean="0">
                <a:latin typeface="Times New Roman" panose="02020603050405020304" pitchFamily="18" charset="0"/>
                <a:cs typeface="Times New Roman" panose="02020603050405020304" pitchFamily="18" charset="0"/>
              </a:rPr>
              <a:t>50 </a:t>
            </a:r>
            <a:r>
              <a:rPr lang="ru-RU" dirty="0">
                <a:latin typeface="Times New Roman" panose="02020603050405020304" pitchFamily="18" charset="0"/>
                <a:cs typeface="Times New Roman" panose="02020603050405020304" pitchFamily="18" charset="0"/>
              </a:rPr>
              <a:t>обучающихся</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a:lnSpc>
                <a:spcPct val="110000"/>
              </a:lnSpc>
              <a:spcBef>
                <a:spcPts val="0"/>
              </a:spcBef>
              <a:spcAft>
                <a:spcPts val="0"/>
              </a:spcAft>
            </a:pPr>
            <a:r>
              <a:rPr lang="ru-RU" dirty="0">
                <a:latin typeface="Times New Roman" panose="02020603050405020304" pitchFamily="18" charset="0"/>
                <a:cs typeface="Times New Roman" panose="02020603050405020304" pitchFamily="18" charset="0"/>
              </a:rPr>
              <a:t>А также важными составляющими работы являются такие формы проведения занятий, как совместные открытые уроки и мероприятия педагогов Станции вместе с представителями ГИБДД, направленные на пропаганду знаний ПДД среди учащихся младших классов школ. </a:t>
            </a:r>
          </a:p>
          <a:p>
            <a:pPr>
              <a:lnSpc>
                <a:spcPct val="110000"/>
              </a:lnSpc>
              <a:spcBef>
                <a:spcPts val="0"/>
              </a:spcBef>
              <a:spcAft>
                <a:spcPts val="0"/>
              </a:spcAft>
            </a:pPr>
            <a:r>
              <a:rPr lang="ru-RU" dirty="0">
                <a:latin typeface="Times New Roman" panose="02020603050405020304" pitchFamily="18" charset="0"/>
                <a:cs typeface="Times New Roman" panose="02020603050405020304" pitchFamily="18" charset="0"/>
              </a:rPr>
              <a:t>В </a:t>
            </a:r>
            <a:r>
              <a:rPr lang="ru-RU" dirty="0" smtClean="0">
                <a:latin typeface="Times New Roman" panose="02020603050405020304" pitchFamily="18" charset="0"/>
                <a:cs typeface="Times New Roman" panose="02020603050405020304" pitchFamily="18" charset="0"/>
              </a:rPr>
              <a:t>2024-2025 </a:t>
            </a:r>
            <a:r>
              <a:rPr lang="ru-RU" dirty="0">
                <a:latin typeface="Times New Roman" panose="02020603050405020304" pitchFamily="18" charset="0"/>
                <a:cs typeface="Times New Roman" panose="02020603050405020304" pitchFamily="18" charset="0"/>
              </a:rPr>
              <a:t>учебном </a:t>
            </a:r>
            <a:r>
              <a:rPr lang="ru-RU" dirty="0" smtClean="0">
                <a:latin typeface="Times New Roman" panose="02020603050405020304" pitchFamily="18" charset="0"/>
                <a:cs typeface="Times New Roman" panose="02020603050405020304" pitchFamily="18" charset="0"/>
              </a:rPr>
              <a:t>году продолжалась работа муниципальной опорной площадки в </a:t>
            </a:r>
            <a:r>
              <a:rPr lang="ru-RU" dirty="0">
                <a:latin typeface="Times New Roman" panose="02020603050405020304" pitchFamily="18" charset="0"/>
                <a:cs typeface="Times New Roman" panose="02020603050405020304" pitchFamily="18" charset="0"/>
              </a:rPr>
              <a:t>соответствии с приказом администрации городского округа «Город Калининград» комитета по образованию от 15.12.2023г. № ПД-КпО-695 на базе МАУДО СЮТ с МАДОУ ЦРР д/с № 122 </a:t>
            </a:r>
            <a:r>
              <a:rPr lang="ru-RU" dirty="0" smtClean="0">
                <a:latin typeface="Times New Roman" panose="02020603050405020304" pitchFamily="18" charset="0"/>
                <a:cs typeface="Times New Roman" panose="02020603050405020304" pitchFamily="18" charset="0"/>
              </a:rPr>
              <a:t>по </a:t>
            </a:r>
            <a:r>
              <a:rPr lang="ru-RU" dirty="0">
                <a:latin typeface="Times New Roman" panose="02020603050405020304" pitchFamily="18" charset="0"/>
                <a:cs typeface="Times New Roman" panose="02020603050405020304" pitchFamily="18" charset="0"/>
              </a:rPr>
              <a:t>теме «Вовлечение детей в исследовательскую деятельность через реализацию общеразвивающих программ естественно-научной направленности». </a:t>
            </a:r>
          </a:p>
          <a:p>
            <a:pPr>
              <a:lnSpc>
                <a:spcPct val="110000"/>
              </a:lnSpc>
              <a:spcBef>
                <a:spcPts val="0"/>
              </a:spcBef>
              <a:spcAft>
                <a:spcPts val="0"/>
              </a:spcAft>
            </a:pPr>
            <a:r>
              <a:rPr lang="ru-RU" dirty="0">
                <a:latin typeface="Times New Roman" panose="02020603050405020304" pitchFamily="18" charset="0"/>
                <a:cs typeface="Times New Roman" panose="02020603050405020304" pitchFamily="18" charset="0"/>
              </a:rPr>
              <a:t>В рамках реализации муниципальной опорной площадки подписан договор о совместной деятельности на основе социального партнерства между МАУДО СЮТ, МАДОУ ЦРР д/с № 122.</a:t>
            </a:r>
            <a:r>
              <a:rPr lang="ru-RU" i="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Реализация программы муниципальной опорной площадки проводилась на базе МАДОУ ЦРР д/с № 122 в </a:t>
            </a:r>
            <a:r>
              <a:rPr lang="ru-RU" dirty="0" smtClean="0">
                <a:latin typeface="Times New Roman" panose="02020603050405020304" pitchFamily="18" charset="0"/>
                <a:cs typeface="Times New Roman" panose="02020603050405020304" pitchFamily="18" charset="0"/>
              </a:rPr>
              <a:t>четырех </a:t>
            </a:r>
            <a:r>
              <a:rPr lang="ru-RU" dirty="0">
                <a:latin typeface="Times New Roman" panose="02020603050405020304" pitchFamily="18" charset="0"/>
                <a:cs typeface="Times New Roman" panose="02020603050405020304" pitchFamily="18" charset="0"/>
              </a:rPr>
              <a:t>группах</a:t>
            </a:r>
            <a:r>
              <a:rPr lang="ru-RU" i="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Такая форма совместной работы позволяет эффективно использовать квалифицированный опыт педагогических работников и материально-техническую базу учреждения</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1886" y="472966"/>
            <a:ext cx="11661569" cy="6032337"/>
          </a:xfrm>
        </p:spPr>
        <p:txBody>
          <a:bodyPr>
            <a:normAutofit/>
          </a:bodyPr>
          <a:lstStyle/>
          <a:p>
            <a:r>
              <a:rPr lang="ru-RU" dirty="0">
                <a:latin typeface="Times New Roman" panose="02020603050405020304" pitchFamily="18" charset="0"/>
                <a:cs typeface="Times New Roman" panose="02020603050405020304" pitchFamily="18" charset="0"/>
              </a:rPr>
              <a:t>Администрацией и педагогами Станции создаются условия для развития компетенций безопасного поведения обучающихся на дорогах в условиях дополнительного образования:</a:t>
            </a:r>
          </a:p>
          <a:p>
            <a:r>
              <a:rPr lang="ru-RU" dirty="0">
                <a:latin typeface="Times New Roman" panose="02020603050405020304" pitchFamily="18" charset="0"/>
                <a:cs typeface="Times New Roman" panose="02020603050405020304" pitchFamily="18" charset="0"/>
              </a:rPr>
              <a:t>- разработаны, апробированы, опубликованы отдельные дополнительные образовательные общеразвивающие программы и модули, направленные на развитие компетенций безопасного поведения обучающихся на дорогах;</a:t>
            </a:r>
          </a:p>
          <a:p>
            <a:r>
              <a:rPr lang="ru-RU" dirty="0">
                <a:latin typeface="Times New Roman" panose="02020603050405020304" pitchFamily="18" charset="0"/>
                <a:cs typeface="Times New Roman" panose="02020603050405020304" pitchFamily="18" charset="0"/>
              </a:rPr>
              <a:t>- сложилась практика проведения конкурсов, акций по правилам дорожного движения;</a:t>
            </a:r>
          </a:p>
          <a:p>
            <a:r>
              <a:rPr lang="ru-RU" dirty="0">
                <a:latin typeface="Times New Roman" panose="02020603050405020304" pitchFamily="18" charset="0"/>
                <a:cs typeface="Times New Roman" panose="02020603050405020304" pitchFamily="18" charset="0"/>
              </a:rPr>
              <a:t>- проводятся семинары по совершенствованию профессиональной компетентности педагогов по проблемам развития компетенций безопасного поведения обучающихся на дорогах;</a:t>
            </a:r>
          </a:p>
          <a:p>
            <a:r>
              <a:rPr lang="ru-RU" dirty="0">
                <a:latin typeface="Times New Roman" panose="02020603050405020304" pitchFamily="18" charset="0"/>
                <a:cs typeface="Times New Roman" panose="02020603050405020304" pitchFamily="18" charset="0"/>
              </a:rPr>
              <a:t>- МАУДО СЮТ стала площадкой по обмену опытом работы между педагогами, работающими в области обучения и мотивации подрастающего поколения к изучению правил дорожного движения;</a:t>
            </a:r>
          </a:p>
          <a:p>
            <a:r>
              <a:rPr lang="ru-RU" dirty="0">
                <a:latin typeface="Times New Roman" panose="02020603050405020304" pitchFamily="18" charset="0"/>
                <a:cs typeface="Times New Roman" panose="02020603050405020304" pitchFamily="18" charset="0"/>
              </a:rPr>
              <a:t>- на территории МАУДО СЮТ построен авто-городок. Обучающиеся с интересом изучают ПДД, отрабатывая практическую часть занятий с мобильным комплексом «Лаборатория безопасности</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227" y="618872"/>
            <a:ext cx="11689773" cy="1450757"/>
          </a:xfrm>
        </p:spPr>
        <p:txBody>
          <a:bodyPr>
            <a:normAutofit fontScale="90000"/>
          </a:bodyPr>
          <a:lstStyle/>
          <a:p>
            <a:r>
              <a:rPr lang="ru-RU" sz="3100" b="1" dirty="0"/>
              <a:t>Реализация работы ресурсного центра по профилактике детского дорожно-транспортного травматизма «Лаборатория безопасности»</a:t>
            </a:r>
            <a:br>
              <a:rPr lang="ru-RU" sz="3100" b="1" dirty="0"/>
            </a:br>
            <a:r>
              <a:rPr lang="ru-RU" sz="3100" b="1" dirty="0"/>
              <a:t> в </a:t>
            </a:r>
            <a:r>
              <a:rPr lang="ru-RU" sz="3100" b="1" dirty="0" smtClean="0"/>
              <a:t>2024 </a:t>
            </a:r>
            <a:r>
              <a:rPr lang="ru-RU" sz="3100" b="1" dirty="0"/>
              <a:t>- </a:t>
            </a:r>
            <a:r>
              <a:rPr lang="ru-RU" sz="3100" b="1" dirty="0" smtClean="0"/>
              <a:t>2025 </a:t>
            </a:r>
            <a:r>
              <a:rPr lang="ru-RU" sz="3100" b="1" dirty="0"/>
              <a:t>учебном году</a:t>
            </a:r>
            <a:r>
              <a:rPr lang="ru-RU" sz="4000" b="1" dirty="0"/>
              <a:t/>
            </a:r>
            <a:br>
              <a:rPr lang="ru-RU" sz="4000" b="1" dirty="0"/>
            </a:br>
            <a:r>
              <a:rPr lang="ru-RU" sz="3200" dirty="0"/>
              <a:t/>
            </a:r>
            <a:br>
              <a:rPr lang="ru-RU" sz="3200" dirty="0"/>
            </a:br>
            <a:r>
              <a:rPr lang="ru-RU" sz="3200" b="1" dirty="0"/>
              <a:t> </a:t>
            </a:r>
            <a:endParaRPr lang="ru-RU" sz="3200" dirty="0"/>
          </a:p>
        </p:txBody>
      </p:sp>
      <p:sp>
        <p:nvSpPr>
          <p:cNvPr id="3" name="Объект 2"/>
          <p:cNvSpPr>
            <a:spLocks noGrp="1"/>
          </p:cNvSpPr>
          <p:nvPr>
            <p:ph idx="1"/>
          </p:nvPr>
        </p:nvSpPr>
        <p:spPr>
          <a:xfrm>
            <a:off x="272528" y="1279396"/>
            <a:ext cx="11631297" cy="5046589"/>
          </a:xfrm>
        </p:spPr>
        <p:txBody>
          <a:bodyPr>
            <a:normAutofit fontScale="70000" lnSpcReduction="20000"/>
          </a:bodyPr>
          <a:lstStyle/>
          <a:p>
            <a:pPr>
              <a:lnSpc>
                <a:spcPct val="120000"/>
              </a:lnSpc>
              <a:spcBef>
                <a:spcPts val="0"/>
              </a:spcBef>
              <a:spcAft>
                <a:spcPts val="0"/>
              </a:spcAft>
            </a:pPr>
            <a:r>
              <a:rPr lang="ru-RU" dirty="0" smtClean="0">
                <a:latin typeface="Times New Roman" panose="02020603050405020304" pitchFamily="18" charset="0"/>
                <a:cs typeface="Times New Roman" panose="02020603050405020304" pitchFamily="18" charset="0"/>
              </a:rPr>
              <a:t>С </a:t>
            </a:r>
            <a:r>
              <a:rPr lang="ru-RU" dirty="0">
                <a:latin typeface="Times New Roman" panose="02020603050405020304" pitchFamily="18" charset="0"/>
                <a:cs typeface="Times New Roman" panose="02020603050405020304" pitchFamily="18" charset="0"/>
              </a:rPr>
              <a:t>2021 года ведется работа центра по профилактике детского дорожно-транспортного травматизма «Лаборатория безопасности». </a:t>
            </a:r>
          </a:p>
          <a:p>
            <a:pPr>
              <a:lnSpc>
                <a:spcPct val="120000"/>
              </a:lnSpc>
              <a:spcBef>
                <a:spcPts val="0"/>
              </a:spcBef>
              <a:spcAft>
                <a:spcPts val="0"/>
              </a:spcAft>
            </a:pPr>
            <a:r>
              <a:rPr lang="ru-RU" dirty="0">
                <a:latin typeface="Times New Roman" panose="02020603050405020304" pitchFamily="18" charset="0"/>
                <a:cs typeface="Times New Roman" panose="02020603050405020304" pitchFamily="18" charset="0"/>
              </a:rPr>
              <a:t>Педагоги МАУДО СЮТ на протяжении всего учебного года и в период летних каникул ведут активную просветительскую деятельность по вопросам детской дорожной безопасности с дошкольниками и школьниками г. Калининграда и области.</a:t>
            </a:r>
            <a:r>
              <a:rPr lang="ru-RU" i="1"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a:p>
            <a:pPr>
              <a:lnSpc>
                <a:spcPct val="120000"/>
              </a:lnSpc>
              <a:spcBef>
                <a:spcPts val="0"/>
              </a:spcBef>
              <a:spcAft>
                <a:spcPts val="0"/>
              </a:spcAft>
            </a:pPr>
            <a:r>
              <a:rPr lang="ru-RU" dirty="0">
                <a:latin typeface="Times New Roman" panose="02020603050405020304" pitchFamily="18" charset="0"/>
                <a:cs typeface="Times New Roman" panose="02020603050405020304" pitchFamily="18" charset="0"/>
              </a:rPr>
              <a:t>За прошедший период более четырех тысяч обучающихся нашего региона посетили следующие мероприятия:</a:t>
            </a:r>
          </a:p>
          <a:p>
            <a:pPr>
              <a:lnSpc>
                <a:spcPct val="120000"/>
              </a:lnSpc>
              <a:spcBef>
                <a:spcPts val="0"/>
              </a:spcBef>
              <a:spcAft>
                <a:spcPts val="0"/>
              </a:spcAft>
            </a:pPr>
            <a:r>
              <a:rPr lang="ru-RU" dirty="0">
                <a:latin typeface="Times New Roman" panose="02020603050405020304" pitchFamily="18" charset="0"/>
                <a:cs typeface="Times New Roman" panose="02020603050405020304" pitchFamily="18" charset="0"/>
              </a:rPr>
              <a:t>- Интегрированные занятия по правилам дорожного движения и навыкам управления велосипедом и СИМ;</a:t>
            </a:r>
          </a:p>
          <a:p>
            <a:pPr>
              <a:lnSpc>
                <a:spcPct val="120000"/>
              </a:lnSpc>
              <a:spcBef>
                <a:spcPts val="0"/>
              </a:spcBef>
              <a:spcAft>
                <a:spcPts val="0"/>
              </a:spcAft>
            </a:pPr>
            <a:r>
              <a:rPr lang="ru-RU" dirty="0">
                <a:latin typeface="Times New Roman" panose="02020603050405020304" pitchFamily="18" charset="0"/>
                <a:cs typeface="Times New Roman" panose="02020603050405020304" pitchFamily="18" charset="0"/>
              </a:rPr>
              <a:t>- Тематические мастер-классы по привитию практических навыков безопасного поведения на дороге;</a:t>
            </a:r>
          </a:p>
          <a:p>
            <a:pPr>
              <a:lnSpc>
                <a:spcPct val="120000"/>
              </a:lnSpc>
              <a:spcBef>
                <a:spcPts val="0"/>
              </a:spcBef>
              <a:spcAft>
                <a:spcPts val="0"/>
              </a:spcAft>
            </a:pPr>
            <a:r>
              <a:rPr lang="ru-RU" dirty="0">
                <a:latin typeface="Times New Roman" panose="02020603050405020304" pitchFamily="18" charset="0"/>
                <a:cs typeface="Times New Roman" panose="02020603050405020304" pitchFamily="18" charset="0"/>
              </a:rPr>
              <a:t>- Участие в профилактических мероприятиях, акциях, проводимых совместно с Управлением ГИБДД по Калининградской области;</a:t>
            </a:r>
            <a:r>
              <a:rPr lang="ru-RU" i="1"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a:p>
            <a:pPr>
              <a:lnSpc>
                <a:spcPct val="120000"/>
              </a:lnSpc>
              <a:spcBef>
                <a:spcPts val="0"/>
              </a:spcBef>
              <a:spcAft>
                <a:spcPts val="0"/>
              </a:spcAft>
            </a:pPr>
            <a:r>
              <a:rPr lang="ru-RU" i="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Профилактические беседы об ответственности за правонарушения в сфере дорожного движения;</a:t>
            </a:r>
          </a:p>
          <a:p>
            <a:pPr>
              <a:lnSpc>
                <a:spcPct val="120000"/>
              </a:lnSpc>
              <a:spcBef>
                <a:spcPts val="0"/>
              </a:spcBef>
              <a:spcAft>
                <a:spcPts val="0"/>
              </a:spcAft>
            </a:pPr>
            <a:r>
              <a:rPr lang="ru-RU" i="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Мастер-классы по созданию социальных видеороликов, пропагандирующих соблюдение ПДД;</a:t>
            </a:r>
          </a:p>
          <a:p>
            <a:pPr>
              <a:lnSpc>
                <a:spcPct val="120000"/>
              </a:lnSpc>
              <a:spcBef>
                <a:spcPts val="0"/>
              </a:spcBef>
              <a:spcAft>
                <a:spcPts val="0"/>
              </a:spcAft>
            </a:pPr>
            <a:r>
              <a:rPr lang="ru-RU" dirty="0">
                <a:latin typeface="Times New Roman" panose="02020603050405020304" pitchFamily="18" charset="0"/>
                <a:cs typeface="Times New Roman" panose="02020603050405020304" pitchFamily="18" charset="0"/>
              </a:rPr>
              <a:t>- Тематические занятия на базе мобильного комплекса «Лаборатория безопасности»</a:t>
            </a:r>
            <a:r>
              <a:rPr lang="ru-RU" i="1"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a:lnSpc>
                <a:spcPct val="120000"/>
              </a:lnSpc>
              <a:spcBef>
                <a:spcPts val="0"/>
              </a:spcBef>
              <a:spcAft>
                <a:spcPts val="0"/>
              </a:spcAft>
            </a:pPr>
            <a:r>
              <a:rPr lang="ru-RU" dirty="0">
                <a:latin typeface="Times New Roman" panose="02020603050405020304" pitchFamily="18" charset="0"/>
                <a:cs typeface="Times New Roman" panose="02020603050405020304" pitchFamily="18" charset="0"/>
              </a:rPr>
              <a:t>Приобретение знаний о безопасности на дорогах, правилах дорожного движения (ПДД), необходимых для безопасного движения по дорогам в качестве пешехода, пассажира, водителя велосипеда, средств индивидуальной мобильности (СИМ) помогают обучающимся овладеть умениями применения знаний ПДД в реальных ситуациях, распознавать и анализировать опасные дорожные ситуации, осуществлять правильные действия для предотвращения угрозы жизни и здоровью. Развивает у детей и подростков положительное и сознательное отношение к системе норм поведения, принятых в обществе, соблюдению ПДД как основного инструмента личной безопасности и безопасности окружающих участников дорожного движения.</a:t>
            </a:r>
          </a:p>
          <a:p>
            <a:pPr>
              <a:lnSpc>
                <a:spcPct val="120000"/>
              </a:lnSpc>
              <a:spcBef>
                <a:spcPts val="0"/>
              </a:spcBef>
              <a:spcAft>
                <a:spcPts val="0"/>
              </a:spcAft>
            </a:pPr>
            <a:r>
              <a:rPr lang="ru-RU" dirty="0">
                <a:latin typeface="Times New Roman" panose="02020603050405020304" pitchFamily="18" charset="0"/>
                <a:cs typeface="Times New Roman" panose="02020603050405020304" pitchFamily="18" charset="0"/>
              </a:rPr>
              <a:t>Педагоги дополнительного образования МАУДО СЮТ, задействованные в реализации мероприятий центра активно вовлекают в реализацию мероприятий проекта всех заинтересованных лиц, что положительно влияет на распространение передового педагогического опыта, ознакомление педагогического сообщества с результатами работы по реализуемым содержательным направлениям. Так же ведется постоянная деятельность по трансляции результатов работы ресурсного центра по профилактике детского дорожно-транспортного травматизма «Лаборатория безопасности» через создание и сопровождение веб-сайтов и электронных СМИ</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a:lnSpc>
                <a:spcPct val="120000"/>
              </a:lnSpc>
              <a:spcBef>
                <a:spcPts val="0"/>
              </a:spcBef>
              <a:spcAft>
                <a:spcPts val="0"/>
              </a:spcAft>
            </a:pPr>
            <a:r>
              <a:rPr lang="ru-RU" dirty="0">
                <a:latin typeface="Times New Roman" panose="02020603050405020304" pitchFamily="18" charset="0"/>
                <a:cs typeface="Times New Roman" panose="02020603050405020304" pitchFamily="18" charset="0"/>
              </a:rPr>
              <a:t>      03 мая 2024 года на базе Станции юных техников открыли детский учебный центр по безопасности дорожного движения «АВТО*ЯНТАРЬ*ГРАД». </a:t>
            </a:r>
            <a:r>
              <a:rPr lang="ru-RU" dirty="0" smtClean="0">
                <a:latin typeface="Times New Roman" panose="02020603050405020304" pitchFamily="18" charset="0"/>
                <a:cs typeface="Times New Roman" panose="02020603050405020304" pitchFamily="18" charset="0"/>
              </a:rPr>
              <a:t>На базе учебного центра проходят практические занятия для обучающихся образовательных учреждений города Калининграда.</a:t>
            </a:r>
            <a:endParaRPr lang="ru-RU"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6255" y="286604"/>
            <a:ext cx="11866418" cy="503106"/>
          </a:xfrm>
        </p:spPr>
        <p:txBody>
          <a:bodyPr>
            <a:normAutofit/>
          </a:bodyPr>
          <a:lstStyle/>
          <a:p>
            <a:pPr algn="ctr"/>
            <a:r>
              <a:rPr lang="ru-RU" sz="2800" b="1" dirty="0">
                <a:latin typeface="Times New Roman" panose="02020603050405020304" pitchFamily="18" charset="0"/>
                <a:cs typeface="Times New Roman" panose="02020603050405020304" pitchFamily="18" charset="0"/>
              </a:rPr>
              <a:t>Проблемы, решавшиеся в текущем учебном году, пути их </a:t>
            </a:r>
            <a:r>
              <a:rPr lang="ru-RU" sz="2800" b="1" dirty="0" smtClean="0">
                <a:latin typeface="Times New Roman" panose="02020603050405020304" pitchFamily="18" charset="0"/>
                <a:cs typeface="Times New Roman" panose="02020603050405020304" pitchFamily="18" charset="0"/>
              </a:rPr>
              <a:t>решения.</a:t>
            </a:r>
            <a:endParaRPr lang="ru-RU" sz="28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344087" y="1020937"/>
            <a:ext cx="11510753" cy="5652230"/>
          </a:xfrm>
        </p:spPr>
        <p:txBody>
          <a:bodyPr>
            <a:normAutofit fontScale="85000" lnSpcReduction="20000"/>
          </a:bodyPr>
          <a:lstStyle/>
          <a:p>
            <a:pPr lvl="0">
              <a:lnSpc>
                <a:spcPct val="110000"/>
              </a:lnSpc>
              <a:spcBef>
                <a:spcPts val="0"/>
              </a:spcBef>
              <a:spcAft>
                <a:spcPts val="0"/>
              </a:spcAft>
            </a:pPr>
            <a:r>
              <a:rPr lang="ru-RU" dirty="0">
                <a:latin typeface="Times New Roman" panose="02020603050405020304" pitchFamily="18" charset="0"/>
                <a:cs typeface="Times New Roman" panose="02020603050405020304" pitchFamily="18" charset="0"/>
              </a:rPr>
              <a:t>Проблема привлечения и сохранности контингента учащихся, особенно среднего и старшего звена решается путём разработки новых программ, реализующих инновационные виды деятельности с привлечением высокотехнологичного оборудования. Более активной работы по организации культурно-массовых мероприятий с детьми и родителями: соревнований, конкурсов, выставок, праздников, акций, как на уровне учреждения, так и на уровне города и области, с привлечением образовательных учреждений, других заинтересованных организаций.</a:t>
            </a:r>
          </a:p>
          <a:p>
            <a:pPr lvl="0">
              <a:lnSpc>
                <a:spcPct val="110000"/>
              </a:lnSpc>
              <a:spcBef>
                <a:spcPts val="0"/>
              </a:spcBef>
              <a:spcAft>
                <a:spcPts val="0"/>
              </a:spcAft>
            </a:pPr>
            <a:r>
              <a:rPr lang="ru-RU" dirty="0">
                <a:latin typeface="Times New Roman" panose="02020603050405020304" pitchFamily="18" charset="0"/>
                <a:cs typeface="Times New Roman" panose="02020603050405020304" pitchFamily="18" charset="0"/>
              </a:rPr>
              <a:t>При модернизации программ технической направленности приходится решать проблему обновления программного обеспечения, подготовку педагогов, осваивать приемы и навыки работы с новым высокотехнологическим оборудованием, а это влечет за собой высокие материальные затраты. Улучшение материально-технической базы (высокотехнологическое оборудование) происходит на основании перспективного плана развития, согласно которому необходимо пополнять учебную базу наиболее приоритетных направлений. Для этого МАУДО СЮТ изыскивает средства с привлечением сторонних организаций (спонсоров), участие в государственной поддержке в виде грантов и конкурсных </a:t>
            </a:r>
            <a:r>
              <a:rPr lang="ru-RU" dirty="0" err="1">
                <a:latin typeface="Times New Roman" panose="02020603050405020304" pitchFamily="18" charset="0"/>
                <a:cs typeface="Times New Roman" panose="02020603050405020304" pitchFamily="18" charset="0"/>
              </a:rPr>
              <a:t>отборов.Еще</a:t>
            </a:r>
            <a:r>
              <a:rPr lang="ru-RU" dirty="0">
                <a:latin typeface="Times New Roman" panose="02020603050405020304" pitchFamily="18" charset="0"/>
                <a:cs typeface="Times New Roman" panose="02020603050405020304" pitchFamily="18" charset="0"/>
              </a:rPr>
              <a:t> одной из острых проблем является нехватка квалифицированных педагогических кадров, увлеченных новыми идеями педагогов. В связи с этим, будет продолжена работа по повышению квалификации педагогов, активные мероприятия по привлечению молодых специалистов. </a:t>
            </a:r>
          </a:p>
          <a:p>
            <a:pPr lvl="0">
              <a:lnSpc>
                <a:spcPct val="110000"/>
              </a:lnSpc>
              <a:spcBef>
                <a:spcPts val="0"/>
              </a:spcBef>
              <a:spcAft>
                <a:spcPts val="0"/>
              </a:spcAft>
            </a:pPr>
            <a:r>
              <a:rPr lang="ru-RU" dirty="0" smtClean="0">
                <a:latin typeface="Times New Roman" panose="02020603050405020304" pitchFamily="18" charset="0"/>
                <a:cs typeface="Times New Roman" panose="02020603050405020304" pitchFamily="18" charset="0"/>
              </a:rPr>
              <a:t>Работа </a:t>
            </a:r>
            <a:r>
              <a:rPr lang="ru-RU" dirty="0">
                <a:latin typeface="Times New Roman" panose="02020603050405020304" pitchFamily="18" charset="0"/>
                <a:cs typeface="Times New Roman" panose="02020603050405020304" pitchFamily="18" charset="0"/>
              </a:rPr>
              <a:t>в системе персонифицированного финансирования дополнительного образования вызывает массу вопросов со стороны родителей. Педагоги дополнительного образования и администрация МАУДО СЮТ проводят непосредственное взаимодействие с уполномоченными </a:t>
            </a:r>
            <a:r>
              <a:rPr lang="ru-RU" dirty="0" smtClean="0">
                <a:latin typeface="Times New Roman" panose="02020603050405020304" pitchFamily="18" charset="0"/>
                <a:cs typeface="Times New Roman" panose="02020603050405020304" pitchFamily="18" charset="0"/>
              </a:rPr>
              <a:t>организациями </a:t>
            </a:r>
            <a:r>
              <a:rPr lang="ru-RU" dirty="0">
                <a:latin typeface="Times New Roman" panose="02020603050405020304" pitchFamily="18" charset="0"/>
                <a:cs typeface="Times New Roman" panose="02020603050405020304" pitchFamily="18" charset="0"/>
              </a:rPr>
              <a:t>в рамках наполнения «Навигатора» на портале персонифицированного дополнительного образования Калининградской области, а также проводят разъяснительную работу с родителями и законными представителями по вопросам ПФДО.</a:t>
            </a:r>
          </a:p>
          <a:p>
            <a:pPr lvl="0">
              <a:lnSpc>
                <a:spcPct val="110000"/>
              </a:lnSpc>
              <a:spcBef>
                <a:spcPts val="0"/>
              </a:spcBef>
              <a:spcAft>
                <a:spcPts val="0"/>
              </a:spcAft>
            </a:pPr>
            <a:r>
              <a:rPr lang="ru-RU" dirty="0">
                <a:latin typeface="Times New Roman" panose="02020603050405020304" pitchFamily="18" charset="0"/>
                <a:cs typeface="Times New Roman" panose="02020603050405020304" pitchFamily="18" charset="0"/>
              </a:rPr>
              <a:t>Несмотря на все возникающие проблемы, учреждение осуществляет постоянное развитие, включает новые идеи и технологии в образовательный процесс, при постоянном росте качества предоставляемых услуг, высоком уровне инноваций и трансляции эффективного педагогического, методического и управленческого </a:t>
            </a:r>
            <a:r>
              <a:rPr lang="ru-RU" dirty="0" smtClean="0">
                <a:latin typeface="Times New Roman" panose="02020603050405020304" pitchFamily="18" charset="0"/>
                <a:cs typeface="Times New Roman" panose="02020603050405020304" pitchFamily="18" charset="0"/>
              </a:rPr>
              <a:t>опыта.</a:t>
            </a:r>
            <a:endParaRPr lang="ru-RU"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097280" y="309093"/>
            <a:ext cx="10058400" cy="1159099"/>
          </a:xfrm>
        </p:spPr>
        <p:txBody>
          <a:bodyPr>
            <a:noAutofit/>
          </a:bodyPr>
          <a:lstStyle/>
          <a:p>
            <a:pPr algn="ctr"/>
            <a:r>
              <a:rPr lang="ru-RU" sz="2800" dirty="0" smtClean="0"/>
              <a:t>Ежегодно учащиеся Станции юных техников принимают активное участие в массовых мероприятиях различного уровня: от муниципальных до международных. </a:t>
            </a:r>
            <a:endParaRPr lang="ru-RU" sz="2800" dirty="0"/>
          </a:p>
        </p:txBody>
      </p:sp>
      <p:pic>
        <p:nvPicPr>
          <p:cNvPr id="6" name="Объект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96963" y="2005608"/>
            <a:ext cx="4938712" cy="3704034"/>
          </a:xfrm>
        </p:spPr>
      </p:pic>
      <p:pic>
        <p:nvPicPr>
          <p:cNvPr id="7" name="Объект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18238" y="2005608"/>
            <a:ext cx="5246047" cy="3704034"/>
          </a:xfr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8796" y="128335"/>
            <a:ext cx="10058400" cy="1557056"/>
          </a:xfrm>
        </p:spPr>
        <p:txBody>
          <a:bodyPr>
            <a:normAutofit/>
          </a:bodyPr>
          <a:lstStyle/>
          <a:p>
            <a:pPr algn="ctr"/>
            <a:r>
              <a:rPr lang="ru-RU" sz="2800" b="1" dirty="0" smtClean="0"/>
              <a:t>МЕРОПРИЯТИЯ МЕЖДУНАРОДНОГО УРОВНЯ</a:t>
            </a:r>
            <a:r>
              <a:rPr lang="ru-RU" sz="2800" dirty="0" smtClean="0"/>
              <a:t/>
            </a:r>
            <a:br>
              <a:rPr lang="ru-RU" sz="2800" dirty="0" smtClean="0"/>
            </a:br>
            <a:r>
              <a:rPr lang="ru-RU" sz="2800" dirty="0" smtClean="0"/>
              <a:t>Международный </a:t>
            </a:r>
            <a:r>
              <a:rPr lang="ru-RU" sz="2800" dirty="0" smtClean="0"/>
              <a:t>детский конкурс «Школьный патент – шаг в будущее!»</a:t>
            </a:r>
            <a:endParaRPr lang="ru-RU" sz="2800" dirty="0"/>
          </a:p>
        </p:txBody>
      </p:sp>
      <p:sp>
        <p:nvSpPr>
          <p:cNvPr id="4" name="Объект 3"/>
          <p:cNvSpPr>
            <a:spLocks noGrp="1"/>
          </p:cNvSpPr>
          <p:nvPr>
            <p:ph sz="half" idx="2"/>
          </p:nvPr>
        </p:nvSpPr>
        <p:spPr>
          <a:xfrm>
            <a:off x="177729" y="1845735"/>
            <a:ext cx="4937760" cy="4023360"/>
          </a:xfrm>
        </p:spPr>
        <p:txBody>
          <a:bodyPr/>
          <a:lstStyle/>
          <a:p>
            <a:r>
              <a:rPr lang="ru-RU" smtClean="0"/>
              <a:t> </a:t>
            </a:r>
            <a:endParaRPr lang="ru-RU"/>
          </a:p>
        </p:txBody>
      </p:sp>
      <p:pic>
        <p:nvPicPr>
          <p:cNvPr id="8" name="Объект 7"/>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23741" y="1902609"/>
            <a:ext cx="3212278" cy="2271180"/>
          </a:xfrm>
        </p:spPr>
      </p:pic>
      <p:pic>
        <p:nvPicPr>
          <p:cNvPr id="9" name="Рисунок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0181" y="3440724"/>
            <a:ext cx="3515043" cy="2485245"/>
          </a:xfrm>
          <a:prstGeom prst="rect">
            <a:avLst/>
          </a:prstGeom>
        </p:spPr>
      </p:pic>
      <p:pic>
        <p:nvPicPr>
          <p:cNvPr id="10" name="Рисунок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68827" y="1902609"/>
            <a:ext cx="2975779" cy="2104240"/>
          </a:xfrm>
          <a:prstGeom prst="rect">
            <a:avLst/>
          </a:prstGeom>
        </p:spPr>
      </p:pic>
      <p:pic>
        <p:nvPicPr>
          <p:cNvPr id="11" name="Рисунок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03289" y="3444500"/>
            <a:ext cx="3503907" cy="247769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54655" y="183630"/>
            <a:ext cx="10778778" cy="1045029"/>
          </a:xfrm>
        </p:spPr>
        <p:txBody>
          <a:bodyPr>
            <a:noAutofit/>
          </a:bodyPr>
          <a:lstStyle/>
          <a:p>
            <a:pPr algn="ctr"/>
            <a:r>
              <a:rPr lang="ru-RU" sz="2400" dirty="0" smtClean="0"/>
              <a:t>Всероссийское </a:t>
            </a:r>
            <a:r>
              <a:rPr lang="ru-RU" sz="2400" dirty="0"/>
              <a:t>первенство по гонкам беспилотных воздушных </a:t>
            </a:r>
            <a:r>
              <a:rPr lang="ru-RU" sz="2400" dirty="0" smtClean="0"/>
              <a:t>судов </a:t>
            </a:r>
            <a:br>
              <a:rPr lang="ru-RU" sz="2400" dirty="0" smtClean="0"/>
            </a:br>
            <a:r>
              <a:rPr lang="ru-RU" sz="2400" dirty="0" smtClean="0"/>
              <a:t>(</a:t>
            </a:r>
            <a:r>
              <a:rPr lang="ru-RU" sz="2400" dirty="0" err="1" smtClean="0"/>
              <a:t>г.Санкт</a:t>
            </a:r>
            <a:r>
              <a:rPr lang="ru-RU" sz="2400" dirty="0" smtClean="0"/>
              <a:t>-Петербург)</a:t>
            </a:r>
            <a:endParaRPr lang="ru-RU" sz="2400" dirty="0"/>
          </a:p>
        </p:txBody>
      </p:sp>
      <p:sp>
        <p:nvSpPr>
          <p:cNvPr id="5" name="Объект 4"/>
          <p:cNvSpPr>
            <a:spLocks noGrp="1"/>
          </p:cNvSpPr>
          <p:nvPr>
            <p:ph sz="half" idx="1"/>
          </p:nvPr>
        </p:nvSpPr>
        <p:spPr/>
        <p:txBody>
          <a:bodyPr/>
          <a:lstStyle/>
          <a:p>
            <a:endParaRPr lang="ru-RU"/>
          </a:p>
        </p:txBody>
      </p:sp>
      <p:pic>
        <p:nvPicPr>
          <p:cNvPr id="1026" name="Picture 2" descr="https://sun9-38.userapi.com/s/v1/ig2/tIZuqDnMe12CLMTDKkdy9Vrrg3HLdNDIo-BcHmJdMOdPwEFHPDlG4Fksb9UoiTtLOZBf8y7zAFGHL048lzGqoquL.jpg?quality=95&amp;as=32x43,48x64,72x96,108x144,160x213,240x320,360x480,480x640,540x720,640x853,720x960,960x1280&amp;from=bu&amp;cs=960x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1194" y="1428357"/>
            <a:ext cx="3480325" cy="4640434"/>
          </a:xfrm>
          <a:prstGeom prst="rect">
            <a:avLst/>
          </a:prstGeom>
          <a:noFill/>
          <a:extLst>
            <a:ext uri="{909E8E84-426E-40DD-AFC4-6F175D3DCCD1}">
              <a14:hiddenFill xmlns:a14="http://schemas.microsoft.com/office/drawing/2010/main">
                <a:solidFill>
                  <a:srgbClr val="FFFFFF"/>
                </a:solidFill>
              </a14:hiddenFill>
            </a:ext>
          </a:extLst>
        </p:spPr>
      </p:pic>
      <p:sp>
        <p:nvSpPr>
          <p:cNvPr id="12" name="Прямоугольник 11"/>
          <p:cNvSpPr/>
          <p:nvPr/>
        </p:nvSpPr>
        <p:spPr>
          <a:xfrm>
            <a:off x="7062952" y="2894296"/>
            <a:ext cx="4035972" cy="1754326"/>
          </a:xfrm>
          <a:prstGeom prst="rect">
            <a:avLst/>
          </a:prstGeom>
        </p:spPr>
        <p:txBody>
          <a:bodyPr wrap="square">
            <a:spAutoFit/>
          </a:bodyPr>
          <a:lstStyle/>
          <a:p>
            <a:pPr algn="just"/>
            <a:r>
              <a:rPr lang="ru-RU" dirty="0"/>
              <a:t>Станцию юных техников на первенстве представлял Ушаков Роман в классах 200 и 330 мм, а также 75 мм</a:t>
            </a:r>
            <a:r>
              <a:rPr lang="ru-RU" dirty="0" smtClean="0"/>
              <a:t>.</a:t>
            </a:r>
            <a:br>
              <a:rPr lang="ru-RU" dirty="0" smtClean="0"/>
            </a:br>
            <a:endParaRPr lang="ru-RU" dirty="0" smtClean="0"/>
          </a:p>
          <a:p>
            <a:pPr algn="just"/>
            <a:r>
              <a:rPr lang="ru-RU" dirty="0" smtClean="0"/>
              <a:t>Роман занял 2 место в классе 200 и 330 мм.</a:t>
            </a:r>
            <a:endParaRPr lang="ru-RU"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54655" y="183630"/>
            <a:ext cx="10778778" cy="1045029"/>
          </a:xfrm>
        </p:spPr>
        <p:txBody>
          <a:bodyPr>
            <a:noAutofit/>
          </a:bodyPr>
          <a:lstStyle/>
          <a:p>
            <a:pPr algn="ctr"/>
            <a:r>
              <a:rPr lang="ru-RU" sz="2400" dirty="0"/>
              <a:t>Всероссийского вокального конкурса для детей и молодежи, а также детей и молодежи с ОВЗ "Янтарная нота"</a:t>
            </a:r>
            <a:endParaRPr lang="ru-RU" sz="2400" dirty="0"/>
          </a:p>
        </p:txBody>
      </p:sp>
      <p:sp>
        <p:nvSpPr>
          <p:cNvPr id="12" name="Прямоугольник 11"/>
          <p:cNvSpPr/>
          <p:nvPr/>
        </p:nvSpPr>
        <p:spPr>
          <a:xfrm>
            <a:off x="6712771" y="2934083"/>
            <a:ext cx="4741155" cy="1477328"/>
          </a:xfrm>
          <a:prstGeom prst="rect">
            <a:avLst/>
          </a:prstGeom>
        </p:spPr>
        <p:txBody>
          <a:bodyPr wrap="square">
            <a:spAutoFit/>
          </a:bodyPr>
          <a:lstStyle/>
          <a:p>
            <a:pPr algn="just"/>
            <a:r>
              <a:rPr lang="ru-RU" dirty="0" smtClean="0"/>
              <a:t>В конкурсе приняла участие более </a:t>
            </a:r>
            <a:r>
              <a:rPr lang="ru-RU" dirty="0"/>
              <a:t>800 детей.</a:t>
            </a:r>
            <a:br>
              <a:rPr lang="ru-RU" dirty="0"/>
            </a:br>
            <a:r>
              <a:rPr lang="ru-RU" dirty="0"/>
              <a:t> </a:t>
            </a:r>
            <a:endParaRPr lang="ru-RU" dirty="0" smtClean="0"/>
          </a:p>
          <a:p>
            <a:pPr algn="just"/>
            <a:r>
              <a:rPr lang="ru-RU" dirty="0" smtClean="0"/>
              <a:t>Обучающиеся Станции юных техников Полина </a:t>
            </a:r>
            <a:r>
              <a:rPr lang="ru-RU" dirty="0" err="1" smtClean="0"/>
              <a:t>Ледовских</a:t>
            </a:r>
            <a:r>
              <a:rPr lang="ru-RU" dirty="0" smtClean="0"/>
              <a:t> заняла 1 место и </a:t>
            </a:r>
            <a:r>
              <a:rPr lang="ru-RU" dirty="0" err="1"/>
              <a:t>Краснокутская</a:t>
            </a:r>
            <a:r>
              <a:rPr lang="ru-RU" dirty="0"/>
              <a:t> </a:t>
            </a:r>
            <a:r>
              <a:rPr lang="ru-RU" dirty="0" smtClean="0"/>
              <a:t>Милана заняла </a:t>
            </a:r>
            <a:r>
              <a:rPr lang="ru-RU" dirty="0"/>
              <a:t>3 </a:t>
            </a:r>
            <a:r>
              <a:rPr lang="ru-RU" dirty="0" smtClean="0"/>
              <a:t>место!</a:t>
            </a:r>
            <a:endParaRPr lang="ru-RU" dirty="0"/>
          </a:p>
        </p:txBody>
      </p:sp>
      <p:pic>
        <p:nvPicPr>
          <p:cNvPr id="3080" name="Picture 8" descr="https://sun9-62.userapi.com/s/v1/ig2/hdub3wOf4g0Bb64mHlT43D94bQvkHc-AZ8rODBu1k6Gxjdo-8nhch-PQRaFJu1sc-XsYl4THfOoPSeyHbayN4adb.jpg?quality=95&amp;as=32x32,48x48,72x72,108x108,160x160,240x240,360x360,480x480,540x540,640x640,720x720,1080x1080,1280x1280&amp;from=bu&amp;cs=1280x0"/>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554956" y="1846263"/>
            <a:ext cx="4022725" cy="4022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30861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19348" y="251257"/>
            <a:ext cx="9797143" cy="1280159"/>
          </a:xfrm>
        </p:spPr>
        <p:txBody>
          <a:bodyPr>
            <a:noAutofit/>
          </a:bodyPr>
          <a:lstStyle/>
          <a:p>
            <a:pPr algn="ctr"/>
            <a:r>
              <a:rPr lang="ru-RU" sz="2800" dirty="0" smtClean="0"/>
              <a:t>Выставка-конкурс </a:t>
            </a:r>
            <a:r>
              <a:rPr lang="ru-RU" sz="2800" dirty="0"/>
              <a:t>стендовых моделей и миниатюр «Балтийский масштаб - 2025».</a:t>
            </a:r>
            <a:br>
              <a:rPr lang="ru-RU" sz="2800" dirty="0"/>
            </a:br>
            <a:endParaRPr lang="ru-RU" sz="2800" dirty="0"/>
          </a:p>
        </p:txBody>
      </p:sp>
      <p:sp>
        <p:nvSpPr>
          <p:cNvPr id="3" name="Объект 2"/>
          <p:cNvSpPr>
            <a:spLocks noGrp="1"/>
          </p:cNvSpPr>
          <p:nvPr>
            <p:ph sz="half" idx="1"/>
          </p:nvPr>
        </p:nvSpPr>
        <p:spPr>
          <a:xfrm>
            <a:off x="382576" y="1845736"/>
            <a:ext cx="4937760" cy="4023359"/>
          </a:xfrm>
        </p:spPr>
        <p:txBody>
          <a:bodyPr>
            <a:normAutofit/>
          </a:bodyPr>
          <a:lstStyle/>
          <a:p>
            <a:pPr marL="0" indent="0" algn="ctr">
              <a:buNone/>
            </a:pPr>
            <a:endParaRPr lang="ru-RU" dirty="0"/>
          </a:p>
          <a:p>
            <a:pPr algn="ctr"/>
            <a:r>
              <a:rPr lang="ru-RU" dirty="0" smtClean="0"/>
              <a:t>Состоялась крупнейшая на </a:t>
            </a:r>
            <a:r>
              <a:rPr lang="ru-RU" dirty="0"/>
              <a:t>Западе России </a:t>
            </a:r>
            <a:r>
              <a:rPr lang="ru-RU" dirty="0" smtClean="0"/>
              <a:t>выставка-конкурс </a:t>
            </a:r>
            <a:r>
              <a:rPr lang="ru-RU" dirty="0"/>
              <a:t>стендовых моделей и миниатюр «Балтийский масштаб - 2025</a:t>
            </a:r>
            <a:r>
              <a:rPr lang="ru-RU" dirty="0" smtClean="0"/>
              <a:t>».</a:t>
            </a:r>
          </a:p>
          <a:p>
            <a:pPr algn="ctr"/>
            <a:endParaRPr lang="ru-RU" dirty="0"/>
          </a:p>
          <a:p>
            <a:pPr algn="ctr"/>
            <a:r>
              <a:rPr lang="ru-RU" dirty="0" smtClean="0"/>
              <a:t>Станцию юных техников представили: Никитин Даниил, Кустов Артём, </a:t>
            </a:r>
            <a:r>
              <a:rPr lang="ru-RU" dirty="0" err="1" smtClean="0"/>
              <a:t>Магденко</a:t>
            </a:r>
            <a:r>
              <a:rPr lang="ru-RU" dirty="0" smtClean="0"/>
              <a:t> Ярослав, Ежов Арсений.</a:t>
            </a:r>
          </a:p>
          <a:p>
            <a:pPr algn="ctr"/>
            <a:r>
              <a:rPr lang="ru-RU" dirty="0" smtClean="0"/>
              <a:t>Ребята завоевали 2 первых места и 7 призовых!</a:t>
            </a:r>
          </a:p>
          <a:p>
            <a:pPr marL="0" indent="0" algn="ctr">
              <a:buNone/>
            </a:pPr>
            <a:endParaRPr lang="ru-RU" dirty="0"/>
          </a:p>
        </p:txBody>
      </p:sp>
      <p:sp>
        <p:nvSpPr>
          <p:cNvPr id="7" name="Объект 6"/>
          <p:cNvSpPr>
            <a:spLocks noGrp="1"/>
          </p:cNvSpPr>
          <p:nvPr>
            <p:ph sz="half" idx="2"/>
          </p:nvPr>
        </p:nvSpPr>
        <p:spPr/>
        <p:txBody>
          <a:bodyPr>
            <a:normAutofit/>
          </a:bodyPr>
          <a:lstStyle/>
          <a:p>
            <a:endParaRPr lang="ru-RU"/>
          </a:p>
        </p:txBody>
      </p:sp>
      <p:pic>
        <p:nvPicPr>
          <p:cNvPr id="2072" name="Picture 24" descr="https://sun9-50.userapi.com/s/v1/ig2/tsKEOqquEKaQK_ccW7xBOHMd2_6LqScYz0Muh8hGbAkWRApzSSugu4835pzlYgbkFmgfuO39I2wMeF1nhRiuOjY_.jpg?quality=95&amp;as=32x24,48x36,72x54,108x81,160x120,240x180,360x270,480x360,540x405,640x480,720x540,1080x810,1280x960&amp;from=bu&amp;cs=1280x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23272" y="1009053"/>
            <a:ext cx="3405509" cy="2554132"/>
          </a:xfrm>
          <a:prstGeom prst="rect">
            <a:avLst/>
          </a:prstGeom>
          <a:noFill/>
          <a:extLst>
            <a:ext uri="{909E8E84-426E-40DD-AFC4-6F175D3DCCD1}">
              <a14:hiddenFill xmlns:a14="http://schemas.microsoft.com/office/drawing/2010/main">
                <a:solidFill>
                  <a:srgbClr val="FFFFFF"/>
                </a:solidFill>
              </a14:hiddenFill>
            </a:ext>
          </a:extLst>
        </p:spPr>
      </p:pic>
      <p:pic>
        <p:nvPicPr>
          <p:cNvPr id="2074" name="Picture 26" descr="https://sun9-59.userapi.com/s/v1/ig2/2OLWXEBaTLPz7CoK2wReo7XUqXtRPEqJsXQO6tC3SU3Hpcsl4NGRYrgngUJs8VL8cvXKgyR5tlS6nsNb-hmbJreJ.jpg?quality=95&amp;as=32x24,48x36,72x54,108x81,160x120,240x180,360x270,480x360,540x405,640x480,720x540,1080x810,1280x960&amp;from=bu&amp;cs=1280x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4847" y="3754532"/>
            <a:ext cx="3329677" cy="249725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19348" y="251257"/>
            <a:ext cx="9797143" cy="1280159"/>
          </a:xfrm>
        </p:spPr>
        <p:txBody>
          <a:bodyPr>
            <a:noAutofit/>
          </a:bodyPr>
          <a:lstStyle/>
          <a:p>
            <a:pPr algn="ctr"/>
            <a:r>
              <a:rPr lang="ru-RU" sz="2800" dirty="0"/>
              <a:t>Всероссийские соревнования по судомодельному спорту "Янтарный кубок 2024"</a:t>
            </a:r>
            <a:endParaRPr lang="ru-RU" sz="2800" dirty="0"/>
          </a:p>
        </p:txBody>
      </p:sp>
      <p:sp>
        <p:nvSpPr>
          <p:cNvPr id="3" name="Объект 2"/>
          <p:cNvSpPr>
            <a:spLocks noGrp="1"/>
          </p:cNvSpPr>
          <p:nvPr>
            <p:ph sz="half" idx="1"/>
          </p:nvPr>
        </p:nvSpPr>
        <p:spPr>
          <a:xfrm>
            <a:off x="382576" y="1845736"/>
            <a:ext cx="4937760" cy="4023359"/>
          </a:xfrm>
        </p:spPr>
        <p:txBody>
          <a:bodyPr>
            <a:normAutofit/>
          </a:bodyPr>
          <a:lstStyle/>
          <a:p>
            <a:pPr marL="0" indent="0" algn="ctr">
              <a:buNone/>
            </a:pPr>
            <a:endParaRPr lang="ru-RU" dirty="0"/>
          </a:p>
          <a:p>
            <a:pPr algn="ctr"/>
            <a:r>
              <a:rPr lang="ru-RU" dirty="0"/>
              <a:t>1 место - Никитин Даниил</a:t>
            </a:r>
          </a:p>
          <a:p>
            <a:pPr algn="ctr"/>
            <a:r>
              <a:rPr lang="ru-RU" dirty="0"/>
              <a:t>1 место - </a:t>
            </a:r>
            <a:r>
              <a:rPr lang="ru-RU" dirty="0" err="1"/>
              <a:t>Магденко</a:t>
            </a:r>
            <a:r>
              <a:rPr lang="ru-RU" dirty="0"/>
              <a:t> Ярослав</a:t>
            </a:r>
          </a:p>
          <a:p>
            <a:pPr algn="ctr"/>
            <a:r>
              <a:rPr lang="ru-RU" dirty="0"/>
              <a:t>2 место - Ежов Арсений</a:t>
            </a:r>
          </a:p>
          <a:p>
            <a:pPr algn="ctr"/>
            <a:r>
              <a:rPr lang="ru-RU" dirty="0"/>
              <a:t>3 место - Кустов Артём</a:t>
            </a:r>
            <a:endParaRPr lang="ru-RU" dirty="0"/>
          </a:p>
        </p:txBody>
      </p:sp>
      <p:sp>
        <p:nvSpPr>
          <p:cNvPr id="7" name="Объект 6"/>
          <p:cNvSpPr>
            <a:spLocks noGrp="1"/>
          </p:cNvSpPr>
          <p:nvPr>
            <p:ph sz="half" idx="2"/>
          </p:nvPr>
        </p:nvSpPr>
        <p:spPr/>
        <p:txBody>
          <a:bodyPr>
            <a:normAutofit/>
          </a:bodyPr>
          <a:lstStyle/>
          <a:p>
            <a:endParaRPr lang="ru-RU" dirty="0"/>
          </a:p>
        </p:txBody>
      </p:sp>
      <p:pic>
        <p:nvPicPr>
          <p:cNvPr id="8" name="Picture 2" descr="https://sun9-83.userapi.com/s/v1/ig2/P2cf4NrdkTIy4nfvNAJEFoP1JFnMmh1VhsA62TCFcH9wyvZJIQBiaByY6YBR-TuJN-2sSFmoqUC2ogo9vJhFOY9P.jpg?quality=95&amp;as=32x43,48x64,72x96,108x144,160x213,240x320,360x480,480x640,540x720,640x853,720x960,960x1280&amp;from=bu&amp;cs=960x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1724" y="1702675"/>
            <a:ext cx="2486311" cy="3315081"/>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s://sun9-72.userapi.com/s/v1/ig2/gPkqbQY3Q372jyKEKAufPE9OFJDxRwOO6oT4NS45ut4c3O--Qwju3jlFjOA6suTv70iPAsmRL8kqdkTpj1NIkNoN.jpg?quality=95&amp;as=32x43,48x64,72x96,108x144,160x213,240x320,360x480,480x640,540x720,640x853,720x960,960x1280&amp;from=bu&amp;cs=960x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8721" y="2492539"/>
            <a:ext cx="2639712" cy="3519616"/>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ttps://sun9-76.userapi.com/s/v1/ig2/PVZa3fgUDa50HCh0LwiOIAsL2ytsZ_rf_7znSxDoAQXOHRo34OGb_afA-1s7y6WII87cVv6_r-21a9kjxi9xReey.jpg?quality=95&amp;as=32x43,48x64,72x96,108x144,160x213,240x320,360x480,480x640,540x720,640x853,720x960,960x1280&amp;from=bu&amp;cs=960x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18324" y="3694066"/>
            <a:ext cx="2205968" cy="2941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073494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09331"/>
            <a:ext cx="10058400" cy="1450757"/>
          </a:xfrm>
        </p:spPr>
        <p:txBody>
          <a:bodyPr>
            <a:noAutofit/>
          </a:bodyPr>
          <a:lstStyle/>
          <a:p>
            <a:pPr algn="ctr"/>
            <a:r>
              <a:rPr lang="ru-RU" sz="2800" b="1" dirty="0" smtClean="0"/>
              <a:t>МЕРОПРИЯТИЯ РЕГИОНАЛЬНОГО УРОВНЯ</a:t>
            </a:r>
            <a:r>
              <a:rPr lang="ru-RU" sz="2800" dirty="0" smtClean="0"/>
              <a:t/>
            </a:r>
            <a:br>
              <a:rPr lang="ru-RU" sz="2800" dirty="0" smtClean="0"/>
            </a:br>
            <a:endParaRPr lang="ru-RU" sz="2800" dirty="0"/>
          </a:p>
        </p:txBody>
      </p:sp>
      <p:sp>
        <p:nvSpPr>
          <p:cNvPr id="4" name="Объект 3"/>
          <p:cNvSpPr>
            <a:spLocks noGrp="1"/>
          </p:cNvSpPr>
          <p:nvPr>
            <p:ph sz="half" idx="2"/>
          </p:nvPr>
        </p:nvSpPr>
        <p:spPr>
          <a:xfrm>
            <a:off x="6126480" y="2205997"/>
            <a:ext cx="5577840" cy="3882831"/>
          </a:xfrm>
        </p:spPr>
        <p:txBody>
          <a:bodyPr>
            <a:normAutofit/>
          </a:bodyPr>
          <a:lstStyle/>
          <a:p>
            <a:pPr algn="ctr"/>
            <a:r>
              <a:rPr lang="ru-RU" dirty="0"/>
              <a:t>XXVI-й ежегодный областной конкурс судомоделей.</a:t>
            </a:r>
          </a:p>
          <a:p>
            <a:pPr marL="0" indent="0" algn="ctr">
              <a:buNone/>
            </a:pPr>
            <a:r>
              <a:rPr lang="ru-RU" dirty="0" smtClean="0"/>
              <a:t>1 </a:t>
            </a:r>
            <a:r>
              <a:rPr lang="ru-RU" dirty="0"/>
              <a:t>место в классе С2-Ю - Ежов Арсений</a:t>
            </a:r>
          </a:p>
          <a:p>
            <a:pPr algn="ctr"/>
            <a:r>
              <a:rPr lang="ru-RU" dirty="0"/>
              <a:t>1 место в классе С6-Ю - Никитин Даниил</a:t>
            </a:r>
          </a:p>
          <a:p>
            <a:pPr algn="ctr"/>
            <a:r>
              <a:rPr lang="ru-RU" dirty="0"/>
              <a:t> 1 место в классе С5-Ю - Павлов Иван</a:t>
            </a:r>
          </a:p>
          <a:p>
            <a:pPr algn="ctr"/>
            <a:r>
              <a:rPr lang="ru-RU" dirty="0"/>
              <a:t> 1 место в классе С1-Ю - Павлов Иван</a:t>
            </a:r>
          </a:p>
          <a:p>
            <a:pPr algn="ctr"/>
            <a:r>
              <a:rPr lang="ru-RU" dirty="0"/>
              <a:t> 2 место в классе С3-Ю - Киреев Иван</a:t>
            </a:r>
          </a:p>
          <a:p>
            <a:pPr algn="ctr"/>
            <a:r>
              <a:rPr lang="ru-RU" dirty="0"/>
              <a:t> 2 место в классе С8-Ю - Никитин Даниил.</a:t>
            </a:r>
            <a:endParaRPr lang="ru-RU" dirty="0"/>
          </a:p>
        </p:txBody>
      </p:sp>
      <p:sp>
        <p:nvSpPr>
          <p:cNvPr id="3" name="Объект 2"/>
          <p:cNvSpPr>
            <a:spLocks noGrp="1"/>
          </p:cNvSpPr>
          <p:nvPr>
            <p:ph sz="half" idx="1"/>
          </p:nvPr>
        </p:nvSpPr>
        <p:spPr/>
        <p:txBody>
          <a:bodyPr/>
          <a:lstStyle/>
          <a:p>
            <a:endParaRPr lang="ru-RU"/>
          </a:p>
        </p:txBody>
      </p:sp>
      <p:pic>
        <p:nvPicPr>
          <p:cNvPr id="4098" name="Picture 2" descr="https://sun9-49.userapi.com/s/v1/ig2/cZ75Qv679E-wgD2ssrfpHQ9SJeP_h6s9Ed5vEfclN1araI3AUsAkedmfnX9w5Y7ejZ4iHKOtqBYECs_R_liqQ6wK.jpg?quality=95&amp;as=32x43,48x64,72x96,108x144,160x213,240x320,360x480,480x640,540x720,640x853,720x960,960x1280&amp;from=bu&amp;cs=960x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278" y="1157331"/>
            <a:ext cx="2350957" cy="313461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ttps://sun9-78.userapi.com/s/v1/ig2/Dhv-FzxMhOUFnfMldRRXfibcJWYjrhyWfVBNgCyZP_StDzhNLBN38lYMkqLEF3-1Iy8XNehX8KJ2cqMesEWCcfBq.jpg?quality=95&amp;as=32x43,48x64,72x96,108x144,160x213,240x320,360x480,480x640,540x720,640x853,720x960,960x1280&amp;from=bu&amp;cs=960x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9254" y="2487922"/>
            <a:ext cx="2675112" cy="35668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5840" y="178676"/>
            <a:ext cx="10058400" cy="1030946"/>
          </a:xfrm>
        </p:spPr>
        <p:txBody>
          <a:bodyPr>
            <a:normAutofit/>
          </a:bodyPr>
          <a:lstStyle/>
          <a:p>
            <a:pPr algn="ctr"/>
            <a:r>
              <a:rPr lang="ru-RU" sz="2800" b="1" dirty="0" smtClean="0"/>
              <a:t>Открытое </a:t>
            </a:r>
            <a:r>
              <a:rPr lang="ru-RU" sz="2800" b="1" dirty="0"/>
              <a:t>первенство по робототехнике </a:t>
            </a:r>
            <a:r>
              <a:rPr lang="ru-RU" sz="2800" b="1" dirty="0" smtClean="0"/>
              <a:t/>
            </a:r>
            <a:br>
              <a:rPr lang="ru-RU" sz="2800" b="1" dirty="0" smtClean="0"/>
            </a:br>
            <a:r>
              <a:rPr lang="ru-RU" sz="2800" b="1" dirty="0" smtClean="0"/>
              <a:t>«</a:t>
            </a:r>
            <a:r>
              <a:rPr lang="ru-RU" sz="2800" b="1" dirty="0"/>
              <a:t>КУБОК БАЛТИКИ - 2025».</a:t>
            </a:r>
            <a:endParaRPr lang="ru-RU" sz="2800" b="1" dirty="0"/>
          </a:p>
        </p:txBody>
      </p:sp>
      <p:sp>
        <p:nvSpPr>
          <p:cNvPr id="4" name="Объект 3"/>
          <p:cNvSpPr>
            <a:spLocks noGrp="1"/>
          </p:cNvSpPr>
          <p:nvPr>
            <p:ph sz="half" idx="1"/>
          </p:nvPr>
        </p:nvSpPr>
        <p:spPr>
          <a:xfrm>
            <a:off x="1436764" y="2020926"/>
            <a:ext cx="4937760" cy="4023359"/>
          </a:xfrm>
        </p:spPr>
        <p:txBody>
          <a:bodyPr>
            <a:noAutofit/>
          </a:bodyPr>
          <a:lstStyle/>
          <a:p>
            <a:pPr algn="ctr"/>
            <a:r>
              <a:rPr lang="ru-RU" sz="1800" dirty="0"/>
              <a:t> 2 место в номинации "РОБО-СУМО" занял </a:t>
            </a:r>
            <a:r>
              <a:rPr lang="ru-RU" sz="1800" dirty="0" smtClean="0"/>
              <a:t>обучающийся Станции юных техников </a:t>
            </a:r>
            <a:r>
              <a:rPr lang="ru-RU" sz="1800" dirty="0"/>
              <a:t>Ушаков Макар!</a:t>
            </a:r>
            <a:endParaRPr lang="ru-RU" sz="1800" dirty="0"/>
          </a:p>
        </p:txBody>
      </p:sp>
      <p:pic>
        <p:nvPicPr>
          <p:cNvPr id="5122" name="Picture 2" descr="https://sun9-52.userapi.com/s/v1/ig2/9Yul09c-qM47PeoAu9EPqW6vLc8wCdyfL6tDjiGG-uqmfEARq0EYBRbZwgh_SVPNqenVWyuaVuV95sQtW-C0FRQn.jpg?quality=95&amp;as=32x42,48x63,72x94,108x141,160x208,240x313,360x469,480x625,540x704,640x834,720x938,1080x1407,1280x1668,1440x1876,1965x2560&amp;from=bu&amp;cs=1965x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63547" y="2180798"/>
            <a:ext cx="2842812" cy="37036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170852" y="462455"/>
            <a:ext cx="10058400" cy="812450"/>
          </a:xfrm>
        </p:spPr>
        <p:txBody>
          <a:bodyPr>
            <a:noAutofit/>
          </a:bodyPr>
          <a:lstStyle/>
          <a:p>
            <a:pPr algn="ctr"/>
            <a:r>
              <a:rPr lang="ru-RU" sz="2800" dirty="0"/>
              <a:t/>
            </a:r>
            <a:br>
              <a:rPr lang="ru-RU" sz="2800" dirty="0"/>
            </a:br>
            <a:r>
              <a:rPr lang="ru-RU" sz="2800" dirty="0"/>
              <a:t>Открытый конкурс детского творчества "Рождественские огни"</a:t>
            </a:r>
            <a:endParaRPr lang="ru-RU" sz="1600" dirty="0"/>
          </a:p>
        </p:txBody>
      </p:sp>
      <p:sp>
        <p:nvSpPr>
          <p:cNvPr id="2" name="Объект 1"/>
          <p:cNvSpPr>
            <a:spLocks noGrp="1"/>
          </p:cNvSpPr>
          <p:nvPr>
            <p:ph sz="half" idx="1"/>
          </p:nvPr>
        </p:nvSpPr>
        <p:spPr/>
        <p:txBody>
          <a:bodyPr>
            <a:normAutofit fontScale="70000" lnSpcReduction="20000"/>
          </a:bodyPr>
          <a:lstStyle/>
          <a:p>
            <a:r>
              <a:rPr lang="ru-RU" u="sng" dirty="0"/>
              <a:t>Номинация "Декоративно-прикладное искусство</a:t>
            </a:r>
            <a:r>
              <a:rPr lang="ru-RU" dirty="0" smtClean="0"/>
              <a:t>:</a:t>
            </a:r>
            <a:endParaRPr lang="ru-RU" dirty="0"/>
          </a:p>
          <a:p>
            <a:r>
              <a:rPr lang="ru-RU" dirty="0"/>
              <a:t> 1 место заняла работа </a:t>
            </a:r>
            <a:r>
              <a:rPr lang="ru-RU" dirty="0" err="1"/>
              <a:t>Коротеевой</a:t>
            </a:r>
            <a:r>
              <a:rPr lang="ru-RU" dirty="0"/>
              <a:t> Софии и </a:t>
            </a:r>
            <a:r>
              <a:rPr lang="ru-RU" dirty="0" err="1"/>
              <a:t>Веркеевой</a:t>
            </a:r>
            <a:r>
              <a:rPr lang="ru-RU" dirty="0"/>
              <a:t> </a:t>
            </a:r>
            <a:r>
              <a:rPr lang="ru-RU" dirty="0" smtClean="0"/>
              <a:t>Софии (рук. Гроза Надежда Григорьевна)</a:t>
            </a:r>
          </a:p>
          <a:p>
            <a:r>
              <a:rPr lang="ru-RU" dirty="0" smtClean="0"/>
              <a:t> </a:t>
            </a:r>
            <a:r>
              <a:rPr lang="ru-RU" dirty="0"/>
              <a:t>1 место заняли Банникова Алёна, Кузьмина Мира, Козлова Венера, Шутова </a:t>
            </a:r>
            <a:r>
              <a:rPr lang="ru-RU" dirty="0" smtClean="0"/>
              <a:t>Виктория (рук. </a:t>
            </a:r>
            <a:r>
              <a:rPr lang="ru-RU" dirty="0" err="1" smtClean="0"/>
              <a:t>Гупало</a:t>
            </a:r>
            <a:r>
              <a:rPr lang="ru-RU" dirty="0" smtClean="0"/>
              <a:t> Лилия Леонидовна)</a:t>
            </a:r>
          </a:p>
          <a:p>
            <a:r>
              <a:rPr lang="ru-RU" u="sng" dirty="0" smtClean="0"/>
              <a:t>Номинация </a:t>
            </a:r>
            <a:r>
              <a:rPr lang="ru-RU" u="sng" dirty="0"/>
              <a:t>"Изобразительное искусство"</a:t>
            </a:r>
            <a:r>
              <a:rPr lang="ru-RU" dirty="0"/>
              <a:t>:</a:t>
            </a:r>
          </a:p>
          <a:p>
            <a:r>
              <a:rPr lang="ru-RU" dirty="0"/>
              <a:t> 1 место - </a:t>
            </a:r>
            <a:r>
              <a:rPr lang="ru-RU" dirty="0" err="1"/>
              <a:t>Кульчицкая</a:t>
            </a:r>
            <a:r>
              <a:rPr lang="ru-RU" dirty="0"/>
              <a:t> Юлия, Курочкина Ксения, Кузьмич Анастасия, Кузьмин Александр, Стахович Екатерина (рук. </a:t>
            </a:r>
            <a:r>
              <a:rPr lang="ru-RU" dirty="0" err="1"/>
              <a:t>Гупало</a:t>
            </a:r>
            <a:r>
              <a:rPr lang="ru-RU" dirty="0"/>
              <a:t> Лилия Леонидовна</a:t>
            </a:r>
            <a:r>
              <a:rPr lang="ru-RU" dirty="0" smtClean="0"/>
              <a:t>)</a:t>
            </a:r>
            <a:endParaRPr lang="ru-RU" dirty="0"/>
          </a:p>
          <a:p>
            <a:r>
              <a:rPr lang="ru-RU" dirty="0"/>
              <a:t> 2 место - </a:t>
            </a:r>
            <a:r>
              <a:rPr lang="ru-RU" dirty="0" err="1"/>
              <a:t>Дуплиева</a:t>
            </a:r>
            <a:r>
              <a:rPr lang="ru-RU" dirty="0"/>
              <a:t> Ингрид, Зенькова Анна, </a:t>
            </a:r>
            <a:r>
              <a:rPr lang="ru-RU" dirty="0" err="1"/>
              <a:t>Шестёра</a:t>
            </a:r>
            <a:r>
              <a:rPr lang="ru-RU" dirty="0"/>
              <a:t> Варвара (рук. </a:t>
            </a:r>
            <a:r>
              <a:rPr lang="ru-RU" dirty="0" err="1"/>
              <a:t>Гупало</a:t>
            </a:r>
            <a:r>
              <a:rPr lang="ru-RU" dirty="0"/>
              <a:t> Лилия Леонидовна</a:t>
            </a:r>
            <a:r>
              <a:rPr lang="ru-RU" dirty="0" smtClean="0"/>
              <a:t>)</a:t>
            </a:r>
            <a:endParaRPr lang="ru-RU" dirty="0"/>
          </a:p>
          <a:p>
            <a:r>
              <a:rPr lang="ru-RU" dirty="0"/>
              <a:t>3 </a:t>
            </a:r>
            <a:r>
              <a:rPr lang="ru-RU" dirty="0" smtClean="0"/>
              <a:t>место </a:t>
            </a:r>
            <a:r>
              <a:rPr lang="ru-RU" dirty="0"/>
              <a:t>- Смирнова Вероника, Шипилова Анастасия, </a:t>
            </a:r>
            <a:r>
              <a:rPr lang="ru-RU" dirty="0" err="1"/>
              <a:t>Шклякова</a:t>
            </a:r>
            <a:r>
              <a:rPr lang="ru-RU" dirty="0"/>
              <a:t> Елизавета (рук. </a:t>
            </a:r>
            <a:r>
              <a:rPr lang="ru-RU" dirty="0" err="1"/>
              <a:t>Гупало</a:t>
            </a:r>
            <a:r>
              <a:rPr lang="ru-RU" dirty="0"/>
              <a:t> Лилия Леонидовна</a:t>
            </a:r>
            <a:r>
              <a:rPr lang="ru-RU" dirty="0" smtClean="0"/>
              <a:t>)</a:t>
            </a:r>
            <a:endParaRPr lang="ru-RU" dirty="0"/>
          </a:p>
          <a:p>
            <a:r>
              <a:rPr lang="ru-RU" dirty="0" smtClean="0"/>
              <a:t>3 </a:t>
            </a:r>
            <a:r>
              <a:rPr lang="ru-RU" dirty="0"/>
              <a:t>место - Васильева Анна (рук. Гроза Надежда Григорьевна)</a:t>
            </a:r>
          </a:p>
        </p:txBody>
      </p:sp>
      <p:pic>
        <p:nvPicPr>
          <p:cNvPr id="6146" name="Picture 2" descr="https://sun9-9.userapi.com/s/v1/ig2/Zi4JNhUQp2wRRZEaKzr7RAogzpHOm_-GLPYs_P-9nVQP3kNN0D-fRblZf4KSK9EFkzbQR7l3NR6mXpZ0-WcZtfQU.jpg?quality=95&amp;as=32x43,48x64,72x96,108x144,160x213,240x320,360x480,480x640,540x720,640x853,720x960,960x1280&amp;from=bu&amp;cs=960x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72564" y="1608083"/>
            <a:ext cx="3265514" cy="435401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4000" dirty="0" smtClean="0"/>
              <a:t>Летний оздоровительный лагерь с дневным пребыванием детей МАУДО СЮТ</a:t>
            </a:r>
            <a:endParaRPr lang="ru-RU" sz="4000"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66039" y="2003469"/>
            <a:ext cx="4938712" cy="3707892"/>
          </a:xfrm>
        </p:spPr>
      </p:pic>
      <p:sp>
        <p:nvSpPr>
          <p:cNvPr id="4" name="Объект 3"/>
          <p:cNvSpPr>
            <a:spLocks noGrp="1"/>
          </p:cNvSpPr>
          <p:nvPr>
            <p:ph sz="half" idx="2"/>
          </p:nvPr>
        </p:nvSpPr>
        <p:spPr/>
        <p:txBody>
          <a:bodyPr/>
          <a:lstStyle/>
          <a:p>
            <a:r>
              <a:rPr lang="ru-RU" dirty="0" smtClean="0"/>
              <a:t>Ежегодно на базе МАУДО СЮТ проходит смена летнего лагеря с дневным пребыванием детей, в рамках которого дети посещаются музеи, галереи, зоопарк, участвуют в мастер-классах, акциях и мероприятиях различных направлений.</a:t>
            </a:r>
            <a:endParaRPr lang="ru-RU" dirty="0"/>
          </a:p>
        </p:txBody>
      </p:sp>
      <p:pic>
        <p:nvPicPr>
          <p:cNvPr id="8" name="Рисунок 7"/>
          <p:cNvPicPr>
            <a:picLocks noChangeAspect="1"/>
          </p:cNvPicPr>
          <p:nvPr/>
        </p:nvPicPr>
        <p:blipFill>
          <a:blip r:embed="rId3"/>
          <a:stretch>
            <a:fillRect/>
          </a:stretch>
        </p:blipFill>
        <p:spPr>
          <a:xfrm>
            <a:off x="6937096" y="3670729"/>
            <a:ext cx="3499407" cy="2627604"/>
          </a:xfrm>
          <a:prstGeom prst="rect">
            <a:avLst/>
          </a:prstGeom>
        </p:spPr>
      </p:pic>
    </p:spTree>
    <p:extLst>
      <p:ext uri="{BB962C8B-B14F-4D97-AF65-F5344CB8AC3E}">
        <p14:creationId xmlns:p14="http://schemas.microsoft.com/office/powerpoint/2010/main" val="404819619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51068" y="0"/>
            <a:ext cx="10058400" cy="1450757"/>
          </a:xfrm>
        </p:spPr>
        <p:txBody>
          <a:bodyPr>
            <a:normAutofit fontScale="90000"/>
          </a:bodyPr>
          <a:lstStyle/>
          <a:p>
            <a:pPr algn="ctr"/>
            <a:r>
              <a:rPr lang="ru-RU" sz="4000" b="1" dirty="0"/>
              <a:t>Ц</a:t>
            </a:r>
            <a:r>
              <a:rPr lang="ru-RU" sz="4000" b="1" dirty="0" smtClean="0"/>
              <a:t>ентр </a:t>
            </a:r>
            <a:r>
              <a:rPr lang="ru-RU" sz="4000" b="1" dirty="0"/>
              <a:t>отдыха и оздоровления детей и </a:t>
            </a:r>
            <a:r>
              <a:rPr lang="ru-RU" sz="4000" b="1" dirty="0" smtClean="0"/>
              <a:t>подростков Станции юных техников г. Ладушкин</a:t>
            </a:r>
            <a:endParaRPr lang="ru-RU" sz="4000" b="1" dirty="0"/>
          </a:p>
        </p:txBody>
      </p:sp>
      <p:sp>
        <p:nvSpPr>
          <p:cNvPr id="4" name="Объект 3"/>
          <p:cNvSpPr>
            <a:spLocks noGrp="1"/>
          </p:cNvSpPr>
          <p:nvPr>
            <p:ph sz="half" idx="2"/>
          </p:nvPr>
        </p:nvSpPr>
        <p:spPr>
          <a:xfrm>
            <a:off x="7015470" y="914766"/>
            <a:ext cx="4937760" cy="4023360"/>
          </a:xfrm>
        </p:spPr>
        <p:txBody>
          <a:bodyPr/>
          <a:lstStyle/>
          <a:p>
            <a:endParaRPr lang="ru-RU" dirty="0" smtClean="0"/>
          </a:p>
          <a:p>
            <a:pPr algn="ctr"/>
            <a:endParaRPr lang="ru-RU" dirty="0"/>
          </a:p>
          <a:p>
            <a:pPr algn="ctr"/>
            <a:r>
              <a:rPr lang="ru-RU" sz="2400" dirty="0" smtClean="0"/>
              <a:t>В загородном детском Центре </a:t>
            </a:r>
            <a:r>
              <a:rPr lang="ru-RU" sz="2400" dirty="0"/>
              <a:t>отдыха и оздоровления детей и </a:t>
            </a:r>
            <a:r>
              <a:rPr lang="ru-RU" sz="2400" dirty="0" smtClean="0"/>
              <a:t>подростков ежегодно проходят четыре оздоровительные смены в период летних каникул длительностью 21 день и одна оздоровительная смена длительностью 7 дней в период осенних каникул.</a:t>
            </a:r>
            <a:endParaRPr lang="ru-RU" sz="2400" dirty="0"/>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696" y="1575994"/>
            <a:ext cx="6328774" cy="4746581"/>
          </a:xfrm>
          <a:prstGeom prst="rect">
            <a:avLst/>
          </a:prstGeom>
        </p:spPr>
      </p:pic>
    </p:spTree>
    <p:extLst>
      <p:ext uri="{BB962C8B-B14F-4D97-AF65-F5344CB8AC3E}">
        <p14:creationId xmlns:p14="http://schemas.microsoft.com/office/powerpoint/2010/main" val="123964364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96406" y="262697"/>
            <a:ext cx="5749962" cy="1450757"/>
          </a:xfrm>
        </p:spPr>
        <p:txBody>
          <a:bodyPr>
            <a:normAutofit/>
          </a:bodyPr>
          <a:lstStyle/>
          <a:p>
            <a:pPr algn="ctr"/>
            <a:r>
              <a:rPr lang="ru-RU" b="1" dirty="0" smtClean="0"/>
              <a:t>Школа </a:t>
            </a:r>
            <a:r>
              <a:rPr lang="ru-RU" b="1" dirty="0"/>
              <a:t>«Безопасность в Движении»</a:t>
            </a:r>
          </a:p>
        </p:txBody>
      </p:sp>
      <p:sp>
        <p:nvSpPr>
          <p:cNvPr id="4" name="Объект 3"/>
          <p:cNvSpPr>
            <a:spLocks noGrp="1"/>
          </p:cNvSpPr>
          <p:nvPr>
            <p:ph sz="quarter" idx="4"/>
          </p:nvPr>
        </p:nvSpPr>
        <p:spPr>
          <a:xfrm>
            <a:off x="7204037" y="2582335"/>
            <a:ext cx="4550485" cy="3286760"/>
          </a:xfrm>
        </p:spPr>
        <p:txBody>
          <a:bodyPr>
            <a:normAutofit/>
          </a:bodyPr>
          <a:lstStyle/>
          <a:p>
            <a:pPr algn="ctr"/>
            <a:r>
              <a:rPr lang="ru-RU" sz="2400" dirty="0" smtClean="0"/>
              <a:t>В </a:t>
            </a:r>
            <a:r>
              <a:rPr lang="ru-RU" sz="2400" dirty="0"/>
              <a:t>очном формате школы </a:t>
            </a:r>
            <a:r>
              <a:rPr lang="ru-RU" sz="2400" dirty="0" smtClean="0"/>
              <a:t>работают </a:t>
            </a:r>
            <a:r>
              <a:rPr lang="ru-RU" sz="2400" dirty="0"/>
              <a:t>только в 12 городах России, среди которых </a:t>
            </a:r>
            <a:r>
              <a:rPr lang="ru-RU" sz="2400" dirty="0" smtClean="0"/>
              <a:t>город Калининград</a:t>
            </a:r>
            <a:r>
              <a:rPr lang="ru-RU" sz="2400" dirty="0"/>
              <a:t>.</a:t>
            </a:r>
          </a:p>
        </p:txBody>
      </p:sp>
      <p:pic>
        <p:nvPicPr>
          <p:cNvPr id="8194" name="Picture 2" descr="https://sun9-33.userapi.com/s/v1/ig2/u7gWDFd_9Xs2ahiRB_p0hfezhlJgJGdtLL7Ytq4v1ikJlqA07RsDmEvcxykRcByWn-2a8F0DWMAgZ70wLF4_PcJJ.jpg?quality=95&amp;as=32x24,48x36,72x54,108x81,160x120,240x180,360x270,480x360,540x405,640x480,720x541,1080x811,1280x961&amp;from=bu&amp;cs=1280x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335081"/>
            <a:ext cx="3671835" cy="2756745"/>
          </a:xfrm>
          <a:prstGeom prst="rect">
            <a:avLst/>
          </a:prstGeom>
          <a:noFill/>
          <a:extLst>
            <a:ext uri="{909E8E84-426E-40DD-AFC4-6F175D3DCCD1}">
              <a14:hiddenFill xmlns:a14="http://schemas.microsoft.com/office/drawing/2010/main">
                <a:solidFill>
                  <a:srgbClr val="FFFFFF"/>
                </a:solidFill>
              </a14:hiddenFill>
            </a:ext>
          </a:extLst>
        </p:spPr>
      </p:pic>
      <p:sp>
        <p:nvSpPr>
          <p:cNvPr id="3" name="Объект 2"/>
          <p:cNvSpPr>
            <a:spLocks noGrp="1"/>
          </p:cNvSpPr>
          <p:nvPr>
            <p:ph sz="half" idx="2"/>
          </p:nvPr>
        </p:nvSpPr>
        <p:spPr/>
        <p:txBody>
          <a:bodyPr/>
          <a:lstStyle/>
          <a:p>
            <a:endParaRPr lang="ru-RU"/>
          </a:p>
        </p:txBody>
      </p:sp>
      <p:pic>
        <p:nvPicPr>
          <p:cNvPr id="8196" name="Picture 4" descr="https://sun9-76.userapi.com/s/v1/ig2/4mtiOwkxLgbFD2QVrXme7vH_fZuT-tM9jub_i59xEZ-4_TCla2_avozQZ-brsW2_zTf1D8KNEJddfdEz8LE38SH8.jpg?quality=95&amp;as=32x24,48x36,72x54,108x81,160x120,240x180,360x270,480x360,540x405,640x480,720x541,1080x811,1280x961&amp;from=bu&amp;cs=1280x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1842" y="2582335"/>
            <a:ext cx="4392195" cy="3297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282677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05796" y="128948"/>
            <a:ext cx="10058400" cy="1450757"/>
          </a:xfrm>
        </p:spPr>
        <p:txBody>
          <a:bodyPr>
            <a:normAutofit/>
          </a:bodyPr>
          <a:lstStyle/>
          <a:p>
            <a:pPr algn="ctr"/>
            <a:r>
              <a:rPr lang="ru-RU" b="1" dirty="0" smtClean="0"/>
              <a:t>«</a:t>
            </a:r>
            <a:r>
              <a:rPr lang="ru-RU" b="1" dirty="0" err="1" smtClean="0"/>
              <a:t>АвтоЯнтарьГрад</a:t>
            </a:r>
            <a:r>
              <a:rPr lang="ru-RU" b="1" dirty="0" smtClean="0"/>
              <a:t>»</a:t>
            </a:r>
            <a:endParaRPr lang="ru-RU" b="1" dirty="0"/>
          </a:p>
        </p:txBody>
      </p:sp>
      <p:sp>
        <p:nvSpPr>
          <p:cNvPr id="4" name="Объект 3"/>
          <p:cNvSpPr>
            <a:spLocks noGrp="1"/>
          </p:cNvSpPr>
          <p:nvPr>
            <p:ph sz="quarter" idx="4"/>
          </p:nvPr>
        </p:nvSpPr>
        <p:spPr>
          <a:xfrm>
            <a:off x="6680500" y="2136544"/>
            <a:ext cx="4937760" cy="3286760"/>
          </a:xfrm>
        </p:spPr>
        <p:txBody>
          <a:bodyPr>
            <a:noAutofit/>
          </a:bodyPr>
          <a:lstStyle/>
          <a:p>
            <a:pPr algn="ctr"/>
            <a:r>
              <a:rPr lang="ru-RU" sz="2400" dirty="0"/>
              <a:t>Н</a:t>
            </a:r>
            <a:r>
              <a:rPr lang="ru-RU" sz="2400" dirty="0" smtClean="0"/>
              <a:t>а </a:t>
            </a:r>
            <a:r>
              <a:rPr lang="ru-RU" sz="2400" dirty="0"/>
              <a:t>базе Станции юных техников </a:t>
            </a:r>
            <a:r>
              <a:rPr lang="ru-RU" sz="2400" dirty="0" smtClean="0"/>
              <a:t>продолжает работу </a:t>
            </a:r>
            <a:r>
              <a:rPr lang="ru-RU" sz="2400" dirty="0" smtClean="0"/>
              <a:t>детский </a:t>
            </a:r>
            <a:r>
              <a:rPr lang="ru-RU" sz="2400" dirty="0"/>
              <a:t>учебный центр по безопасности дорожного движения «АВТО*ЯНТАРЬ*ГРАД».</a:t>
            </a:r>
            <a:br>
              <a:rPr lang="ru-RU" sz="2400" dirty="0"/>
            </a:br>
            <a:r>
              <a:rPr lang="ru-RU" sz="2400" dirty="0"/>
              <a:t/>
            </a:r>
            <a:br>
              <a:rPr lang="ru-RU" sz="2400" dirty="0"/>
            </a:br>
            <a:r>
              <a:rPr lang="ru-RU" sz="2400" dirty="0" smtClean="0"/>
              <a:t>Ребята в игровой </a:t>
            </a:r>
            <a:r>
              <a:rPr lang="ru-RU" sz="2400" dirty="0"/>
              <a:t>форме </a:t>
            </a:r>
            <a:r>
              <a:rPr lang="ru-RU" sz="2400" dirty="0" smtClean="0"/>
              <a:t>отрабатывают </a:t>
            </a:r>
            <a:r>
              <a:rPr lang="ru-RU" sz="2400" dirty="0"/>
              <a:t>своё поведение на </a:t>
            </a:r>
            <a:r>
              <a:rPr lang="ru-RU" sz="2400" dirty="0" smtClean="0"/>
              <a:t>дорогах совместно с педагогами станции, а также сотрудниками ГИБДД.</a:t>
            </a:r>
            <a:endParaRPr lang="ru-RU" sz="2400" dirty="0"/>
          </a:p>
        </p:txBody>
      </p:sp>
      <p:sp>
        <p:nvSpPr>
          <p:cNvPr id="3" name="Объект 2"/>
          <p:cNvSpPr>
            <a:spLocks noGrp="1"/>
          </p:cNvSpPr>
          <p:nvPr>
            <p:ph sz="half" idx="2"/>
          </p:nvPr>
        </p:nvSpPr>
        <p:spPr/>
        <p:txBody>
          <a:bodyPr/>
          <a:lstStyle/>
          <a:p>
            <a:endParaRPr lang="ru-RU"/>
          </a:p>
        </p:txBody>
      </p:sp>
      <p:pic>
        <p:nvPicPr>
          <p:cNvPr id="9218" name="Picture 2" descr="https://sun9-76.userapi.com/s/v1/ig2/imDpbZI4LoaQl0lTIowunxjOt30DJq7SIa2HnUzvYdlYRTtIttElveOLTvqTA-57C82xGXu4xwIfFyl8em6D8543.jpg?quality=95&amp;as=32x24,48x36,72x54,108x81,160x120,240x180,360x270,480x360,540x405,640x480,720x540,1080x810,1280x960&amp;from=bu&amp;cs=1280x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941" y="128948"/>
            <a:ext cx="3919369" cy="2939527"/>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https://sun9-7.userapi.com/s/v1/ig2/h1dg9efQG0ADCRn0VsG46ukSN62yCPInwBX4vv9hhXSre4RXtJ5CWiBnLLY40UAL8oAvUz1A2UbzB75xNOS79ejB.jpg?quality=95&amp;as=32x24,48x36,72x54,108x81,160x120,240x180,360x270,480x360,540x405,640x480,720x541,1080x811,1280x961,1440x1081,2560x1922&amp;from=bu&amp;cs=2560x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7808" y="2906150"/>
            <a:ext cx="4162692" cy="31252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185368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58643" y="386366"/>
            <a:ext cx="10058400" cy="797202"/>
          </a:xfrm>
        </p:spPr>
        <p:txBody>
          <a:bodyPr>
            <a:normAutofit/>
          </a:bodyPr>
          <a:lstStyle/>
          <a:p>
            <a:pPr algn="ctr"/>
            <a:r>
              <a:rPr lang="ru-RU" sz="4400" b="1" dirty="0" smtClean="0"/>
              <a:t>МУНИЦИПАЛЬНАЯ ОПОРНАЯ ПЛОЩАДКА</a:t>
            </a:r>
            <a:endParaRPr lang="ru-RU" sz="4400" b="1" dirty="0"/>
          </a:p>
        </p:txBody>
      </p:sp>
      <p:sp>
        <p:nvSpPr>
          <p:cNvPr id="3" name="Объект 2"/>
          <p:cNvSpPr>
            <a:spLocks noGrp="1"/>
          </p:cNvSpPr>
          <p:nvPr>
            <p:ph sz="half" idx="1"/>
          </p:nvPr>
        </p:nvSpPr>
        <p:spPr>
          <a:xfrm>
            <a:off x="367862" y="1271752"/>
            <a:ext cx="11503405" cy="1797269"/>
          </a:xfrm>
        </p:spPr>
        <p:txBody>
          <a:bodyPr>
            <a:noAutofit/>
          </a:bodyPr>
          <a:lstStyle/>
          <a:p>
            <a:pPr>
              <a:lnSpc>
                <a:spcPct val="100000"/>
              </a:lnSpc>
              <a:spcBef>
                <a:spcPts val="0"/>
              </a:spcBef>
              <a:spcAft>
                <a:spcPts val="0"/>
              </a:spcAft>
            </a:pPr>
            <a:r>
              <a:rPr lang="ru-RU" sz="1400" dirty="0" smtClean="0"/>
              <a:t>В рамках Муниципальной опорной площадки на базе Станции юных техников были организованы различные мероприятия:</a:t>
            </a:r>
          </a:p>
          <a:p>
            <a:pPr>
              <a:lnSpc>
                <a:spcPct val="100000"/>
              </a:lnSpc>
              <a:spcBef>
                <a:spcPts val="0"/>
              </a:spcBef>
              <a:spcAft>
                <a:spcPts val="0"/>
              </a:spcAft>
              <a:buFont typeface="Arial" panose="020B0604020202020204" pitchFamily="34" charset="0"/>
              <a:buChar char="•"/>
            </a:pPr>
            <a:r>
              <a:rPr lang="ru-RU" sz="1400" dirty="0" smtClean="0"/>
              <a:t>Выставка детский работ, посвященная дню Космонавтики;</a:t>
            </a:r>
          </a:p>
          <a:p>
            <a:pPr>
              <a:lnSpc>
                <a:spcPct val="100000"/>
              </a:lnSpc>
              <a:spcBef>
                <a:spcPts val="0"/>
              </a:spcBef>
              <a:spcAft>
                <a:spcPts val="0"/>
              </a:spcAft>
              <a:buFont typeface="Arial" panose="020B0604020202020204" pitchFamily="34" charset="0"/>
              <a:buChar char="•"/>
            </a:pPr>
            <a:r>
              <a:rPr lang="ru-RU" sz="1400" dirty="0" smtClean="0"/>
              <a:t>Экологические акции в рамках Весенней недели добра;</a:t>
            </a:r>
          </a:p>
          <a:p>
            <a:pPr>
              <a:lnSpc>
                <a:spcPct val="100000"/>
              </a:lnSpc>
              <a:spcBef>
                <a:spcPts val="0"/>
              </a:spcBef>
              <a:spcAft>
                <a:spcPts val="0"/>
              </a:spcAft>
              <a:buFont typeface="Arial" panose="020B0604020202020204" pitchFamily="34" charset="0"/>
              <a:buChar char="•"/>
            </a:pPr>
            <a:r>
              <a:rPr lang="ru-RU" sz="1400" dirty="0" smtClean="0"/>
              <a:t>Конкурс детского рисунка, посвященный празднованию Дня народного единства;</a:t>
            </a:r>
          </a:p>
          <a:p>
            <a:pPr>
              <a:lnSpc>
                <a:spcPct val="100000"/>
              </a:lnSpc>
              <a:spcBef>
                <a:spcPts val="0"/>
              </a:spcBef>
              <a:spcAft>
                <a:spcPts val="0"/>
              </a:spcAft>
              <a:buFont typeface="Arial" panose="020B0604020202020204" pitchFamily="34" charset="0"/>
              <a:buChar char="•"/>
            </a:pPr>
            <a:r>
              <a:rPr lang="ru-RU" sz="1400" dirty="0" smtClean="0"/>
              <a:t>Конкурс-выставка военной техники, приуроченный к празднованию Дня защитника Отечества;</a:t>
            </a:r>
          </a:p>
          <a:p>
            <a:pPr>
              <a:lnSpc>
                <a:spcPct val="100000"/>
              </a:lnSpc>
              <a:spcBef>
                <a:spcPts val="0"/>
              </a:spcBef>
              <a:spcAft>
                <a:spcPts val="0"/>
              </a:spcAft>
              <a:buFont typeface="Arial" panose="020B0604020202020204" pitchFamily="34" charset="0"/>
              <a:buChar char="•"/>
            </a:pPr>
            <a:r>
              <a:rPr lang="ru-RU" sz="1400" dirty="0" smtClean="0"/>
              <a:t>Уроки Мужества, приуроченные ко Дню защитника Отечества;</a:t>
            </a:r>
          </a:p>
          <a:p>
            <a:pPr>
              <a:lnSpc>
                <a:spcPct val="100000"/>
              </a:lnSpc>
              <a:spcBef>
                <a:spcPts val="0"/>
              </a:spcBef>
              <a:spcAft>
                <a:spcPts val="0"/>
              </a:spcAft>
              <a:buFont typeface="Arial" panose="020B0604020202020204" pitchFamily="34" charset="0"/>
              <a:buChar char="•"/>
            </a:pPr>
            <a:r>
              <a:rPr lang="ru-RU" sz="1400" dirty="0" smtClean="0"/>
              <a:t>Выставка детских работ «Мы помним», посвященная празднованию </a:t>
            </a:r>
            <a:r>
              <a:rPr lang="ru-RU" sz="1400" dirty="0" smtClean="0"/>
              <a:t>80</a:t>
            </a:r>
            <a:r>
              <a:rPr lang="ru-RU" sz="1400" dirty="0" smtClean="0"/>
              <a:t>ой </a:t>
            </a:r>
            <a:r>
              <a:rPr lang="ru-RU" sz="1400" dirty="0" smtClean="0"/>
              <a:t>годовщины Победы в ВОВ.;</a:t>
            </a:r>
          </a:p>
          <a:p>
            <a:pPr>
              <a:lnSpc>
                <a:spcPct val="100000"/>
              </a:lnSpc>
              <a:spcBef>
                <a:spcPts val="0"/>
              </a:spcBef>
              <a:spcAft>
                <a:spcPts val="0"/>
              </a:spcAft>
              <a:buFont typeface="Arial" panose="020B0604020202020204" pitchFamily="34" charset="0"/>
              <a:buChar char="•"/>
            </a:pPr>
            <a:r>
              <a:rPr lang="ru-RU" sz="1400" dirty="0" smtClean="0"/>
              <a:t>Проектная деятельность в течение учебного года.</a:t>
            </a:r>
          </a:p>
        </p:txBody>
      </p:sp>
      <p:sp>
        <p:nvSpPr>
          <p:cNvPr id="4" name="Объект 3"/>
          <p:cNvSpPr>
            <a:spLocks noGrp="1"/>
          </p:cNvSpPr>
          <p:nvPr>
            <p:ph sz="half" idx="2"/>
          </p:nvPr>
        </p:nvSpPr>
        <p:spPr/>
        <p:txBody>
          <a:bodyPr/>
          <a:lstStyle/>
          <a:p>
            <a:endParaRPr lang="ru-RU"/>
          </a:p>
        </p:txBody>
      </p:sp>
      <p:pic>
        <p:nvPicPr>
          <p:cNvPr id="10242" name="Picture 2" descr="https://sun9-5.userapi.com/s/v1/ig2/F1Cf8M1NE0H1eAfo0EUY51L1XU3h1-KlBHA4sNBIFbkAC-TFZ7iQ4FyLYwomo1QQiD_kOEj3jBVhWVVjPyFUaPH6.jpg?quality=95&amp;as=32x43,48x64,72x96,108x144,160x213,240x320,360x480,480x640,540x720,640x853,720x960,960x1280&amp;from=bu&amp;cs=960x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4423" y="3157205"/>
            <a:ext cx="2112433" cy="2816577"/>
          </a:xfrm>
          <a:prstGeom prst="rect">
            <a:avLst/>
          </a:prstGeom>
          <a:noFill/>
          <a:extLst>
            <a:ext uri="{909E8E84-426E-40DD-AFC4-6F175D3DCCD1}">
              <a14:hiddenFill xmlns:a14="http://schemas.microsoft.com/office/drawing/2010/main">
                <a:solidFill>
                  <a:srgbClr val="FFFFFF"/>
                </a:solidFill>
              </a14:hiddenFill>
            </a:ext>
          </a:extLst>
        </p:spPr>
      </p:pic>
      <p:pic>
        <p:nvPicPr>
          <p:cNvPr id="9" name="Рисунок 8"/>
          <p:cNvPicPr>
            <a:picLocks noChangeAspect="1"/>
          </p:cNvPicPr>
          <p:nvPr/>
        </p:nvPicPr>
        <p:blipFill>
          <a:blip r:embed="rId3"/>
          <a:stretch>
            <a:fillRect/>
          </a:stretch>
        </p:blipFill>
        <p:spPr>
          <a:xfrm>
            <a:off x="6220611" y="2966946"/>
            <a:ext cx="4005633" cy="300422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156754"/>
            <a:ext cx="10058400" cy="1346254"/>
          </a:xfrm>
        </p:spPr>
        <p:txBody>
          <a:bodyPr>
            <a:noAutofit/>
          </a:bodyPr>
          <a:lstStyle/>
          <a:p>
            <a:pPr algn="ctr"/>
            <a:r>
              <a:rPr lang="ru-RU" sz="2400" dirty="0"/>
              <a:t>Сотрудники Госавтоинспекции и ПДН совместно с педагогами МАУДО Станция юных техников </a:t>
            </a:r>
            <a:r>
              <a:rPr lang="ru-RU" sz="2400" dirty="0" smtClean="0"/>
              <a:t>проводят </a:t>
            </a:r>
            <a:r>
              <a:rPr lang="ru-RU" sz="2400" dirty="0"/>
              <a:t>занятия для </a:t>
            </a:r>
            <a:r>
              <a:rPr lang="ru-RU" sz="2400" dirty="0" smtClean="0"/>
              <a:t>школ и детских садов Калининграда и Калининградской области в течение всего учебного года на </a:t>
            </a:r>
            <a:r>
              <a:rPr lang="ru-RU" sz="2400" dirty="0"/>
              <a:t>базе мобильного комплекса "Лаборатория безопасности".</a:t>
            </a:r>
          </a:p>
        </p:txBody>
      </p:sp>
      <p:pic>
        <p:nvPicPr>
          <p:cNvPr id="7" name="Объект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96963" y="2003679"/>
            <a:ext cx="4938712" cy="3707892"/>
          </a:xfrm>
        </p:spPr>
      </p:pic>
      <p:pic>
        <p:nvPicPr>
          <p:cNvPr id="8" name="Объект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18238" y="2006204"/>
            <a:ext cx="4937125" cy="3702843"/>
          </a:xfr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399244"/>
            <a:ext cx="10058400" cy="1081825"/>
          </a:xfrm>
        </p:spPr>
        <p:txBody>
          <a:bodyPr>
            <a:normAutofit fontScale="90000"/>
          </a:bodyPr>
          <a:lstStyle/>
          <a:p>
            <a:pPr algn="ctr"/>
            <a:r>
              <a:rPr lang="ru-RU" sz="4400" b="1" dirty="0" smtClean="0"/>
              <a:t>УЧАСТИЕ В АКЦИЯХ, ФЛЕШМОБАХ И РАДИОПЕРЕДАЧАХ ПО ПРОПАГАНДЕ БДД</a:t>
            </a:r>
            <a:endParaRPr lang="ru-RU" sz="4400" b="1" dirty="0"/>
          </a:p>
        </p:txBody>
      </p:sp>
      <p:sp>
        <p:nvSpPr>
          <p:cNvPr id="3" name="Объект 2"/>
          <p:cNvSpPr>
            <a:spLocks noGrp="1"/>
          </p:cNvSpPr>
          <p:nvPr>
            <p:ph sz="half" idx="2"/>
          </p:nvPr>
        </p:nvSpPr>
        <p:spPr/>
        <p:txBody>
          <a:bodyPr/>
          <a:lstStyle/>
          <a:p>
            <a:endParaRPr lang="ru-RU" dirty="0"/>
          </a:p>
        </p:txBody>
      </p:sp>
      <p:sp>
        <p:nvSpPr>
          <p:cNvPr id="4" name="Объект 3"/>
          <p:cNvSpPr>
            <a:spLocks noGrp="1"/>
          </p:cNvSpPr>
          <p:nvPr>
            <p:ph sz="half" idx="1"/>
          </p:nvPr>
        </p:nvSpPr>
        <p:spPr/>
        <p:txBody>
          <a:bodyPr/>
          <a:lstStyle/>
          <a:p>
            <a:endParaRPr lang="ru-RU"/>
          </a:p>
        </p:txBody>
      </p:sp>
      <p:pic>
        <p:nvPicPr>
          <p:cNvPr id="11266" name="Picture 2" descr="https://sun9-42.userapi.com/s/v1/ig2/cyGOD-J_urACBwjemkZ_o1fChxzEh8A6H-h9H-g8150zCUfMQKni3E3VKrf0ItUzlBjp_Pb2vj6iKpDJR9ouIWUr.jpg?quality=95&amp;as=32x18,48x27,72x40,108x61,160x90,240x135,360x202,480x270,540x304,640x360,720x405,1080x607,1280x720&amp;from=bu&amp;cs=1280x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614" y="1576400"/>
            <a:ext cx="4575025" cy="2573452"/>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https://sun9-53.userapi.com/s/v1/ig2/RZqCMJQ1rapA3K-XaFom09HH4ugAvjMcvtumUbFWnyfsjiBh77ApxUWnKqmLRkXxPYMIxT8UtmjlZv_Y8dWtr9ao.jpg?quality=95&amp;as=32x18,48x27,72x40,108x61,160x90,240x135,360x202,480x270,540x304,640x360,720x405,1080x607,1280x720&amp;from=bu&amp;cs=1280x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7999" y="3692406"/>
            <a:ext cx="4348481" cy="2446021"/>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descr="https://sun9-54.userapi.com/s/v1/ig2/7rVE1IQR-6485YKtExYFop9uyc7OcakT-rCYXDQBS6SP6s1eJ5o9iV08tvd3HbZVmu6bXClsfT1F6FP8akUjLMjY.jpg?quality=95&amp;as=32x24,48x36,72x54,108x81,160x120,240x180,360x270,480x360,540x405,640x480,720x541,1080x811,1280x961,1440x1081,2560x1922&amp;from=bu&amp;cs=2560x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7944" y="1854599"/>
            <a:ext cx="4895719" cy="367561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399244"/>
            <a:ext cx="10058400" cy="1081825"/>
          </a:xfrm>
        </p:spPr>
        <p:txBody>
          <a:bodyPr>
            <a:noAutofit/>
          </a:bodyPr>
          <a:lstStyle/>
          <a:p>
            <a:pPr algn="ctr"/>
            <a:r>
              <a:rPr lang="ru-RU" sz="2400" b="1" dirty="0" smtClean="0"/>
              <a:t>Патриотическое воспитание. Обучающиеся Станции юных техников регулярно участвуют в патриотических мероприятиях</a:t>
            </a:r>
            <a:endParaRPr lang="ru-RU" sz="2400" b="1" dirty="0"/>
          </a:p>
        </p:txBody>
      </p:sp>
      <p:pic>
        <p:nvPicPr>
          <p:cNvPr id="14338" name="Picture 2" descr="https://sun9-66.userapi.com/s/v1/ig2/5ZeCPBJOxomllSQGDwnYMhzciDg18zTxdueub22P5-3w90znAfh47L6132pxrQNrVyjfQgmH2OJsU4t6ZbmmbC9c.jpg?quality=95&amp;as=32x18,48x27,72x40,108x61,160x90,240x135,360x202,480x270,540x304,640x360,720x405,1080x607,1280x720&amp;from=bu&amp;cs=1280x0"/>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096963" y="2468613"/>
            <a:ext cx="4938712" cy="2778025"/>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https://sun9-32.userapi.com/s/v1/ig2/GIC8X-YOhxJ1AXoETc6ZKWtnpGj4_oSknpAAryG65pso-ACTs-1NvAccP9bQED5gSwnATR-hEu8P4YZnVSkWIp76.jpg?quality=95&amp;as=32x24,48x36,72x54,108x81,160x120,240x180,360x270,480x360,540x405,640x480,720x540,1080x810,1280x960&amp;from=bu&amp;u=LtYvtZprCRTHGEEM2QAshebUA3OHbPdjNFd-p8kjJuk&amp;cs=640x0"/>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218238" y="2006204"/>
            <a:ext cx="4937125" cy="37028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773486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0"/>
            <a:ext cx="10058400" cy="1996966"/>
          </a:xfrm>
        </p:spPr>
        <p:txBody>
          <a:bodyPr>
            <a:noAutofit/>
          </a:bodyPr>
          <a:lstStyle/>
          <a:p>
            <a:pPr algn="ctr"/>
            <a:r>
              <a:rPr lang="ru-RU" sz="4400" b="1" dirty="0" smtClean="0"/>
              <a:t>УЧАСТИЕ ПЕДАГОГОВ СТАНЦИИ ЮНЫХ ТЕХНИКОВ В РАЗЛИЧНЫХ МАССОВЫХ МЕРОПРИЯТИЯХ</a:t>
            </a:r>
            <a:endParaRPr lang="ru-RU" sz="4400" b="1" dirty="0"/>
          </a:p>
        </p:txBody>
      </p:sp>
      <p:sp>
        <p:nvSpPr>
          <p:cNvPr id="3" name="Объект 2"/>
          <p:cNvSpPr>
            <a:spLocks noGrp="1"/>
          </p:cNvSpPr>
          <p:nvPr>
            <p:ph sz="half" idx="1"/>
          </p:nvPr>
        </p:nvSpPr>
        <p:spPr>
          <a:xfrm>
            <a:off x="1370549" y="2123653"/>
            <a:ext cx="4410141" cy="3762140"/>
          </a:xfrm>
        </p:spPr>
        <p:txBody>
          <a:bodyPr>
            <a:normAutofit lnSpcReduction="10000"/>
          </a:bodyPr>
          <a:lstStyle/>
          <a:p>
            <a:pPr algn="ctr"/>
            <a:r>
              <a:rPr lang="ru-RU" dirty="0"/>
              <a:t>Н</a:t>
            </a:r>
            <a:r>
              <a:rPr lang="ru-RU" dirty="0" smtClean="0"/>
              <a:t>ачальник </a:t>
            </a:r>
            <a:r>
              <a:rPr lang="ru-RU" dirty="0"/>
              <a:t>управления Госавтоинспекции Калининградской области, полковник полиции Караваев Роман Сергеевич вручил благодарственное письмо педагогу Станции юных техников, председателю регионального отделения ООДЮО «ЮИД» в Калининградской области </a:t>
            </a:r>
            <a:r>
              <a:rPr lang="ru-RU" dirty="0" err="1"/>
              <a:t>Смольяновой</a:t>
            </a:r>
            <a:r>
              <a:rPr lang="ru-RU" dirty="0"/>
              <a:t> Екатерине Сергеевне за неоценимый вклад в воспитание грамотных и ответственных участников дорожного движения, активную пропаганду безопасности на дорогах и профилактику дорожно-транспортного травматизма.</a:t>
            </a:r>
            <a:endParaRPr lang="ru-RU" dirty="0"/>
          </a:p>
        </p:txBody>
      </p:sp>
      <p:sp>
        <p:nvSpPr>
          <p:cNvPr id="7" name="Объект 6"/>
          <p:cNvSpPr>
            <a:spLocks noGrp="1"/>
          </p:cNvSpPr>
          <p:nvPr>
            <p:ph sz="half" idx="2"/>
          </p:nvPr>
        </p:nvSpPr>
        <p:spPr/>
        <p:txBody>
          <a:bodyPr/>
          <a:lstStyle/>
          <a:p>
            <a:endParaRPr lang="ru-RU"/>
          </a:p>
        </p:txBody>
      </p:sp>
      <p:pic>
        <p:nvPicPr>
          <p:cNvPr id="8" name="Рисунок 7"/>
          <p:cNvPicPr>
            <a:picLocks noChangeAspect="1"/>
          </p:cNvPicPr>
          <p:nvPr/>
        </p:nvPicPr>
        <p:blipFill>
          <a:blip r:embed="rId2"/>
          <a:stretch>
            <a:fillRect/>
          </a:stretch>
        </p:blipFill>
        <p:spPr>
          <a:xfrm>
            <a:off x="7548709" y="1904712"/>
            <a:ext cx="2724023" cy="424798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2"/>
          </p:nvPr>
        </p:nvSpPr>
        <p:spPr>
          <a:xfrm>
            <a:off x="5770180" y="290731"/>
            <a:ext cx="6053959" cy="5668635"/>
          </a:xfrm>
        </p:spPr>
        <p:txBody>
          <a:bodyPr>
            <a:normAutofit/>
          </a:bodyPr>
          <a:lstStyle/>
          <a:p>
            <a:pPr algn="ctr"/>
            <a:r>
              <a:rPr lang="ru-RU" dirty="0" smtClean="0"/>
              <a:t>Конкурс профессионального мастерства «Сердце отдаю детям»</a:t>
            </a:r>
          </a:p>
          <a:p>
            <a:pPr algn="ctr"/>
            <a:endParaRPr lang="ru-RU" dirty="0"/>
          </a:p>
          <a:p>
            <a:pPr algn="ctr"/>
            <a:r>
              <a:rPr lang="ru-RU" dirty="0" smtClean="0"/>
              <a:t>Полтора </a:t>
            </a:r>
            <a:r>
              <a:rPr lang="ru-RU" dirty="0"/>
              <a:t>месяца более 100 педагогов образовательных организаций г. Калининграда демонстрировали самые яркие инновации и интересные педагогические практики на разнообразных испытаниях: от проведения мастер-классов и открытых уроков до участия в пресс-конференциях.</a:t>
            </a:r>
          </a:p>
          <a:p>
            <a:pPr algn="ctr"/>
            <a:endParaRPr lang="ru-RU" dirty="0"/>
          </a:p>
          <a:p>
            <a:pPr algn="ctr"/>
            <a:r>
              <a:rPr lang="ru-RU" dirty="0"/>
              <a:t> Владимир Сергеевич Федченко стал лауреатом конкурса муниципального этапа Всероссийского конкурса «Сердце отдаю детям»!</a:t>
            </a:r>
            <a:endParaRPr lang="ru-RU" dirty="0"/>
          </a:p>
        </p:txBody>
      </p:sp>
      <p:sp>
        <p:nvSpPr>
          <p:cNvPr id="4" name="Объект 3"/>
          <p:cNvSpPr>
            <a:spLocks noGrp="1"/>
          </p:cNvSpPr>
          <p:nvPr>
            <p:ph sz="half" idx="1"/>
          </p:nvPr>
        </p:nvSpPr>
        <p:spPr/>
        <p:txBody>
          <a:bodyPr/>
          <a:lstStyle/>
          <a:p>
            <a:endParaRPr lang="ru-RU"/>
          </a:p>
        </p:txBody>
      </p:sp>
      <p:pic>
        <p:nvPicPr>
          <p:cNvPr id="13316" name="Picture 4" descr="https://sun9-47.userapi.com/s/v1/ig2/3rI-zGzwWeO8ITQXuM7LG54_pDDu1JCsuBJcC5pAhZcngkS0S8NlOEhUw9q12-MiC1lYuUMRLjUJO5r474LWutMI.jpg?quality=95&amp;as=32x43,48x64,72x96,108x144,160x213,240x320,360x480,480x640,540x720,640x853,720x960,960x1280&amp;from=bu&amp;cs=960x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8821" y="545169"/>
            <a:ext cx="3869818" cy="515975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Ретро">
  <a:themeElements>
    <a:clrScheme name="Ретро">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Ретро">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0</TotalTime>
  <Words>3394</Words>
  <Application>Microsoft Office PowerPoint</Application>
  <PresentationFormat>Широкоэкранный</PresentationFormat>
  <Paragraphs>301</Paragraphs>
  <Slides>34</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34</vt:i4>
      </vt:variant>
    </vt:vector>
  </HeadingPairs>
  <TitlesOfParts>
    <vt:vector size="39" baseType="lpstr">
      <vt:lpstr>Arial</vt:lpstr>
      <vt:lpstr>Calibri</vt:lpstr>
      <vt:lpstr>Calibri Light</vt:lpstr>
      <vt:lpstr>Times New Roman</vt:lpstr>
      <vt:lpstr>Ретро</vt:lpstr>
      <vt:lpstr>Презентация PowerPoint</vt:lpstr>
      <vt:lpstr>Презентация PowerPoint</vt:lpstr>
      <vt:lpstr>Нормативно – правовая база</vt:lpstr>
      <vt:lpstr>УСЛОВИЯ ОРГАНИЗАЦИИ ОБРАЗОВАТЕЛЬНОГО ПРОЦЕССА ТИП ЗДАНИЙ – НЕЖИЛОЕ ЗДАНИЕ (УЧЕБНОЕ) ГОД ВВОДА В ЭКСПЛУАТАЦИЮ – 1945 ГОД (ПОСТРОЕНО В 1896 ГОДУ)  РЕАЛЬНАЯ НАПОЛНЯЕМОСТЬ: ОДНОВРЕМЕННО МОГУТ ЗАНИМАТЬСЯ 120 ОБУЧАЮЩИХСЯ ДАННЫЕ О НАЛИЧИИ МАТЕРИАЛЬНО – ТЕХНИЧЕСКОЙ БАЗЫ: </vt:lpstr>
      <vt:lpstr>Принципы образовательной деятельности в 2024-2025 учебном году. Работа учреждения осуществлялась на основании Плана работы учреждения на 2024-2025 учебный год, в соответствии с Планом работы комитета по образованию администрации городского округа «Город Калининград» на 2024-2025 учебный год, выполнялись Постановления и Приказы Правительства РФ, Министерства образования Калининградской области. Педагогический коллектив с учетом приоритетных направлений образования, требований к дополнительному образованию, определил в новом учебном году цель, задачи, стратегические направления работы учреждения. Целью деятельности Станции юных техников в 2024-2025 учебном году было - создание условий для самореализации и развития талантов, воспитания гармонично развитой и социально ответственной личности, расширение возможностей персонализации дополнительного образования детей, интеграции его ресурсов в индивидуальные образовательные траектории, повышение доступности качественных программ дополнительного образования для каждого ребенка на базе МАУДО СЮТ.</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Реализация работы ресурсного центра по профилактике детского дорожно-транспортного травматизма «Лаборатория безопасности»  в 2024 - 2025 учебном году   </vt:lpstr>
      <vt:lpstr>Проблемы, решавшиеся в текущем учебном году, пути их решения.</vt:lpstr>
      <vt:lpstr>Ежегодно учащиеся Станции юных техников принимают активное участие в массовых мероприятиях различного уровня: от муниципальных до международных. </vt:lpstr>
      <vt:lpstr>МЕРОПРИЯТИЯ МЕЖДУНАРОДНОГО УРОВНЯ Международный детский конкурс «Школьный патент – шаг в будущее!»</vt:lpstr>
      <vt:lpstr>Всероссийское первенство по гонкам беспилотных воздушных судов  (г.Санкт-Петербург)</vt:lpstr>
      <vt:lpstr>Всероссийского вокального конкурса для детей и молодежи, а также детей и молодежи с ОВЗ "Янтарная нота"</vt:lpstr>
      <vt:lpstr>Выставка-конкурс стендовых моделей и миниатюр «Балтийский масштаб - 2025». </vt:lpstr>
      <vt:lpstr>Всероссийские соревнования по судомодельному спорту "Янтарный кубок 2024"</vt:lpstr>
      <vt:lpstr>МЕРОПРИЯТИЯ РЕГИОНАЛЬНОГО УРОВНЯ </vt:lpstr>
      <vt:lpstr>Открытое первенство по робототехнике  «КУБОК БАЛТИКИ - 2025».</vt:lpstr>
      <vt:lpstr> Открытый конкурс детского творчества "Рождественские огни"</vt:lpstr>
      <vt:lpstr>Летний оздоровительный лагерь с дневным пребыванием детей МАУДО СЮТ</vt:lpstr>
      <vt:lpstr>Центр отдыха и оздоровления детей и подростков Станции юных техников г. Ладушкин</vt:lpstr>
      <vt:lpstr>Школа «Безопасность в Движении»</vt:lpstr>
      <vt:lpstr>«АвтоЯнтарьГрад»</vt:lpstr>
      <vt:lpstr>МУНИЦИПАЛЬНАЯ ОПОРНАЯ ПЛОЩАДКА</vt:lpstr>
      <vt:lpstr>Сотрудники Госавтоинспекции и ПДН совместно с педагогами МАУДО Станция юных техников проводят занятия для школ и детских садов Калининграда и Калининградской области в течение всего учебного года на базе мобильного комплекса "Лаборатория безопасности".</vt:lpstr>
      <vt:lpstr>УЧАСТИЕ В АКЦИЯХ, ФЛЕШМОБАХ И РАДИОПЕРЕДАЧАХ ПО ПРОПАГАНДЕ БДД</vt:lpstr>
      <vt:lpstr>Патриотическое воспитание. Обучающиеся Станции юных техников регулярно участвуют в патриотических мероприятиях</vt:lpstr>
      <vt:lpstr>УЧАСТИЕ ПЕДАГОГОВ СТАНЦИИ ЮНЫХ ТЕХНИКОВ В РАЗЛИЧНЫХ МАССОВЫХ МЕРОПРИЯТИЯХ</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2</cp:revision>
  <dcterms:created xsi:type="dcterms:W3CDTF">2020-11-09T07:22:00Z</dcterms:created>
  <dcterms:modified xsi:type="dcterms:W3CDTF">2026-03-12T08:33:36Z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292E884BADF24DF6B7A85DFE6FCE0DD0</vt:lpwstr>
  </property>
  <property fmtid="{D5CDD505-2E9C-101B-9397-08002B2CF9AE}" pid="3" name="KSOProductBuildVer">
    <vt:lpwstr>1049-11.2.0.11440</vt:lpwstr>
  </property>
</Properties>
</file>